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45"/>
  </p:notesMasterIdLst>
  <p:sldIdLst>
    <p:sldId id="452" r:id="rId2"/>
    <p:sldId id="351" r:id="rId3"/>
    <p:sldId id="352" r:id="rId4"/>
    <p:sldId id="257" r:id="rId5"/>
    <p:sldId id="264" r:id="rId6"/>
    <p:sldId id="319" r:id="rId7"/>
    <p:sldId id="320" r:id="rId8"/>
    <p:sldId id="263" r:id="rId9"/>
    <p:sldId id="321" r:id="rId10"/>
    <p:sldId id="262" r:id="rId11"/>
    <p:sldId id="270" r:id="rId12"/>
    <p:sldId id="265" r:id="rId13"/>
    <p:sldId id="266" r:id="rId14"/>
    <p:sldId id="258" r:id="rId15"/>
    <p:sldId id="322" r:id="rId16"/>
    <p:sldId id="339" r:id="rId17"/>
    <p:sldId id="268" r:id="rId18"/>
    <p:sldId id="323" r:id="rId19"/>
    <p:sldId id="341" r:id="rId20"/>
    <p:sldId id="313" r:id="rId21"/>
    <p:sldId id="340" r:id="rId22"/>
    <p:sldId id="324" r:id="rId23"/>
    <p:sldId id="325" r:id="rId24"/>
    <p:sldId id="326" r:id="rId25"/>
    <p:sldId id="327" r:id="rId26"/>
    <p:sldId id="328" r:id="rId27"/>
    <p:sldId id="335" r:id="rId28"/>
    <p:sldId id="333" r:id="rId29"/>
    <p:sldId id="334" r:id="rId30"/>
    <p:sldId id="336" r:id="rId31"/>
    <p:sldId id="315" r:id="rId32"/>
    <p:sldId id="348" r:id="rId33"/>
    <p:sldId id="349" r:id="rId34"/>
    <p:sldId id="342" r:id="rId35"/>
    <p:sldId id="288" r:id="rId36"/>
    <p:sldId id="290" r:id="rId37"/>
    <p:sldId id="291" r:id="rId38"/>
    <p:sldId id="292" r:id="rId39"/>
    <p:sldId id="293" r:id="rId40"/>
    <p:sldId id="294" r:id="rId41"/>
    <p:sldId id="338" r:id="rId42"/>
    <p:sldId id="337" r:id="rId43"/>
    <p:sldId id="297" r:id="rId44"/>
    <p:sldId id="296"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3" r:id="rId74"/>
    <p:sldId id="384" r:id="rId75"/>
    <p:sldId id="385" r:id="rId76"/>
    <p:sldId id="386" r:id="rId77"/>
    <p:sldId id="387" r:id="rId78"/>
    <p:sldId id="388" r:id="rId79"/>
    <p:sldId id="389" r:id="rId80"/>
    <p:sldId id="390" r:id="rId81"/>
    <p:sldId id="391" r:id="rId82"/>
    <p:sldId id="392" r:id="rId83"/>
    <p:sldId id="393" r:id="rId84"/>
    <p:sldId id="394" r:id="rId85"/>
    <p:sldId id="395" r:id="rId86"/>
    <p:sldId id="396" r:id="rId87"/>
    <p:sldId id="397" r:id="rId88"/>
    <p:sldId id="398" r:id="rId89"/>
    <p:sldId id="399" r:id="rId90"/>
    <p:sldId id="400" r:id="rId91"/>
    <p:sldId id="401" r:id="rId92"/>
    <p:sldId id="402" r:id="rId93"/>
    <p:sldId id="403" r:id="rId94"/>
    <p:sldId id="404" r:id="rId95"/>
    <p:sldId id="405" r:id="rId96"/>
    <p:sldId id="406" r:id="rId97"/>
    <p:sldId id="407" r:id="rId98"/>
    <p:sldId id="408" r:id="rId99"/>
    <p:sldId id="409" r:id="rId100"/>
    <p:sldId id="410" r:id="rId101"/>
    <p:sldId id="411" r:id="rId102"/>
    <p:sldId id="412" r:id="rId103"/>
    <p:sldId id="413" r:id="rId104"/>
    <p:sldId id="414" r:id="rId105"/>
    <p:sldId id="415" r:id="rId106"/>
    <p:sldId id="416" r:id="rId107"/>
    <p:sldId id="417" r:id="rId108"/>
    <p:sldId id="418" r:id="rId109"/>
    <p:sldId id="419" r:id="rId110"/>
    <p:sldId id="420" r:id="rId111"/>
    <p:sldId id="421" r:id="rId112"/>
    <p:sldId id="422" r:id="rId113"/>
    <p:sldId id="423" r:id="rId114"/>
    <p:sldId id="424" r:id="rId115"/>
    <p:sldId id="425" r:id="rId116"/>
    <p:sldId id="426" r:id="rId117"/>
    <p:sldId id="427" r:id="rId118"/>
    <p:sldId id="428" r:id="rId119"/>
    <p:sldId id="429" r:id="rId120"/>
    <p:sldId id="430" r:id="rId121"/>
    <p:sldId id="431" r:id="rId122"/>
    <p:sldId id="432" r:id="rId123"/>
    <p:sldId id="433" r:id="rId124"/>
    <p:sldId id="434" r:id="rId125"/>
    <p:sldId id="435" r:id="rId126"/>
    <p:sldId id="436" r:id="rId127"/>
    <p:sldId id="437" r:id="rId128"/>
    <p:sldId id="438" r:id="rId129"/>
    <p:sldId id="439" r:id="rId130"/>
    <p:sldId id="440" r:id="rId131"/>
    <p:sldId id="441" r:id="rId132"/>
    <p:sldId id="442" r:id="rId133"/>
    <p:sldId id="443" r:id="rId134"/>
    <p:sldId id="444" r:id="rId135"/>
    <p:sldId id="445" r:id="rId136"/>
    <p:sldId id="446" r:id="rId137"/>
    <p:sldId id="447" r:id="rId138"/>
    <p:sldId id="448" r:id="rId139"/>
    <p:sldId id="449" r:id="rId140"/>
    <p:sldId id="450" r:id="rId141"/>
    <p:sldId id="451" r:id="rId142"/>
    <p:sldId id="345" r:id="rId143"/>
    <p:sldId id="353" r:id="rId1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84" autoAdjust="0"/>
    <p:restoredTop sz="94660"/>
  </p:normalViewPr>
  <p:slideViewPr>
    <p:cSldViewPr>
      <p:cViewPr varScale="1">
        <p:scale>
          <a:sx n="95" d="100"/>
          <a:sy n="95" d="100"/>
        </p:scale>
        <p:origin x="79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25D10-EFFB-46D5-AB93-EE0BF3288942}" type="datetimeFigureOut">
              <a:rPr lang="en-US" smtClean="0"/>
              <a:t>3/2/2018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C60B0-D839-4EEB-B676-4DFA7EFBC647}" type="slidenum">
              <a:rPr lang="en-US" smtClean="0"/>
              <a:t>‹#›</a:t>
            </a:fld>
            <a:endParaRPr lang="en-US"/>
          </a:p>
        </p:txBody>
      </p:sp>
    </p:spTree>
    <p:extLst>
      <p:ext uri="{BB962C8B-B14F-4D97-AF65-F5344CB8AC3E}">
        <p14:creationId xmlns:p14="http://schemas.microsoft.com/office/powerpoint/2010/main" val="112791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a:t>
            </a:fld>
            <a:endParaRPr lang="en-US"/>
          </a:p>
        </p:txBody>
      </p:sp>
    </p:spTree>
    <p:extLst>
      <p:ext uri="{BB962C8B-B14F-4D97-AF65-F5344CB8AC3E}">
        <p14:creationId xmlns:p14="http://schemas.microsoft.com/office/powerpoint/2010/main" val="192123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10</a:t>
            </a:fld>
            <a:endParaRPr lang="en-US"/>
          </a:p>
        </p:txBody>
      </p:sp>
    </p:spTree>
    <p:extLst>
      <p:ext uri="{BB962C8B-B14F-4D97-AF65-F5344CB8AC3E}">
        <p14:creationId xmlns:p14="http://schemas.microsoft.com/office/powerpoint/2010/main" val="1184211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A63CCD8-D27F-41C6-970F-F12B05D542BB}" type="slidenum">
              <a:rPr lang="en-US" altLang="en-US" sz="1300">
                <a:latin typeface="Arial" panose="020B0604020202020204" pitchFamily="34" charset="0"/>
              </a:rPr>
              <a:pPr eaLnBrk="1" hangingPunct="1"/>
              <a:t>100</a:t>
            </a:fld>
            <a:endParaRPr lang="en-US" altLang="en-US" sz="1300">
              <a:latin typeface="Arial" panose="020B0604020202020204" pitchFamily="34" charset="0"/>
            </a:endParaRPr>
          </a:p>
        </p:txBody>
      </p:sp>
    </p:spTree>
    <p:extLst>
      <p:ext uri="{BB962C8B-B14F-4D97-AF65-F5344CB8AC3E}">
        <p14:creationId xmlns:p14="http://schemas.microsoft.com/office/powerpoint/2010/main" val="11661177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9A9DDBF-0BAF-4E82-847D-52121180E81A}" type="slidenum">
              <a:rPr lang="en-US" altLang="en-US" sz="1300">
                <a:latin typeface="Arial" panose="020B0604020202020204" pitchFamily="34" charset="0"/>
              </a:rPr>
              <a:pPr eaLnBrk="1" hangingPunct="1"/>
              <a:t>101</a:t>
            </a:fld>
            <a:endParaRPr lang="en-US" altLang="en-US" sz="1300">
              <a:latin typeface="Arial" panose="020B0604020202020204" pitchFamily="34" charset="0"/>
            </a:endParaRPr>
          </a:p>
        </p:txBody>
      </p:sp>
    </p:spTree>
    <p:extLst>
      <p:ext uri="{BB962C8B-B14F-4D97-AF65-F5344CB8AC3E}">
        <p14:creationId xmlns:p14="http://schemas.microsoft.com/office/powerpoint/2010/main" val="25727888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A2E452B-B2FE-4360-8E27-87DE619CC7CB}" type="slidenum">
              <a:rPr lang="en-US" altLang="en-US" sz="1300">
                <a:latin typeface="Arial" panose="020B0604020202020204" pitchFamily="34" charset="0"/>
              </a:rPr>
              <a:pPr eaLnBrk="1" hangingPunct="1"/>
              <a:t>102</a:t>
            </a:fld>
            <a:endParaRPr lang="en-US" altLang="en-US" sz="1300">
              <a:latin typeface="Arial" panose="020B0604020202020204" pitchFamily="34" charset="0"/>
            </a:endParaRPr>
          </a:p>
        </p:txBody>
      </p:sp>
    </p:spTree>
    <p:extLst>
      <p:ext uri="{BB962C8B-B14F-4D97-AF65-F5344CB8AC3E}">
        <p14:creationId xmlns:p14="http://schemas.microsoft.com/office/powerpoint/2010/main" val="41279320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D2F0E3F-E165-4B82-8D6C-7FAD132DC19F}" type="slidenum">
              <a:rPr lang="en-US" altLang="en-US" sz="1300">
                <a:latin typeface="Arial" panose="020B0604020202020204" pitchFamily="34" charset="0"/>
              </a:rPr>
              <a:pPr eaLnBrk="1" hangingPunct="1"/>
              <a:t>103</a:t>
            </a:fld>
            <a:endParaRPr lang="en-US" altLang="en-US" sz="1300">
              <a:latin typeface="Arial" panose="020B0604020202020204" pitchFamily="34" charset="0"/>
            </a:endParaRPr>
          </a:p>
        </p:txBody>
      </p:sp>
    </p:spTree>
    <p:extLst>
      <p:ext uri="{BB962C8B-B14F-4D97-AF65-F5344CB8AC3E}">
        <p14:creationId xmlns:p14="http://schemas.microsoft.com/office/powerpoint/2010/main" val="25682660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Initial treatment:</a:t>
            </a:r>
          </a:p>
          <a:p>
            <a:r>
              <a:rPr lang="en-US" altLang="en-US">
                <a:latin typeface="Arial" panose="020B0604020202020204" pitchFamily="34" charset="0"/>
              </a:rPr>
              <a:t>ABCs, oxygen, vascular access, administer aspirin 162 to 325 mg (chewed) if no reason for exclusion. Obtain a 12-lead ECG. </a:t>
            </a:r>
          </a:p>
          <a:p>
            <a:endParaRPr lang="en-US" altLang="en-US">
              <a:latin typeface="Arial" panose="020B0604020202020204"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802E87E-B93B-4ADE-8488-36922DD6E613}" type="slidenum">
              <a:rPr lang="en-US" altLang="en-US" sz="1300">
                <a:latin typeface="Arial" panose="020B0604020202020204" pitchFamily="34" charset="0"/>
              </a:rPr>
              <a:pPr eaLnBrk="1" hangingPunct="1"/>
              <a:t>104</a:t>
            </a:fld>
            <a:endParaRPr lang="en-US" altLang="en-US" sz="1300">
              <a:latin typeface="Arial" panose="020B0604020202020204" pitchFamily="34" charset="0"/>
            </a:endParaRPr>
          </a:p>
        </p:txBody>
      </p:sp>
    </p:spTree>
    <p:extLst>
      <p:ext uri="{BB962C8B-B14F-4D97-AF65-F5344CB8AC3E}">
        <p14:creationId xmlns:p14="http://schemas.microsoft.com/office/powerpoint/2010/main" val="3429692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BE23F22-90D8-4CD2-A49F-E2A813D1A28E}" type="slidenum">
              <a:rPr lang="en-US" altLang="en-US" sz="1300">
                <a:latin typeface="Arial" panose="020B0604020202020204" pitchFamily="34" charset="0"/>
              </a:rPr>
              <a:pPr eaLnBrk="1" hangingPunct="1"/>
              <a:t>105</a:t>
            </a:fld>
            <a:endParaRPr lang="en-US" altLang="en-US" sz="1300">
              <a:latin typeface="Arial" panose="020B0604020202020204" pitchFamily="34" charset="0"/>
            </a:endParaRPr>
          </a:p>
        </p:txBody>
      </p:sp>
    </p:spTree>
    <p:extLst>
      <p:ext uri="{BB962C8B-B14F-4D97-AF65-F5344CB8AC3E}">
        <p14:creationId xmlns:p14="http://schemas.microsoft.com/office/powerpoint/2010/main" val="9626634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C815351-0A49-430B-8AC9-9D51AB39C989}" type="slidenum">
              <a:rPr lang="en-US" altLang="en-US" sz="1300">
                <a:latin typeface="Arial" panose="020B0604020202020204" pitchFamily="34" charset="0"/>
              </a:rPr>
              <a:pPr eaLnBrk="1" hangingPunct="1"/>
              <a:t>106</a:t>
            </a:fld>
            <a:endParaRPr lang="en-US" altLang="en-US" sz="1300">
              <a:latin typeface="Arial" panose="020B0604020202020204" pitchFamily="34" charset="0"/>
            </a:endParaRPr>
          </a:p>
        </p:txBody>
      </p:sp>
    </p:spTree>
    <p:extLst>
      <p:ext uri="{BB962C8B-B14F-4D97-AF65-F5344CB8AC3E}">
        <p14:creationId xmlns:p14="http://schemas.microsoft.com/office/powerpoint/2010/main" val="20201004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5170CF1-04CB-4DD6-8B2A-BD9A846701E8}" type="slidenum">
              <a:rPr lang="en-US" altLang="en-US" sz="1300">
                <a:latin typeface="Arial" panose="020B0604020202020204" pitchFamily="34" charset="0"/>
              </a:rPr>
              <a:pPr eaLnBrk="1" hangingPunct="1"/>
              <a:t>107</a:t>
            </a:fld>
            <a:endParaRPr lang="en-US" altLang="en-US" sz="1300">
              <a:latin typeface="Arial" panose="020B0604020202020204" pitchFamily="34" charset="0"/>
            </a:endParaRPr>
          </a:p>
        </p:txBody>
      </p:sp>
    </p:spTree>
    <p:extLst>
      <p:ext uri="{BB962C8B-B14F-4D97-AF65-F5344CB8AC3E}">
        <p14:creationId xmlns:p14="http://schemas.microsoft.com/office/powerpoint/2010/main" val="24914689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AC84DB1-9B27-4688-8DBF-773E61182BE7}" type="slidenum">
              <a:rPr lang="en-US" altLang="en-US" sz="1300">
                <a:latin typeface="Arial" panose="020B0604020202020204" pitchFamily="34" charset="0"/>
              </a:rPr>
              <a:pPr eaLnBrk="1" hangingPunct="1"/>
              <a:t>108</a:t>
            </a:fld>
            <a:endParaRPr lang="en-US" altLang="en-US" sz="1300">
              <a:latin typeface="Arial" panose="020B0604020202020204" pitchFamily="34" charset="0"/>
            </a:endParaRPr>
          </a:p>
        </p:txBody>
      </p:sp>
    </p:spTree>
    <p:extLst>
      <p:ext uri="{BB962C8B-B14F-4D97-AF65-F5344CB8AC3E}">
        <p14:creationId xmlns:p14="http://schemas.microsoft.com/office/powerpoint/2010/main" val="29823374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124B60B-71E7-4B6A-B3B8-98B8467C5A6F}" type="slidenum">
              <a:rPr lang="en-US" altLang="en-US" sz="1300">
                <a:latin typeface="Arial" panose="020B0604020202020204" pitchFamily="34" charset="0"/>
              </a:rPr>
              <a:pPr eaLnBrk="1" hangingPunct="1"/>
              <a:t>109</a:t>
            </a:fld>
            <a:endParaRPr lang="en-US" altLang="en-US" sz="1300">
              <a:latin typeface="Arial" panose="020B0604020202020204" pitchFamily="34" charset="0"/>
            </a:endParaRPr>
          </a:p>
        </p:txBody>
      </p:sp>
    </p:spTree>
    <p:extLst>
      <p:ext uri="{BB962C8B-B14F-4D97-AF65-F5344CB8AC3E}">
        <p14:creationId xmlns:p14="http://schemas.microsoft.com/office/powerpoint/2010/main" val="265427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11</a:t>
            </a:fld>
            <a:endParaRPr lang="en-US"/>
          </a:p>
        </p:txBody>
      </p:sp>
    </p:spTree>
    <p:extLst>
      <p:ext uri="{BB962C8B-B14F-4D97-AF65-F5344CB8AC3E}">
        <p14:creationId xmlns:p14="http://schemas.microsoft.com/office/powerpoint/2010/main" val="26548893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F5B8B03-809A-4126-8A6D-B7067CF8C883}" type="slidenum">
              <a:rPr lang="en-US" altLang="en-US" sz="1300">
                <a:latin typeface="Arial" panose="020B0604020202020204" pitchFamily="34" charset="0"/>
              </a:rPr>
              <a:pPr eaLnBrk="1" hangingPunct="1"/>
              <a:t>110</a:t>
            </a:fld>
            <a:endParaRPr lang="en-US" altLang="en-US" sz="1300">
              <a:latin typeface="Arial" panose="020B0604020202020204" pitchFamily="34" charset="0"/>
            </a:endParaRPr>
          </a:p>
        </p:txBody>
      </p:sp>
    </p:spTree>
    <p:extLst>
      <p:ext uri="{BB962C8B-B14F-4D97-AF65-F5344CB8AC3E}">
        <p14:creationId xmlns:p14="http://schemas.microsoft.com/office/powerpoint/2010/main" val="21714385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C0EFDE0-D2BA-46EF-8F1E-5315FC9EBD10}" type="slidenum">
              <a:rPr lang="en-US" altLang="en-US" sz="1300">
                <a:latin typeface="Arial" panose="020B0604020202020204" pitchFamily="34" charset="0"/>
              </a:rPr>
              <a:pPr eaLnBrk="1" hangingPunct="1"/>
              <a:t>111</a:t>
            </a:fld>
            <a:endParaRPr lang="en-US" altLang="en-US" sz="1300">
              <a:latin typeface="Arial" panose="020B0604020202020204" pitchFamily="34" charset="0"/>
            </a:endParaRPr>
          </a:p>
        </p:txBody>
      </p:sp>
    </p:spTree>
    <p:extLst>
      <p:ext uri="{BB962C8B-B14F-4D97-AF65-F5344CB8AC3E}">
        <p14:creationId xmlns:p14="http://schemas.microsoft.com/office/powerpoint/2010/main" val="1606497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A85927A-9C7C-4DDE-9B4F-C24A3A354655}" type="slidenum">
              <a:rPr lang="en-US" altLang="en-US" sz="1300">
                <a:latin typeface="Arial" panose="020B0604020202020204" pitchFamily="34" charset="0"/>
              </a:rPr>
              <a:pPr eaLnBrk="1" hangingPunct="1"/>
              <a:t>112</a:t>
            </a:fld>
            <a:endParaRPr lang="en-US" altLang="en-US" sz="1300">
              <a:latin typeface="Arial" panose="020B0604020202020204" pitchFamily="34" charset="0"/>
            </a:endParaRPr>
          </a:p>
        </p:txBody>
      </p:sp>
    </p:spTree>
    <p:extLst>
      <p:ext uri="{BB962C8B-B14F-4D97-AF65-F5344CB8AC3E}">
        <p14:creationId xmlns:p14="http://schemas.microsoft.com/office/powerpoint/2010/main" val="4761786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588F496-5ED7-41AE-A9F6-F5AEA91B0B1D}" type="slidenum">
              <a:rPr lang="en-US" altLang="en-US" sz="1300">
                <a:latin typeface="Arial" panose="020B0604020202020204" pitchFamily="34" charset="0"/>
              </a:rPr>
              <a:pPr eaLnBrk="1" hangingPunct="1"/>
              <a:t>113</a:t>
            </a:fld>
            <a:endParaRPr lang="en-US" altLang="en-US" sz="1300">
              <a:latin typeface="Arial" panose="020B0604020202020204" pitchFamily="34" charset="0"/>
            </a:endParaRPr>
          </a:p>
        </p:txBody>
      </p:sp>
    </p:spTree>
    <p:extLst>
      <p:ext uri="{BB962C8B-B14F-4D97-AF65-F5344CB8AC3E}">
        <p14:creationId xmlns:p14="http://schemas.microsoft.com/office/powerpoint/2010/main" val="13579065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09721FA-6A55-484F-8EDD-0FE790347FBF}" type="slidenum">
              <a:rPr lang="en-US" altLang="en-US" sz="1300">
                <a:latin typeface="Arial" panose="020B0604020202020204" pitchFamily="34" charset="0"/>
              </a:rPr>
              <a:pPr eaLnBrk="1" hangingPunct="1"/>
              <a:t>114</a:t>
            </a:fld>
            <a:endParaRPr lang="en-US" altLang="en-US" sz="1300">
              <a:latin typeface="Arial" panose="020B0604020202020204" pitchFamily="34" charset="0"/>
            </a:endParaRPr>
          </a:p>
        </p:txBody>
      </p:sp>
    </p:spTree>
    <p:extLst>
      <p:ext uri="{BB962C8B-B14F-4D97-AF65-F5344CB8AC3E}">
        <p14:creationId xmlns:p14="http://schemas.microsoft.com/office/powerpoint/2010/main" val="35950044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780BB12-93DF-45B6-9DA0-1C22E37A31F1}" type="slidenum">
              <a:rPr lang="en-US" altLang="en-US" sz="1300">
                <a:latin typeface="Arial" panose="020B0604020202020204" pitchFamily="34" charset="0"/>
              </a:rPr>
              <a:pPr eaLnBrk="1" hangingPunct="1"/>
              <a:t>115</a:t>
            </a:fld>
            <a:endParaRPr lang="en-US" altLang="en-US" sz="1300">
              <a:latin typeface="Arial" panose="020B0604020202020204" pitchFamily="34" charset="0"/>
            </a:endParaRPr>
          </a:p>
        </p:txBody>
      </p:sp>
    </p:spTree>
    <p:extLst>
      <p:ext uri="{BB962C8B-B14F-4D97-AF65-F5344CB8AC3E}">
        <p14:creationId xmlns:p14="http://schemas.microsoft.com/office/powerpoint/2010/main" val="24552204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5086041-C61B-4568-80B9-B4327EE57096}" type="slidenum">
              <a:rPr lang="en-US" altLang="en-US" sz="1300">
                <a:latin typeface="Arial" panose="020B0604020202020204" pitchFamily="34" charset="0"/>
              </a:rPr>
              <a:pPr eaLnBrk="1" hangingPunct="1"/>
              <a:t>116</a:t>
            </a:fld>
            <a:endParaRPr lang="en-US" altLang="en-US" sz="1300">
              <a:latin typeface="Arial" panose="020B0604020202020204" pitchFamily="34" charset="0"/>
            </a:endParaRPr>
          </a:p>
        </p:txBody>
      </p:sp>
    </p:spTree>
    <p:extLst>
      <p:ext uri="{BB962C8B-B14F-4D97-AF65-F5344CB8AC3E}">
        <p14:creationId xmlns:p14="http://schemas.microsoft.com/office/powerpoint/2010/main" val="25339746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Initial treatment:</a:t>
            </a:r>
          </a:p>
          <a:p>
            <a:r>
              <a:rPr lang="en-US" altLang="en-US">
                <a:latin typeface="Arial" panose="020B0604020202020204" pitchFamily="34" charset="0"/>
              </a:rPr>
              <a:t>ABCs, oxygen, vascular access, administer aspirin 162 to 325 mg (chewed) if no reason for exclusion. Obtain a 12-lead ECG. </a:t>
            </a:r>
          </a:p>
          <a:p>
            <a:endParaRPr lang="en-US" altLang="en-US">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28EFB7A-F0A8-4296-BFDE-ECC1205CAE3D}" type="slidenum">
              <a:rPr lang="en-US" altLang="en-US" sz="1300">
                <a:latin typeface="Arial" panose="020B0604020202020204" pitchFamily="34" charset="0"/>
              </a:rPr>
              <a:pPr eaLnBrk="1" hangingPunct="1"/>
              <a:t>117</a:t>
            </a:fld>
            <a:endParaRPr lang="en-US" altLang="en-US" sz="1300">
              <a:latin typeface="Arial" panose="020B0604020202020204" pitchFamily="34" charset="0"/>
            </a:endParaRPr>
          </a:p>
        </p:txBody>
      </p:sp>
    </p:spTree>
    <p:extLst>
      <p:ext uri="{BB962C8B-B14F-4D97-AF65-F5344CB8AC3E}">
        <p14:creationId xmlns:p14="http://schemas.microsoft.com/office/powerpoint/2010/main" val="38380148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F2A2940-6E1D-44F0-9B26-3322AD381654}" type="slidenum">
              <a:rPr lang="en-US" altLang="en-US" sz="1300">
                <a:latin typeface="Arial" panose="020B0604020202020204" pitchFamily="34" charset="0"/>
              </a:rPr>
              <a:pPr eaLnBrk="1" hangingPunct="1"/>
              <a:t>118</a:t>
            </a:fld>
            <a:endParaRPr lang="en-US" altLang="en-US" sz="1300">
              <a:latin typeface="Arial" panose="020B0604020202020204" pitchFamily="34" charset="0"/>
            </a:endParaRPr>
          </a:p>
        </p:txBody>
      </p:sp>
    </p:spTree>
    <p:extLst>
      <p:ext uri="{BB962C8B-B14F-4D97-AF65-F5344CB8AC3E}">
        <p14:creationId xmlns:p14="http://schemas.microsoft.com/office/powerpoint/2010/main" val="18054277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6447029-1ADF-4625-8B2A-1C800929BB38}" type="slidenum">
              <a:rPr lang="en-US" altLang="en-US" sz="1300">
                <a:latin typeface="Arial" panose="020B0604020202020204" pitchFamily="34" charset="0"/>
              </a:rPr>
              <a:pPr eaLnBrk="1" hangingPunct="1"/>
              <a:t>119</a:t>
            </a:fld>
            <a:endParaRPr lang="en-US" altLang="en-US" sz="1300">
              <a:latin typeface="Arial" panose="020B0604020202020204" pitchFamily="34" charset="0"/>
            </a:endParaRPr>
          </a:p>
        </p:txBody>
      </p:sp>
    </p:spTree>
    <p:extLst>
      <p:ext uri="{BB962C8B-B14F-4D97-AF65-F5344CB8AC3E}">
        <p14:creationId xmlns:p14="http://schemas.microsoft.com/office/powerpoint/2010/main" val="306080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12</a:t>
            </a:fld>
            <a:endParaRPr lang="en-US"/>
          </a:p>
        </p:txBody>
      </p:sp>
    </p:spTree>
    <p:extLst>
      <p:ext uri="{BB962C8B-B14F-4D97-AF65-F5344CB8AC3E}">
        <p14:creationId xmlns:p14="http://schemas.microsoft.com/office/powerpoint/2010/main" val="1653379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patient’s 12-lead ECG shows ST elevation in leads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6</a:t>
            </a:r>
            <a:r>
              <a:rPr lang="en-US" altLang="en-US">
                <a:latin typeface="Arial" panose="020B0604020202020204" pitchFamily="34" charset="0"/>
              </a:rPr>
              <a:t> suggesting an extensive anterior infarction.</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29D4271-7937-4AD3-98E3-08195F994097}" type="slidenum">
              <a:rPr lang="en-US" altLang="en-US" sz="1300">
                <a:latin typeface="Arial" panose="020B0604020202020204" pitchFamily="34" charset="0"/>
              </a:rPr>
              <a:pPr eaLnBrk="1" hangingPunct="1"/>
              <a:t>120</a:t>
            </a:fld>
            <a:endParaRPr lang="en-US" altLang="en-US" sz="1300">
              <a:latin typeface="Arial" panose="020B0604020202020204" pitchFamily="34" charset="0"/>
            </a:endParaRPr>
          </a:p>
        </p:txBody>
      </p:sp>
    </p:spTree>
    <p:extLst>
      <p:ext uri="{BB962C8B-B14F-4D97-AF65-F5344CB8AC3E}">
        <p14:creationId xmlns:p14="http://schemas.microsoft.com/office/powerpoint/2010/main" val="41146253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7E425FD-0CF0-486E-A21E-CE4BA96B32C5}" type="slidenum">
              <a:rPr lang="en-US" altLang="en-US" sz="1300">
                <a:latin typeface="Arial" panose="020B0604020202020204" pitchFamily="34" charset="0"/>
              </a:rPr>
              <a:pPr eaLnBrk="1" hangingPunct="1"/>
              <a:t>121</a:t>
            </a:fld>
            <a:endParaRPr lang="en-US" altLang="en-US" sz="1300">
              <a:latin typeface="Arial" panose="020B0604020202020204" pitchFamily="34" charset="0"/>
            </a:endParaRPr>
          </a:p>
        </p:txBody>
      </p:sp>
    </p:spTree>
    <p:extLst>
      <p:ext uri="{BB962C8B-B14F-4D97-AF65-F5344CB8AC3E}">
        <p14:creationId xmlns:p14="http://schemas.microsoft.com/office/powerpoint/2010/main" val="3440891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patient’s initial 12-lead ECG shows evidence of a STEMI. Using a reperfusion checklist, begin evaluating the patient for rapid reperfusion therapy (fibrinolytic therapy or percutaneous coronary intervention). Obtain serial 12-lead ECGs, lab specimens (cardiac biomarkers, CBC, lipid profile, electrolytes), and a portable chest radiograph. Administer medications for pain relief as necessary while closely monitoring the patient’s vital signs. </a:t>
            </a:r>
          </a:p>
          <a:p>
            <a:endParaRPr lang="en-US" altLang="en-US">
              <a:latin typeface="Arial" panose="020B0604020202020204" pitchFamily="34"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524AF85-8FE5-4E66-A268-817D3FC7AB76}" type="slidenum">
              <a:rPr lang="en-US" altLang="en-US" sz="1300">
                <a:latin typeface="Arial" panose="020B0604020202020204" pitchFamily="34" charset="0"/>
              </a:rPr>
              <a:pPr eaLnBrk="1" hangingPunct="1"/>
              <a:t>122</a:t>
            </a:fld>
            <a:endParaRPr lang="en-US" altLang="en-US" sz="1300">
              <a:latin typeface="Arial" panose="020B0604020202020204" pitchFamily="34" charset="0"/>
            </a:endParaRPr>
          </a:p>
        </p:txBody>
      </p:sp>
    </p:spTree>
    <p:extLst>
      <p:ext uri="{BB962C8B-B14F-4D97-AF65-F5344CB8AC3E}">
        <p14:creationId xmlns:p14="http://schemas.microsoft.com/office/powerpoint/2010/main" val="18626685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8C300FD-56B9-47BB-9103-D3A1C7D187DD}" type="slidenum">
              <a:rPr lang="en-US" altLang="en-US" sz="1300">
                <a:latin typeface="Arial" panose="020B0604020202020204" pitchFamily="34" charset="0"/>
              </a:rPr>
              <a:pPr eaLnBrk="1" hangingPunct="1"/>
              <a:t>123</a:t>
            </a:fld>
            <a:endParaRPr lang="en-US" altLang="en-US" sz="1300">
              <a:latin typeface="Arial" panose="020B0604020202020204" pitchFamily="34" charset="0"/>
            </a:endParaRPr>
          </a:p>
        </p:txBody>
      </p:sp>
    </p:spTree>
    <p:extLst>
      <p:ext uri="{BB962C8B-B14F-4D97-AF65-F5344CB8AC3E}">
        <p14:creationId xmlns:p14="http://schemas.microsoft.com/office/powerpoint/2010/main" val="402650074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4987DD1-3905-4623-BBDF-1E11A1DE17E4}" type="slidenum">
              <a:rPr lang="en-US" altLang="en-US" sz="1300">
                <a:latin typeface="Arial" panose="020B0604020202020204" pitchFamily="34" charset="0"/>
              </a:rPr>
              <a:pPr eaLnBrk="1" hangingPunct="1"/>
              <a:t>124</a:t>
            </a:fld>
            <a:endParaRPr lang="en-US" altLang="en-US" sz="1300">
              <a:latin typeface="Arial" panose="020B0604020202020204" pitchFamily="34" charset="0"/>
            </a:endParaRPr>
          </a:p>
        </p:txBody>
      </p:sp>
    </p:spTree>
    <p:extLst>
      <p:ext uri="{BB962C8B-B14F-4D97-AF65-F5344CB8AC3E}">
        <p14:creationId xmlns:p14="http://schemas.microsoft.com/office/powerpoint/2010/main" val="15764324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709CD90-795F-47F6-BDC0-E6A20E85BD43}" type="slidenum">
              <a:rPr lang="en-US" altLang="en-US" sz="1300">
                <a:latin typeface="Arial" panose="020B0604020202020204" pitchFamily="34" charset="0"/>
              </a:rPr>
              <a:pPr eaLnBrk="1" hangingPunct="1"/>
              <a:t>125</a:t>
            </a:fld>
            <a:endParaRPr lang="en-US" altLang="en-US" sz="1300">
              <a:latin typeface="Arial" panose="020B0604020202020204" pitchFamily="34" charset="0"/>
            </a:endParaRPr>
          </a:p>
        </p:txBody>
      </p:sp>
    </p:spTree>
    <p:extLst>
      <p:ext uri="{BB962C8B-B14F-4D97-AF65-F5344CB8AC3E}">
        <p14:creationId xmlns:p14="http://schemas.microsoft.com/office/powerpoint/2010/main" val="7742306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63EA0AE-CE46-4774-BBE3-FA44D5BFAE12}" type="slidenum">
              <a:rPr lang="en-US" altLang="en-US" sz="1300">
                <a:latin typeface="Arial" panose="020B0604020202020204" pitchFamily="34" charset="0"/>
              </a:rPr>
              <a:pPr eaLnBrk="1" hangingPunct="1"/>
              <a:t>126</a:t>
            </a:fld>
            <a:endParaRPr lang="en-US" altLang="en-US" sz="1300">
              <a:latin typeface="Arial" panose="020B0604020202020204" pitchFamily="34" charset="0"/>
            </a:endParaRPr>
          </a:p>
        </p:txBody>
      </p:sp>
    </p:spTree>
    <p:extLst>
      <p:ext uri="{BB962C8B-B14F-4D97-AF65-F5344CB8AC3E}">
        <p14:creationId xmlns:p14="http://schemas.microsoft.com/office/powerpoint/2010/main" val="16668487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7B43A18-1E82-44EF-B441-2E0C8D8ADAE8}" type="slidenum">
              <a:rPr lang="en-US" altLang="en-US" sz="1300">
                <a:latin typeface="Arial" panose="020B0604020202020204" pitchFamily="34" charset="0"/>
              </a:rPr>
              <a:pPr eaLnBrk="1" hangingPunct="1"/>
              <a:t>127</a:t>
            </a:fld>
            <a:endParaRPr lang="en-US" altLang="en-US" sz="1300">
              <a:latin typeface="Arial" panose="020B0604020202020204" pitchFamily="34" charset="0"/>
            </a:endParaRPr>
          </a:p>
        </p:txBody>
      </p:sp>
    </p:spTree>
    <p:extLst>
      <p:ext uri="{BB962C8B-B14F-4D97-AF65-F5344CB8AC3E}">
        <p14:creationId xmlns:p14="http://schemas.microsoft.com/office/powerpoint/2010/main" val="40858495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B66C096-B68F-4678-B4E1-96815C129D70}" type="slidenum">
              <a:rPr lang="en-US" altLang="en-US" sz="1300">
                <a:latin typeface="Arial" panose="020B0604020202020204" pitchFamily="34" charset="0"/>
              </a:rPr>
              <a:pPr eaLnBrk="1" hangingPunct="1"/>
              <a:t>128</a:t>
            </a:fld>
            <a:endParaRPr lang="en-US" altLang="en-US" sz="1300">
              <a:latin typeface="Arial" panose="020B0604020202020204" pitchFamily="34" charset="0"/>
            </a:endParaRPr>
          </a:p>
        </p:txBody>
      </p:sp>
    </p:spTree>
    <p:extLst>
      <p:ext uri="{BB962C8B-B14F-4D97-AF65-F5344CB8AC3E}">
        <p14:creationId xmlns:p14="http://schemas.microsoft.com/office/powerpoint/2010/main" val="28301494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72695B7-F56D-4E5A-BE15-ED538662A63B}" type="slidenum">
              <a:rPr lang="en-US" altLang="en-US" sz="1300">
                <a:latin typeface="Arial" panose="020B0604020202020204" pitchFamily="34" charset="0"/>
              </a:rPr>
              <a:pPr eaLnBrk="1" hangingPunct="1"/>
              <a:t>129</a:t>
            </a:fld>
            <a:endParaRPr lang="en-US" altLang="en-US" sz="1300">
              <a:latin typeface="Arial" panose="020B0604020202020204" pitchFamily="34" charset="0"/>
            </a:endParaRPr>
          </a:p>
        </p:txBody>
      </p:sp>
    </p:spTree>
    <p:extLst>
      <p:ext uri="{BB962C8B-B14F-4D97-AF65-F5344CB8AC3E}">
        <p14:creationId xmlns:p14="http://schemas.microsoft.com/office/powerpoint/2010/main" val="230383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13</a:t>
            </a:fld>
            <a:endParaRPr lang="en-US"/>
          </a:p>
        </p:txBody>
      </p:sp>
    </p:spTree>
    <p:extLst>
      <p:ext uri="{BB962C8B-B14F-4D97-AF65-F5344CB8AC3E}">
        <p14:creationId xmlns:p14="http://schemas.microsoft.com/office/powerpoint/2010/main" val="149631519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940971D-2273-4CB9-BDAA-8ACE674055EC}" type="slidenum">
              <a:rPr lang="en-US" altLang="en-US" sz="1300">
                <a:latin typeface="Arial" panose="020B0604020202020204" pitchFamily="34" charset="0"/>
              </a:rPr>
              <a:pPr eaLnBrk="1" hangingPunct="1"/>
              <a:t>130</a:t>
            </a:fld>
            <a:endParaRPr lang="en-US" altLang="en-US" sz="1300">
              <a:latin typeface="Arial" panose="020B0604020202020204" pitchFamily="34" charset="0"/>
            </a:endParaRPr>
          </a:p>
        </p:txBody>
      </p:sp>
    </p:spTree>
    <p:extLst>
      <p:ext uri="{BB962C8B-B14F-4D97-AF65-F5344CB8AC3E}">
        <p14:creationId xmlns:p14="http://schemas.microsoft.com/office/powerpoint/2010/main" val="26788253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6FC2C17-784A-40E6-B1EC-BC9A43F42ED9}" type="slidenum">
              <a:rPr lang="en-US" altLang="en-US" sz="1300">
                <a:latin typeface="Arial" panose="020B0604020202020204" pitchFamily="34" charset="0"/>
              </a:rPr>
              <a:pPr eaLnBrk="1" hangingPunct="1"/>
              <a:t>131</a:t>
            </a:fld>
            <a:endParaRPr lang="en-US" altLang="en-US" sz="1300">
              <a:latin typeface="Arial" panose="020B0604020202020204" pitchFamily="34" charset="0"/>
            </a:endParaRPr>
          </a:p>
        </p:txBody>
      </p:sp>
    </p:spTree>
    <p:extLst>
      <p:ext uri="{BB962C8B-B14F-4D97-AF65-F5344CB8AC3E}">
        <p14:creationId xmlns:p14="http://schemas.microsoft.com/office/powerpoint/2010/main" val="264931747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Older adults may have atypical symptoms such as dyspnea, shoulder or back pain, weakness, fatigue, a change in mental status, syncope, unexplained nausea, and abdominal or epigastric discomfort. </a:t>
            </a:r>
          </a:p>
          <a:p>
            <a:endParaRPr lang="en-US" altLang="en-US">
              <a:latin typeface="Arial" panose="020B0604020202020204" pitchFamily="34"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9287FB9-6D35-4A36-8A0D-E6AB366040C7}" type="slidenum">
              <a:rPr lang="en-US" altLang="en-US" sz="1300">
                <a:latin typeface="Arial" panose="020B0604020202020204" pitchFamily="34" charset="0"/>
              </a:rPr>
              <a:pPr eaLnBrk="1" hangingPunct="1"/>
              <a:t>132</a:t>
            </a:fld>
            <a:endParaRPr lang="en-US" altLang="en-US" sz="1300">
              <a:latin typeface="Arial" panose="020B0604020202020204" pitchFamily="34" charset="0"/>
            </a:endParaRPr>
          </a:p>
        </p:txBody>
      </p:sp>
    </p:spTree>
    <p:extLst>
      <p:ext uri="{BB962C8B-B14F-4D97-AF65-F5344CB8AC3E}">
        <p14:creationId xmlns:p14="http://schemas.microsoft.com/office/powerpoint/2010/main" val="348452240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CD932B8-E05A-4695-A6D6-D9301494F478}" type="slidenum">
              <a:rPr lang="en-US" altLang="en-US" sz="1300">
                <a:latin typeface="Arial" panose="020B0604020202020204" pitchFamily="34" charset="0"/>
              </a:rPr>
              <a:pPr eaLnBrk="1" hangingPunct="1"/>
              <a:t>133</a:t>
            </a:fld>
            <a:endParaRPr lang="en-US" altLang="en-US" sz="1300">
              <a:latin typeface="Arial" panose="020B0604020202020204" pitchFamily="34" charset="0"/>
            </a:endParaRPr>
          </a:p>
        </p:txBody>
      </p:sp>
    </p:spTree>
    <p:extLst>
      <p:ext uri="{BB962C8B-B14F-4D97-AF65-F5344CB8AC3E}">
        <p14:creationId xmlns:p14="http://schemas.microsoft.com/office/powerpoint/2010/main" val="12124234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Initial treatment:</a:t>
            </a:r>
          </a:p>
          <a:p>
            <a:r>
              <a:rPr lang="en-US" altLang="en-US">
                <a:latin typeface="Arial" panose="020B0604020202020204" pitchFamily="34" charset="0"/>
              </a:rPr>
              <a:t>ABCs, oxygen, vascular access, administer aspirin 162 to 325 mg (chewed) if no reason for exclusion. Obtain a 12-lead ECG. Obtain lab specimens (serum cardiac markers, CBC, lipid profile, electrolytes), and a portable chest radiograph. </a:t>
            </a:r>
          </a:p>
          <a:p>
            <a:endParaRPr lang="en-US" altLang="en-US">
              <a:latin typeface="Arial" panose="020B0604020202020204" pitchFamily="34"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1891435-F0F1-45E9-96CD-39C721D7CED3}" type="slidenum">
              <a:rPr lang="en-US" altLang="en-US" sz="1300">
                <a:latin typeface="Arial" panose="020B0604020202020204" pitchFamily="34" charset="0"/>
              </a:rPr>
              <a:pPr eaLnBrk="1" hangingPunct="1"/>
              <a:t>134</a:t>
            </a:fld>
            <a:endParaRPr lang="en-US" altLang="en-US" sz="1300">
              <a:latin typeface="Arial" panose="020B0604020202020204" pitchFamily="34" charset="0"/>
            </a:endParaRPr>
          </a:p>
        </p:txBody>
      </p:sp>
    </p:spTree>
    <p:extLst>
      <p:ext uri="{BB962C8B-B14F-4D97-AF65-F5344CB8AC3E}">
        <p14:creationId xmlns:p14="http://schemas.microsoft.com/office/powerpoint/2010/main" val="33070598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941FCF0-EFC5-41D0-B932-464A44C54E58}" type="slidenum">
              <a:rPr lang="en-US" altLang="en-US" sz="1300">
                <a:latin typeface="Arial" panose="020B0604020202020204" pitchFamily="34" charset="0"/>
              </a:rPr>
              <a:pPr eaLnBrk="1" hangingPunct="1"/>
              <a:t>135</a:t>
            </a:fld>
            <a:endParaRPr lang="en-US" altLang="en-US" sz="1300">
              <a:latin typeface="Arial" panose="020B0604020202020204" pitchFamily="34" charset="0"/>
            </a:endParaRPr>
          </a:p>
        </p:txBody>
      </p:sp>
    </p:spTree>
    <p:extLst>
      <p:ext uri="{BB962C8B-B14F-4D97-AF65-F5344CB8AC3E}">
        <p14:creationId xmlns:p14="http://schemas.microsoft.com/office/powerpoint/2010/main" val="1471401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6D7A29D-6F9F-4D2E-8874-C723407FBB66}" type="slidenum">
              <a:rPr lang="en-US" altLang="en-US" sz="1300">
                <a:latin typeface="Arial" panose="020B0604020202020204" pitchFamily="34" charset="0"/>
              </a:rPr>
              <a:pPr eaLnBrk="1" hangingPunct="1"/>
              <a:t>136</a:t>
            </a:fld>
            <a:endParaRPr lang="en-US" altLang="en-US" sz="1300">
              <a:latin typeface="Arial" panose="020B0604020202020204" pitchFamily="34" charset="0"/>
            </a:endParaRPr>
          </a:p>
        </p:txBody>
      </p:sp>
    </p:spTree>
    <p:extLst>
      <p:ext uri="{BB962C8B-B14F-4D97-AF65-F5344CB8AC3E}">
        <p14:creationId xmlns:p14="http://schemas.microsoft.com/office/powerpoint/2010/main" val="427490930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DE9050C-7435-4ECA-8F1A-D9C847AB3DC1}" type="slidenum">
              <a:rPr lang="en-US" altLang="en-US" sz="1300">
                <a:latin typeface="Arial" panose="020B0604020202020204" pitchFamily="34" charset="0"/>
              </a:rPr>
              <a:pPr eaLnBrk="1" hangingPunct="1"/>
              <a:t>137</a:t>
            </a:fld>
            <a:endParaRPr lang="en-US" altLang="en-US" sz="1300">
              <a:latin typeface="Arial" panose="020B0604020202020204" pitchFamily="34" charset="0"/>
            </a:endParaRPr>
          </a:p>
        </p:txBody>
      </p:sp>
    </p:spTree>
    <p:extLst>
      <p:ext uri="{BB962C8B-B14F-4D97-AF65-F5344CB8AC3E}">
        <p14:creationId xmlns:p14="http://schemas.microsoft.com/office/powerpoint/2010/main" val="40027199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bundle branch block is present, ST-segment elevation is often seen in leads with negatively deflected QRS complexes. This situation occurs most frequently in the presence of left bundle branch block and is generally seen in leads V</a:t>
            </a:r>
            <a:r>
              <a:rPr lang="en-US" altLang="en-US" baseline="-25000">
                <a:latin typeface="Arial" panose="020B0604020202020204" pitchFamily="34" charset="0"/>
              </a:rPr>
              <a:t>1</a:t>
            </a:r>
            <a:r>
              <a:rPr lang="en-US" altLang="en-US">
                <a:latin typeface="Arial" panose="020B0604020202020204" pitchFamily="34" charset="0"/>
              </a:rPr>
              <a:t>, V</a:t>
            </a:r>
            <a:r>
              <a:rPr lang="en-US" altLang="en-US" baseline="-25000">
                <a:latin typeface="Arial" panose="020B0604020202020204" pitchFamily="34" charset="0"/>
              </a:rPr>
              <a:t>2</a:t>
            </a:r>
            <a:r>
              <a:rPr lang="en-US" altLang="en-US">
                <a:latin typeface="Arial" panose="020B0604020202020204" pitchFamily="34" charset="0"/>
              </a:rPr>
              <a:t>, and V</a:t>
            </a:r>
            <a:r>
              <a:rPr lang="en-US" altLang="en-US" baseline="-25000">
                <a:latin typeface="Arial" panose="020B0604020202020204" pitchFamily="34" charset="0"/>
              </a:rPr>
              <a:t>3</a:t>
            </a:r>
            <a:r>
              <a:rPr lang="en-US" altLang="en-US">
                <a:latin typeface="Arial" panose="020B0604020202020204" pitchFamily="34" charset="0"/>
              </a:rPr>
              <a:t>, but sometimes extends to V</a:t>
            </a:r>
            <a:r>
              <a:rPr lang="en-US" altLang="en-US" baseline="-25000">
                <a:latin typeface="Arial" panose="020B0604020202020204" pitchFamily="34" charset="0"/>
              </a:rPr>
              <a:t>4</a:t>
            </a:r>
            <a:r>
              <a:rPr lang="en-US" altLang="en-US">
                <a:latin typeface="Arial" panose="020B0604020202020204" pitchFamily="34" charset="0"/>
              </a:rPr>
              <a:t> and beyond. </a:t>
            </a:r>
          </a:p>
          <a:p>
            <a:endParaRPr lang="en-US" altLang="en-US">
              <a:latin typeface="Arial" panose="020B0604020202020204" pitchFamily="34" charset="0"/>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B4416C8-B174-4101-87B5-61BC0A46D0A9}" type="slidenum">
              <a:rPr lang="en-US" altLang="en-US" sz="1300">
                <a:latin typeface="Arial" panose="020B0604020202020204" pitchFamily="34" charset="0"/>
              </a:rPr>
              <a:pPr eaLnBrk="1" hangingPunct="1"/>
              <a:t>138</a:t>
            </a:fld>
            <a:endParaRPr lang="en-US" altLang="en-US" sz="1300">
              <a:latin typeface="Arial" panose="020B0604020202020204" pitchFamily="34" charset="0"/>
            </a:endParaRPr>
          </a:p>
        </p:txBody>
      </p:sp>
    </p:spTree>
    <p:extLst>
      <p:ext uri="{BB962C8B-B14F-4D97-AF65-F5344CB8AC3E}">
        <p14:creationId xmlns:p14="http://schemas.microsoft.com/office/powerpoint/2010/main" val="48534894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bundle branch block is present, ST-segment elevation is often seen in leads with negatively deflected QRS complexes. This situation occurs most frequently in the presence of left bundle branch block and is generally seen in leads V</a:t>
            </a:r>
            <a:r>
              <a:rPr lang="en-US" altLang="en-US" baseline="-25000">
                <a:latin typeface="Arial" panose="020B0604020202020204" pitchFamily="34" charset="0"/>
              </a:rPr>
              <a:t>1</a:t>
            </a:r>
            <a:r>
              <a:rPr lang="en-US" altLang="en-US">
                <a:latin typeface="Arial" panose="020B0604020202020204" pitchFamily="34" charset="0"/>
              </a:rPr>
              <a:t>, V</a:t>
            </a:r>
            <a:r>
              <a:rPr lang="en-US" altLang="en-US" baseline="-25000">
                <a:latin typeface="Arial" panose="020B0604020202020204" pitchFamily="34" charset="0"/>
              </a:rPr>
              <a:t>2</a:t>
            </a:r>
            <a:r>
              <a:rPr lang="en-US" altLang="en-US">
                <a:latin typeface="Arial" panose="020B0604020202020204" pitchFamily="34" charset="0"/>
              </a:rPr>
              <a:t>, and V</a:t>
            </a:r>
            <a:r>
              <a:rPr lang="en-US" altLang="en-US" baseline="-25000">
                <a:latin typeface="Arial" panose="020B0604020202020204" pitchFamily="34" charset="0"/>
              </a:rPr>
              <a:t>3</a:t>
            </a:r>
            <a:r>
              <a:rPr lang="en-US" altLang="en-US">
                <a:latin typeface="Arial" panose="020B0604020202020204" pitchFamily="34" charset="0"/>
              </a:rPr>
              <a:t>, but sometimes extends to V</a:t>
            </a:r>
            <a:r>
              <a:rPr lang="en-US" altLang="en-US" baseline="-25000">
                <a:latin typeface="Arial" panose="020B0604020202020204" pitchFamily="34" charset="0"/>
              </a:rPr>
              <a:t>4</a:t>
            </a:r>
            <a:r>
              <a:rPr lang="en-US" altLang="en-US">
                <a:latin typeface="Arial" panose="020B0604020202020204" pitchFamily="34" charset="0"/>
              </a:rPr>
              <a:t> and beyond. </a:t>
            </a:r>
          </a:p>
          <a:p>
            <a:endParaRPr lang="en-US" altLang="en-US">
              <a:latin typeface="Arial" panose="020B0604020202020204" pitchFamily="34"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E9798B6-8251-4518-BE30-C3A70A5473DC}" type="slidenum">
              <a:rPr lang="en-US" altLang="en-US" sz="1300">
                <a:latin typeface="Arial" panose="020B0604020202020204" pitchFamily="34" charset="0"/>
              </a:rPr>
              <a:pPr eaLnBrk="1" hangingPunct="1"/>
              <a:t>139</a:t>
            </a:fld>
            <a:endParaRPr lang="en-US" altLang="en-US" sz="1300">
              <a:latin typeface="Arial" panose="020B0604020202020204" pitchFamily="34" charset="0"/>
            </a:endParaRPr>
          </a:p>
        </p:txBody>
      </p:sp>
    </p:spTree>
    <p:extLst>
      <p:ext uri="{BB962C8B-B14F-4D97-AF65-F5344CB8AC3E}">
        <p14:creationId xmlns:p14="http://schemas.microsoft.com/office/powerpoint/2010/main" val="426188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14</a:t>
            </a:fld>
            <a:endParaRPr lang="en-US"/>
          </a:p>
        </p:txBody>
      </p:sp>
    </p:spTree>
    <p:extLst>
      <p:ext uri="{BB962C8B-B14F-4D97-AF65-F5344CB8AC3E}">
        <p14:creationId xmlns:p14="http://schemas.microsoft.com/office/powerpoint/2010/main" val="2499598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ED1FB9B-CA5E-498D-8718-C77224928F10}" type="slidenum">
              <a:rPr lang="en-US" altLang="en-US" sz="1300">
                <a:latin typeface="Arial" panose="020B0604020202020204" pitchFamily="34" charset="0"/>
              </a:rPr>
              <a:pPr eaLnBrk="1" hangingPunct="1"/>
              <a:t>140</a:t>
            </a:fld>
            <a:endParaRPr lang="en-US" altLang="en-US" sz="1300">
              <a:latin typeface="Arial" panose="020B0604020202020204" pitchFamily="34" charset="0"/>
            </a:endParaRPr>
          </a:p>
        </p:txBody>
      </p:sp>
    </p:spTree>
    <p:extLst>
      <p:ext uri="{BB962C8B-B14F-4D97-AF65-F5344CB8AC3E}">
        <p14:creationId xmlns:p14="http://schemas.microsoft.com/office/powerpoint/2010/main" val="30623383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0C12E2C-B877-4D9C-9C30-8C41CCCE8A97}" type="slidenum">
              <a:rPr lang="en-US" altLang="en-US" sz="1300">
                <a:latin typeface="Arial" panose="020B0604020202020204" pitchFamily="34" charset="0"/>
              </a:rPr>
              <a:pPr eaLnBrk="1" hangingPunct="1"/>
              <a:t>141</a:t>
            </a:fld>
            <a:endParaRPr lang="en-US" altLang="en-US" sz="1300">
              <a:latin typeface="Arial" panose="020B0604020202020204" pitchFamily="34" charset="0"/>
            </a:endParaRPr>
          </a:p>
        </p:txBody>
      </p:sp>
    </p:spTree>
    <p:extLst>
      <p:ext uri="{BB962C8B-B14F-4D97-AF65-F5344CB8AC3E}">
        <p14:creationId xmlns:p14="http://schemas.microsoft.com/office/powerpoint/2010/main" val="124117732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142</a:t>
            </a:fld>
            <a:endParaRPr lang="en-US"/>
          </a:p>
        </p:txBody>
      </p:sp>
    </p:spTree>
    <p:extLst>
      <p:ext uri="{BB962C8B-B14F-4D97-AF65-F5344CB8AC3E}">
        <p14:creationId xmlns:p14="http://schemas.microsoft.com/office/powerpoint/2010/main" val="199399561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30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A0E607D-FC31-47E4-8FD2-8FAE32B45153}" type="slidenum">
              <a:rPr lang="en-US" altLang="en-US" sz="1300">
                <a:latin typeface="Arial" panose="020B0604020202020204" pitchFamily="34" charset="0"/>
              </a:rPr>
              <a:pPr eaLnBrk="1" hangingPunct="1"/>
              <a:t>143</a:t>
            </a:fld>
            <a:endParaRPr lang="en-US" altLang="en-US" sz="1300">
              <a:latin typeface="Arial" panose="020B0604020202020204" pitchFamily="34" charset="0"/>
            </a:endParaRPr>
          </a:p>
        </p:txBody>
      </p:sp>
    </p:spTree>
    <p:extLst>
      <p:ext uri="{BB962C8B-B14F-4D97-AF65-F5344CB8AC3E}">
        <p14:creationId xmlns:p14="http://schemas.microsoft.com/office/powerpoint/2010/main" val="403144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15</a:t>
            </a:fld>
            <a:endParaRPr lang="en-US"/>
          </a:p>
        </p:txBody>
      </p:sp>
    </p:spTree>
    <p:extLst>
      <p:ext uri="{BB962C8B-B14F-4D97-AF65-F5344CB8AC3E}">
        <p14:creationId xmlns:p14="http://schemas.microsoft.com/office/powerpoint/2010/main" val="212013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16</a:t>
            </a:fld>
            <a:endParaRPr lang="en-US"/>
          </a:p>
        </p:txBody>
      </p:sp>
    </p:spTree>
    <p:extLst>
      <p:ext uri="{BB962C8B-B14F-4D97-AF65-F5344CB8AC3E}">
        <p14:creationId xmlns:p14="http://schemas.microsoft.com/office/powerpoint/2010/main" val="32005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17</a:t>
            </a:fld>
            <a:endParaRPr lang="en-US"/>
          </a:p>
        </p:txBody>
      </p:sp>
    </p:spTree>
    <p:extLst>
      <p:ext uri="{BB962C8B-B14F-4D97-AF65-F5344CB8AC3E}">
        <p14:creationId xmlns:p14="http://schemas.microsoft.com/office/powerpoint/2010/main" val="260513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18</a:t>
            </a:fld>
            <a:endParaRPr lang="en-US"/>
          </a:p>
        </p:txBody>
      </p:sp>
    </p:spTree>
    <p:extLst>
      <p:ext uri="{BB962C8B-B14F-4D97-AF65-F5344CB8AC3E}">
        <p14:creationId xmlns:p14="http://schemas.microsoft.com/office/powerpoint/2010/main" val="97506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19</a:t>
            </a:fld>
            <a:endParaRPr lang="en-US"/>
          </a:p>
        </p:txBody>
      </p:sp>
    </p:spTree>
    <p:extLst>
      <p:ext uri="{BB962C8B-B14F-4D97-AF65-F5344CB8AC3E}">
        <p14:creationId xmlns:p14="http://schemas.microsoft.com/office/powerpoint/2010/main" val="340199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712B844-0366-4B1C-94EE-5CE2476FEE3C}" type="slidenum">
              <a:rPr lang="en-US" altLang="en-US" sz="1300">
                <a:latin typeface="Arial" panose="020B0604020202020204" pitchFamily="34" charset="0"/>
              </a:rPr>
              <a:pPr eaLnBrk="1" hangingPunct="1"/>
              <a:t>2</a:t>
            </a:fld>
            <a:endParaRPr lang="en-US" altLang="en-US" sz="1300">
              <a:latin typeface="Arial" panose="020B0604020202020204"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Describe the ECG characteristics, possible causes, signs and symptoms, and initial emergency care for premature junctional complexes (PJCs).</a:t>
            </a:r>
          </a:p>
          <a:p>
            <a:r>
              <a:rPr lang="en-US" altLang="en-US">
                <a:latin typeface="Arial" panose="020B0604020202020204" pitchFamily="34" charset="0"/>
                <a:ea typeface="ＭＳ Ｐゴシック" panose="020B0600070205080204" pitchFamily="34" charset="-128"/>
              </a:rPr>
              <a:t>Describe the ECG characteristics and possible causes for junctional escape beats.</a:t>
            </a:r>
          </a:p>
          <a:p>
            <a:r>
              <a:rPr lang="en-US" altLang="en-US">
                <a:latin typeface="Arial" panose="020B0604020202020204" pitchFamily="34" charset="0"/>
                <a:ea typeface="ＭＳ Ｐゴシック" panose="020B0600070205080204" pitchFamily="34" charset="-128"/>
              </a:rPr>
              <a:t>Explain the difference between premature junctional complexes and junctional escape beats.</a:t>
            </a:r>
          </a:p>
        </p:txBody>
      </p:sp>
    </p:spTree>
    <p:extLst>
      <p:ext uri="{BB962C8B-B14F-4D97-AF65-F5344CB8AC3E}">
        <p14:creationId xmlns:p14="http://schemas.microsoft.com/office/powerpoint/2010/main" val="326557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20</a:t>
            </a:fld>
            <a:endParaRPr lang="en-US"/>
          </a:p>
        </p:txBody>
      </p:sp>
    </p:spTree>
    <p:extLst>
      <p:ext uri="{BB962C8B-B14F-4D97-AF65-F5344CB8AC3E}">
        <p14:creationId xmlns:p14="http://schemas.microsoft.com/office/powerpoint/2010/main" val="382365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21</a:t>
            </a:fld>
            <a:endParaRPr lang="en-US"/>
          </a:p>
        </p:txBody>
      </p:sp>
    </p:spTree>
    <p:extLst>
      <p:ext uri="{BB962C8B-B14F-4D97-AF65-F5344CB8AC3E}">
        <p14:creationId xmlns:p14="http://schemas.microsoft.com/office/powerpoint/2010/main" val="4066592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22</a:t>
            </a:fld>
            <a:endParaRPr lang="en-US"/>
          </a:p>
        </p:txBody>
      </p:sp>
    </p:spTree>
    <p:extLst>
      <p:ext uri="{BB962C8B-B14F-4D97-AF65-F5344CB8AC3E}">
        <p14:creationId xmlns:p14="http://schemas.microsoft.com/office/powerpoint/2010/main" val="62249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23</a:t>
            </a:fld>
            <a:endParaRPr lang="en-US"/>
          </a:p>
        </p:txBody>
      </p:sp>
    </p:spTree>
    <p:extLst>
      <p:ext uri="{BB962C8B-B14F-4D97-AF65-F5344CB8AC3E}">
        <p14:creationId xmlns:p14="http://schemas.microsoft.com/office/powerpoint/2010/main" val="393555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24</a:t>
            </a:fld>
            <a:endParaRPr lang="en-US"/>
          </a:p>
        </p:txBody>
      </p:sp>
    </p:spTree>
    <p:extLst>
      <p:ext uri="{BB962C8B-B14F-4D97-AF65-F5344CB8AC3E}">
        <p14:creationId xmlns:p14="http://schemas.microsoft.com/office/powerpoint/2010/main" val="2983709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25</a:t>
            </a:fld>
            <a:endParaRPr lang="en-US"/>
          </a:p>
        </p:txBody>
      </p:sp>
    </p:spTree>
    <p:extLst>
      <p:ext uri="{BB962C8B-B14F-4D97-AF65-F5344CB8AC3E}">
        <p14:creationId xmlns:p14="http://schemas.microsoft.com/office/powerpoint/2010/main" val="117634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26</a:t>
            </a:fld>
            <a:endParaRPr lang="en-US"/>
          </a:p>
        </p:txBody>
      </p:sp>
    </p:spTree>
    <p:extLst>
      <p:ext uri="{BB962C8B-B14F-4D97-AF65-F5344CB8AC3E}">
        <p14:creationId xmlns:p14="http://schemas.microsoft.com/office/powerpoint/2010/main" val="2891045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27</a:t>
            </a:fld>
            <a:endParaRPr lang="en-US"/>
          </a:p>
        </p:txBody>
      </p:sp>
    </p:spTree>
    <p:extLst>
      <p:ext uri="{BB962C8B-B14F-4D97-AF65-F5344CB8AC3E}">
        <p14:creationId xmlns:p14="http://schemas.microsoft.com/office/powerpoint/2010/main" val="76108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28</a:t>
            </a:fld>
            <a:endParaRPr lang="en-US"/>
          </a:p>
        </p:txBody>
      </p:sp>
    </p:spTree>
    <p:extLst>
      <p:ext uri="{BB962C8B-B14F-4D97-AF65-F5344CB8AC3E}">
        <p14:creationId xmlns:p14="http://schemas.microsoft.com/office/powerpoint/2010/main" val="1396184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29</a:t>
            </a:fld>
            <a:endParaRPr lang="en-US"/>
          </a:p>
        </p:txBody>
      </p:sp>
    </p:spTree>
    <p:extLst>
      <p:ext uri="{BB962C8B-B14F-4D97-AF65-F5344CB8AC3E}">
        <p14:creationId xmlns:p14="http://schemas.microsoft.com/office/powerpoint/2010/main" val="284498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712B844-0366-4B1C-94EE-5CE2476FEE3C}" type="slidenum">
              <a:rPr lang="en-US" altLang="en-US" sz="1300">
                <a:latin typeface="Arial" panose="020B0604020202020204" pitchFamily="34" charset="0"/>
              </a:rPr>
              <a:pPr eaLnBrk="1" hangingPunct="1"/>
              <a:t>3</a:t>
            </a:fld>
            <a:endParaRPr lang="en-US" altLang="en-US" sz="1300">
              <a:latin typeface="Arial" panose="020B0604020202020204"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Describe the ECG characteristics, possible causes, signs and symptoms, and initial emergency care for premature junctional complexes (PJCs).</a:t>
            </a:r>
          </a:p>
          <a:p>
            <a:r>
              <a:rPr lang="en-US" altLang="en-US">
                <a:latin typeface="Arial" panose="020B0604020202020204" pitchFamily="34" charset="0"/>
                <a:ea typeface="ＭＳ Ｐゴシック" panose="020B0600070205080204" pitchFamily="34" charset="-128"/>
              </a:rPr>
              <a:t>Describe the ECG characteristics and possible causes for junctional escape beats.</a:t>
            </a:r>
          </a:p>
          <a:p>
            <a:r>
              <a:rPr lang="en-US" altLang="en-US">
                <a:latin typeface="Arial" panose="020B0604020202020204" pitchFamily="34" charset="0"/>
                <a:ea typeface="ＭＳ Ｐゴシック" panose="020B0600070205080204" pitchFamily="34" charset="-128"/>
              </a:rPr>
              <a:t>Explain the difference between premature junctional complexes and junctional escape beats.</a:t>
            </a:r>
          </a:p>
        </p:txBody>
      </p:sp>
    </p:spTree>
    <p:extLst>
      <p:ext uri="{BB962C8B-B14F-4D97-AF65-F5344CB8AC3E}">
        <p14:creationId xmlns:p14="http://schemas.microsoft.com/office/powerpoint/2010/main" val="1551798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30</a:t>
            </a:fld>
            <a:endParaRPr lang="en-US"/>
          </a:p>
        </p:txBody>
      </p:sp>
    </p:spTree>
    <p:extLst>
      <p:ext uri="{BB962C8B-B14F-4D97-AF65-F5344CB8AC3E}">
        <p14:creationId xmlns:p14="http://schemas.microsoft.com/office/powerpoint/2010/main" val="275510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31</a:t>
            </a:fld>
            <a:endParaRPr lang="en-US"/>
          </a:p>
        </p:txBody>
      </p:sp>
    </p:spTree>
    <p:extLst>
      <p:ext uri="{BB962C8B-B14F-4D97-AF65-F5344CB8AC3E}">
        <p14:creationId xmlns:p14="http://schemas.microsoft.com/office/powerpoint/2010/main" val="2455724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32</a:t>
            </a:fld>
            <a:endParaRPr lang="en-US"/>
          </a:p>
        </p:txBody>
      </p:sp>
    </p:spTree>
    <p:extLst>
      <p:ext uri="{BB962C8B-B14F-4D97-AF65-F5344CB8AC3E}">
        <p14:creationId xmlns:p14="http://schemas.microsoft.com/office/powerpoint/2010/main" val="283429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33</a:t>
            </a:fld>
            <a:endParaRPr lang="en-US"/>
          </a:p>
        </p:txBody>
      </p:sp>
    </p:spTree>
    <p:extLst>
      <p:ext uri="{BB962C8B-B14F-4D97-AF65-F5344CB8AC3E}">
        <p14:creationId xmlns:p14="http://schemas.microsoft.com/office/powerpoint/2010/main" val="2857135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34</a:t>
            </a:fld>
            <a:endParaRPr lang="en-US"/>
          </a:p>
        </p:txBody>
      </p:sp>
    </p:spTree>
    <p:extLst>
      <p:ext uri="{BB962C8B-B14F-4D97-AF65-F5344CB8AC3E}">
        <p14:creationId xmlns:p14="http://schemas.microsoft.com/office/powerpoint/2010/main" val="24818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35</a:t>
            </a:fld>
            <a:endParaRPr lang="en-US"/>
          </a:p>
        </p:txBody>
      </p:sp>
    </p:spTree>
    <p:extLst>
      <p:ext uri="{BB962C8B-B14F-4D97-AF65-F5344CB8AC3E}">
        <p14:creationId xmlns:p14="http://schemas.microsoft.com/office/powerpoint/2010/main" val="3531104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36</a:t>
            </a:fld>
            <a:endParaRPr lang="en-US"/>
          </a:p>
        </p:txBody>
      </p:sp>
    </p:spTree>
    <p:extLst>
      <p:ext uri="{BB962C8B-B14F-4D97-AF65-F5344CB8AC3E}">
        <p14:creationId xmlns:p14="http://schemas.microsoft.com/office/powerpoint/2010/main" val="4032952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37</a:t>
            </a:fld>
            <a:endParaRPr lang="en-US"/>
          </a:p>
        </p:txBody>
      </p:sp>
    </p:spTree>
    <p:extLst>
      <p:ext uri="{BB962C8B-B14F-4D97-AF65-F5344CB8AC3E}">
        <p14:creationId xmlns:p14="http://schemas.microsoft.com/office/powerpoint/2010/main" val="1339340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38</a:t>
            </a:fld>
            <a:endParaRPr lang="en-US"/>
          </a:p>
        </p:txBody>
      </p:sp>
    </p:spTree>
    <p:extLst>
      <p:ext uri="{BB962C8B-B14F-4D97-AF65-F5344CB8AC3E}">
        <p14:creationId xmlns:p14="http://schemas.microsoft.com/office/powerpoint/2010/main" val="3548785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39</a:t>
            </a:fld>
            <a:endParaRPr lang="en-US"/>
          </a:p>
        </p:txBody>
      </p:sp>
    </p:spTree>
    <p:extLst>
      <p:ext uri="{BB962C8B-B14F-4D97-AF65-F5344CB8AC3E}">
        <p14:creationId xmlns:p14="http://schemas.microsoft.com/office/powerpoint/2010/main" val="348992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4</a:t>
            </a:fld>
            <a:endParaRPr lang="en-US"/>
          </a:p>
        </p:txBody>
      </p:sp>
    </p:spTree>
    <p:extLst>
      <p:ext uri="{BB962C8B-B14F-4D97-AF65-F5344CB8AC3E}">
        <p14:creationId xmlns:p14="http://schemas.microsoft.com/office/powerpoint/2010/main" val="939840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40</a:t>
            </a:fld>
            <a:endParaRPr lang="en-US"/>
          </a:p>
        </p:txBody>
      </p:sp>
    </p:spTree>
    <p:extLst>
      <p:ext uri="{BB962C8B-B14F-4D97-AF65-F5344CB8AC3E}">
        <p14:creationId xmlns:p14="http://schemas.microsoft.com/office/powerpoint/2010/main" val="1822646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41</a:t>
            </a:fld>
            <a:endParaRPr lang="en-US"/>
          </a:p>
        </p:txBody>
      </p:sp>
    </p:spTree>
    <p:extLst>
      <p:ext uri="{BB962C8B-B14F-4D97-AF65-F5344CB8AC3E}">
        <p14:creationId xmlns:p14="http://schemas.microsoft.com/office/powerpoint/2010/main" val="3333788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42</a:t>
            </a:fld>
            <a:endParaRPr lang="en-US"/>
          </a:p>
        </p:txBody>
      </p:sp>
    </p:spTree>
    <p:extLst>
      <p:ext uri="{BB962C8B-B14F-4D97-AF65-F5344CB8AC3E}">
        <p14:creationId xmlns:p14="http://schemas.microsoft.com/office/powerpoint/2010/main" val="1039725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43</a:t>
            </a:fld>
            <a:endParaRPr lang="en-US"/>
          </a:p>
        </p:txBody>
      </p:sp>
    </p:spTree>
    <p:extLst>
      <p:ext uri="{BB962C8B-B14F-4D97-AF65-F5344CB8AC3E}">
        <p14:creationId xmlns:p14="http://schemas.microsoft.com/office/powerpoint/2010/main" val="2339713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44</a:t>
            </a:fld>
            <a:endParaRPr lang="en-US"/>
          </a:p>
        </p:txBody>
      </p:sp>
    </p:spTree>
    <p:extLst>
      <p:ext uri="{BB962C8B-B14F-4D97-AF65-F5344CB8AC3E}">
        <p14:creationId xmlns:p14="http://schemas.microsoft.com/office/powerpoint/2010/main" val="2083094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819EBA5-B95E-4025-9355-C896A57A2366}" type="slidenum">
              <a:rPr lang="en-US" altLang="en-US" sz="1300">
                <a:latin typeface="Arial" panose="020B0604020202020204" pitchFamily="34" charset="0"/>
              </a:rPr>
              <a:pPr eaLnBrk="1" hangingPunct="1"/>
              <a:t>45</a:t>
            </a:fld>
            <a:endParaRPr lang="en-US" altLang="en-US" sz="1300">
              <a:latin typeface="Arial" panose="020B0604020202020204" pitchFamily="34" charset="0"/>
            </a:endParaRPr>
          </a:p>
        </p:txBody>
      </p:sp>
    </p:spTree>
    <p:extLst>
      <p:ext uri="{BB962C8B-B14F-4D97-AF65-F5344CB8AC3E}">
        <p14:creationId xmlns:p14="http://schemas.microsoft.com/office/powerpoint/2010/main" val="1440999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E8BD3C4-85FB-4D88-8B7E-B5417D3C65B8}" type="slidenum">
              <a:rPr lang="en-US" altLang="en-US" sz="1300">
                <a:latin typeface="Arial" panose="020B0604020202020204" pitchFamily="34" charset="0"/>
              </a:rPr>
              <a:pPr eaLnBrk="1" hangingPunct="1"/>
              <a:t>46</a:t>
            </a:fld>
            <a:endParaRPr lang="en-US" altLang="en-US" sz="1300">
              <a:latin typeface="Arial" panose="020B0604020202020204" pitchFamily="34" charset="0"/>
            </a:endParaRPr>
          </a:p>
        </p:txBody>
      </p:sp>
    </p:spTree>
    <p:extLst>
      <p:ext uri="{BB962C8B-B14F-4D97-AF65-F5344CB8AC3E}">
        <p14:creationId xmlns:p14="http://schemas.microsoft.com/office/powerpoint/2010/main" val="3375884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2005741-8C61-4819-9601-5D183B554EE1}" type="slidenum">
              <a:rPr lang="en-US" altLang="en-US" sz="1300">
                <a:latin typeface="Arial" panose="020B0604020202020204" pitchFamily="34" charset="0"/>
              </a:rPr>
              <a:pPr eaLnBrk="1" hangingPunct="1"/>
              <a:t>47</a:t>
            </a:fld>
            <a:endParaRPr lang="en-US" altLang="en-US" sz="1300">
              <a:latin typeface="Arial" panose="020B0604020202020204" pitchFamily="34" charset="0"/>
            </a:endParaRPr>
          </a:p>
        </p:txBody>
      </p:sp>
    </p:spTree>
    <p:extLst>
      <p:ext uri="{BB962C8B-B14F-4D97-AF65-F5344CB8AC3E}">
        <p14:creationId xmlns:p14="http://schemas.microsoft.com/office/powerpoint/2010/main" val="3727259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0E41631-706B-43E7-8367-9918B1750F18}" type="slidenum">
              <a:rPr lang="en-US" altLang="en-US" sz="1300">
                <a:latin typeface="Arial" panose="020B0604020202020204" pitchFamily="34" charset="0"/>
              </a:rPr>
              <a:pPr eaLnBrk="1" hangingPunct="1"/>
              <a:t>48</a:t>
            </a:fld>
            <a:endParaRPr lang="en-US" altLang="en-US" sz="1300">
              <a:latin typeface="Arial" panose="020B0604020202020204" pitchFamily="34" charset="0"/>
            </a:endParaRPr>
          </a:p>
        </p:txBody>
      </p:sp>
    </p:spTree>
    <p:extLst>
      <p:ext uri="{BB962C8B-B14F-4D97-AF65-F5344CB8AC3E}">
        <p14:creationId xmlns:p14="http://schemas.microsoft.com/office/powerpoint/2010/main" val="373268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0FA245D-7591-4B1E-9684-80D2077DE794}" type="slidenum">
              <a:rPr lang="en-US" altLang="en-US" sz="1300">
                <a:latin typeface="Arial" panose="020B0604020202020204" pitchFamily="34" charset="0"/>
              </a:rPr>
              <a:pPr eaLnBrk="1" hangingPunct="1"/>
              <a:t>49</a:t>
            </a:fld>
            <a:endParaRPr lang="en-US" altLang="en-US" sz="1300">
              <a:latin typeface="Arial" panose="020B0604020202020204" pitchFamily="34" charset="0"/>
            </a:endParaRPr>
          </a:p>
        </p:txBody>
      </p:sp>
    </p:spTree>
    <p:extLst>
      <p:ext uri="{BB962C8B-B14F-4D97-AF65-F5344CB8AC3E}">
        <p14:creationId xmlns:p14="http://schemas.microsoft.com/office/powerpoint/2010/main" val="168553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5</a:t>
            </a:fld>
            <a:endParaRPr lang="en-US"/>
          </a:p>
        </p:txBody>
      </p:sp>
    </p:spTree>
    <p:extLst>
      <p:ext uri="{BB962C8B-B14F-4D97-AF65-F5344CB8AC3E}">
        <p14:creationId xmlns:p14="http://schemas.microsoft.com/office/powerpoint/2010/main" val="3523081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D9AAD98-3F4B-4284-9FE2-805F64E5BBCF}" type="slidenum">
              <a:rPr lang="en-US" altLang="en-US" sz="1300">
                <a:latin typeface="Arial" panose="020B0604020202020204" pitchFamily="34" charset="0"/>
              </a:rPr>
              <a:pPr eaLnBrk="1" hangingPunct="1"/>
              <a:t>50</a:t>
            </a:fld>
            <a:endParaRPr lang="en-US" altLang="en-US" sz="1300">
              <a:latin typeface="Arial" panose="020B0604020202020204" pitchFamily="34" charset="0"/>
            </a:endParaRPr>
          </a:p>
        </p:txBody>
      </p:sp>
    </p:spTree>
    <p:extLst>
      <p:ext uri="{BB962C8B-B14F-4D97-AF65-F5344CB8AC3E}">
        <p14:creationId xmlns:p14="http://schemas.microsoft.com/office/powerpoint/2010/main" val="3295207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39544EF-DC49-4BD2-B9C0-1B542B7FCAD0}" type="slidenum">
              <a:rPr lang="en-US" altLang="en-US" sz="1300">
                <a:latin typeface="Arial" panose="020B0604020202020204" pitchFamily="34" charset="0"/>
              </a:rPr>
              <a:pPr eaLnBrk="1" hangingPunct="1"/>
              <a:t>51</a:t>
            </a:fld>
            <a:endParaRPr lang="en-US" altLang="en-US" sz="1300">
              <a:latin typeface="Arial" panose="020B0604020202020204" pitchFamily="34" charset="0"/>
            </a:endParaRPr>
          </a:p>
        </p:txBody>
      </p:sp>
    </p:spTree>
    <p:extLst>
      <p:ext uri="{BB962C8B-B14F-4D97-AF65-F5344CB8AC3E}">
        <p14:creationId xmlns:p14="http://schemas.microsoft.com/office/powerpoint/2010/main" val="3598717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Important patient risk factors in this situation include the patient’s race, family history of coronary artery disease, and age. </a:t>
            </a:r>
          </a:p>
          <a:p>
            <a:endParaRPr lang="en-US" altLang="en-US">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B252050-8616-48BB-8F6A-6F90C99501CA}" type="slidenum">
              <a:rPr lang="en-US" altLang="en-US" sz="1300">
                <a:latin typeface="Arial" panose="020B0604020202020204" pitchFamily="34" charset="0"/>
              </a:rPr>
              <a:pPr eaLnBrk="1" hangingPunct="1"/>
              <a:t>52</a:t>
            </a:fld>
            <a:endParaRPr lang="en-US" altLang="en-US" sz="1300">
              <a:latin typeface="Arial" panose="020B0604020202020204" pitchFamily="34" charset="0"/>
            </a:endParaRPr>
          </a:p>
        </p:txBody>
      </p:sp>
    </p:spTree>
    <p:extLst>
      <p:ext uri="{BB962C8B-B14F-4D97-AF65-F5344CB8AC3E}">
        <p14:creationId xmlns:p14="http://schemas.microsoft.com/office/powerpoint/2010/main" val="3772597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Initial treatment:</a:t>
            </a:r>
          </a:p>
          <a:p>
            <a:r>
              <a:rPr lang="en-US" altLang="en-US">
                <a:latin typeface="Arial" panose="020B0604020202020204" pitchFamily="34" charset="0"/>
              </a:rPr>
              <a:t>ABCs, oxygen, vascular access, administer aspirin 162 to 325 mg (chewed) if no reason for exclusion. Obtain a 12-Lead ECG (already done). </a:t>
            </a:r>
          </a:p>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FDF6975-D87B-42F3-9FEF-C26C6C789159}" type="slidenum">
              <a:rPr lang="en-US" altLang="en-US" sz="1300">
                <a:latin typeface="Arial" panose="020B0604020202020204" pitchFamily="34" charset="0"/>
              </a:rPr>
              <a:pPr eaLnBrk="1" hangingPunct="1"/>
              <a:t>53</a:t>
            </a:fld>
            <a:endParaRPr lang="en-US" altLang="en-US" sz="1300">
              <a:latin typeface="Arial" panose="020B0604020202020204" pitchFamily="34" charset="0"/>
            </a:endParaRPr>
          </a:p>
        </p:txBody>
      </p:sp>
    </p:spTree>
    <p:extLst>
      <p:ext uri="{BB962C8B-B14F-4D97-AF65-F5344CB8AC3E}">
        <p14:creationId xmlns:p14="http://schemas.microsoft.com/office/powerpoint/2010/main" val="4190906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Obtain a 12-lead ECG (already done) and categorize the patient into one of three groups:</a:t>
            </a:r>
          </a:p>
          <a:p>
            <a:pPr>
              <a:buFont typeface="Calibri" panose="020F0502020204030204" pitchFamily="34" charset="0"/>
              <a:buAutoNum type="arabicPeriod"/>
            </a:pPr>
            <a:r>
              <a:rPr lang="en-US" altLang="en-US">
                <a:latin typeface="Arial" panose="020B0604020202020204" pitchFamily="34" charset="0"/>
              </a:rPr>
              <a:t>STEMI (characterized by ST-segment elevation)</a:t>
            </a:r>
          </a:p>
          <a:p>
            <a:pPr>
              <a:buFont typeface="Calibri" panose="020F0502020204030204" pitchFamily="34" charset="0"/>
              <a:buAutoNum type="arabicPeriod"/>
            </a:pPr>
            <a:r>
              <a:rPr lang="en-US" altLang="en-US">
                <a:latin typeface="Arial" panose="020B0604020202020204" pitchFamily="34" charset="0"/>
              </a:rPr>
              <a:t>High-risk unstable angina/NSTEMI (characterized by ST-segment depression)</a:t>
            </a:r>
          </a:p>
          <a:p>
            <a:pPr>
              <a:buFont typeface="Calibri" panose="020F0502020204030204" pitchFamily="34" charset="0"/>
              <a:buAutoNum type="arabicPeriod"/>
            </a:pPr>
            <a:r>
              <a:rPr lang="en-US" altLang="en-US">
                <a:latin typeface="Arial" panose="020B0604020202020204" pitchFamily="34" charset="0"/>
              </a:rPr>
              <a:t>Intermediate or low-risk unstable angina (characterized by normal or nondiagnostic ST segment or T wave changes)</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3ED33D5-9FBC-4303-8984-AA00BF968D19}" type="slidenum">
              <a:rPr lang="en-US" altLang="en-US" sz="1300">
                <a:latin typeface="Arial" panose="020B0604020202020204" pitchFamily="34" charset="0"/>
              </a:rPr>
              <a:pPr eaLnBrk="1" hangingPunct="1"/>
              <a:t>54</a:t>
            </a:fld>
            <a:endParaRPr lang="en-US" altLang="en-US" sz="1300">
              <a:latin typeface="Arial" panose="020B0604020202020204" pitchFamily="34" charset="0"/>
            </a:endParaRPr>
          </a:p>
        </p:txBody>
      </p:sp>
    </p:spTree>
    <p:extLst>
      <p:ext uri="{BB962C8B-B14F-4D97-AF65-F5344CB8AC3E}">
        <p14:creationId xmlns:p14="http://schemas.microsoft.com/office/powerpoint/2010/main" val="428105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72 bpm </a:t>
            </a:r>
          </a:p>
          <a:p>
            <a:r>
              <a:rPr lang="en-US" altLang="en-US">
                <a:latin typeface="Arial" panose="020B0604020202020204" pitchFamily="34" charset="0"/>
              </a:rPr>
              <a:t>Pathologic Q waves? Leads:  III </a:t>
            </a:r>
          </a:p>
          <a:p>
            <a:r>
              <a:rPr lang="en-US" altLang="en-US">
                <a:latin typeface="Arial" panose="020B0604020202020204" pitchFamily="34" charset="0"/>
              </a:rPr>
              <a:t>ST-segment elevation? Leads:  II, III, aVF</a:t>
            </a:r>
          </a:p>
          <a:p>
            <a:r>
              <a:rPr lang="pt-BR" altLang="en-US">
                <a:latin typeface="Arial" panose="020B0604020202020204" pitchFamily="34" charset="0"/>
              </a:rPr>
              <a:t>PR interval   188 ms, QRS 116 ms QT/QTc  400/424 ms </a:t>
            </a:r>
            <a:r>
              <a:rPr lang="en-US" altLang="en-US">
                <a:latin typeface="Arial" panose="020B0604020202020204" pitchFamily="34" charset="0"/>
              </a:rPr>
              <a:t>P-R-T axes   31  54   87</a:t>
            </a:r>
          </a:p>
          <a:p>
            <a:r>
              <a:rPr lang="en-US" altLang="en-US">
                <a:latin typeface="Arial" panose="020B0604020202020204" pitchFamily="34" charset="0"/>
              </a:rPr>
              <a:t>Interpretation: Inferior infarction with posterior extension (prominent R wave in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r>
              <a:rPr lang="en-US" altLang="en-US">
                <a:latin typeface="Arial" panose="020B0604020202020204" pitchFamily="34" charset="0"/>
              </a:rPr>
              <a:t>).</a:t>
            </a:r>
          </a:p>
          <a:p>
            <a:endParaRPr lang="en-US" altLang="en-US">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DB97ECD-F41D-485A-A861-9E9C9E7B288A}" type="slidenum">
              <a:rPr lang="en-US" altLang="en-US" sz="1300">
                <a:latin typeface="Arial" panose="020B0604020202020204" pitchFamily="34" charset="0"/>
              </a:rPr>
              <a:pPr eaLnBrk="1" hangingPunct="1"/>
              <a:t>55</a:t>
            </a:fld>
            <a:endParaRPr lang="en-US" altLang="en-US" sz="1300">
              <a:latin typeface="Arial" panose="020B0604020202020204" pitchFamily="34" charset="0"/>
            </a:endParaRPr>
          </a:p>
        </p:txBody>
      </p:sp>
    </p:spTree>
    <p:extLst>
      <p:ext uri="{BB962C8B-B14F-4D97-AF65-F5344CB8AC3E}">
        <p14:creationId xmlns:p14="http://schemas.microsoft.com/office/powerpoint/2010/main" val="329590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72 bpm </a:t>
            </a:r>
          </a:p>
          <a:p>
            <a:r>
              <a:rPr lang="en-US" altLang="en-US">
                <a:latin typeface="Arial" panose="020B0604020202020204" pitchFamily="34" charset="0"/>
              </a:rPr>
              <a:t>Pathologic Q waves? Leads:  III </a:t>
            </a:r>
          </a:p>
          <a:p>
            <a:r>
              <a:rPr lang="en-US" altLang="en-US">
                <a:latin typeface="Arial" panose="020B0604020202020204" pitchFamily="34" charset="0"/>
              </a:rPr>
              <a:t>ST-segment elevation? Leads:  II, III, aVF</a:t>
            </a:r>
          </a:p>
          <a:p>
            <a:r>
              <a:rPr lang="pt-BR" altLang="en-US">
                <a:latin typeface="Arial" panose="020B0604020202020204" pitchFamily="34" charset="0"/>
              </a:rPr>
              <a:t>PR interval   188 ms, QRS 116 ms QT/QTc  400/424 ms </a:t>
            </a:r>
            <a:r>
              <a:rPr lang="en-US" altLang="en-US">
                <a:latin typeface="Arial" panose="020B0604020202020204" pitchFamily="34" charset="0"/>
              </a:rPr>
              <a:t>P-R-T axes   31  54   87</a:t>
            </a:r>
          </a:p>
          <a:p>
            <a:r>
              <a:rPr lang="en-US" altLang="en-US">
                <a:latin typeface="Arial" panose="020B0604020202020204" pitchFamily="34" charset="0"/>
              </a:rPr>
              <a:t>Interpretation: Inferior infarction with posterior extension (prominent R wave in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r>
              <a:rPr lang="en-US" altLang="en-US">
                <a:latin typeface="Arial" panose="020B0604020202020204" pitchFamily="34" charset="0"/>
              </a:rPr>
              <a:t>).</a:t>
            </a:r>
          </a:p>
          <a:p>
            <a:endParaRPr lang="en-US" altLang="en-US">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6B63522-D407-4775-B4A9-2AFF5FF8EE80}" type="slidenum">
              <a:rPr lang="en-US" altLang="en-US" sz="1300">
                <a:latin typeface="Arial" panose="020B0604020202020204" pitchFamily="34" charset="0"/>
              </a:rPr>
              <a:pPr eaLnBrk="1" hangingPunct="1"/>
              <a:t>56</a:t>
            </a:fld>
            <a:endParaRPr lang="en-US" altLang="en-US" sz="1300">
              <a:latin typeface="Arial" panose="020B0604020202020204" pitchFamily="34" charset="0"/>
            </a:endParaRPr>
          </a:p>
        </p:txBody>
      </p:sp>
    </p:spTree>
    <p:extLst>
      <p:ext uri="{BB962C8B-B14F-4D97-AF65-F5344CB8AC3E}">
        <p14:creationId xmlns:p14="http://schemas.microsoft.com/office/powerpoint/2010/main" val="42482917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72 bpm </a:t>
            </a:r>
          </a:p>
          <a:p>
            <a:r>
              <a:rPr lang="en-US" altLang="en-US">
                <a:latin typeface="Arial" panose="020B0604020202020204" pitchFamily="34" charset="0"/>
              </a:rPr>
              <a:t>Pathologic Q waves? Leads:  III </a:t>
            </a:r>
          </a:p>
          <a:p>
            <a:r>
              <a:rPr lang="en-US" altLang="en-US">
                <a:latin typeface="Arial" panose="020B0604020202020204" pitchFamily="34" charset="0"/>
              </a:rPr>
              <a:t>ST-segment elevation? Leads:  II, III, aVF</a:t>
            </a:r>
          </a:p>
          <a:p>
            <a:r>
              <a:rPr lang="pt-BR" altLang="en-US">
                <a:latin typeface="Arial" panose="020B0604020202020204" pitchFamily="34" charset="0"/>
              </a:rPr>
              <a:t>PR interval   188 ms, QRS 116 ms QT/QTc  400/424 ms </a:t>
            </a:r>
            <a:r>
              <a:rPr lang="en-US" altLang="en-US">
                <a:latin typeface="Arial" panose="020B0604020202020204" pitchFamily="34" charset="0"/>
              </a:rPr>
              <a:t>P-R-T axes   31  54   87</a:t>
            </a:r>
          </a:p>
          <a:p>
            <a:r>
              <a:rPr lang="en-US" altLang="en-US">
                <a:latin typeface="Arial" panose="020B0604020202020204" pitchFamily="34" charset="0"/>
              </a:rPr>
              <a:t>Interpretation: Inferior infarction with posterior extension (prominent R wave in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r>
              <a:rPr lang="en-US" altLang="en-US">
                <a:latin typeface="Arial" panose="020B0604020202020204" pitchFamily="34" charset="0"/>
              </a:rPr>
              <a:t>).</a:t>
            </a:r>
          </a:p>
          <a:p>
            <a:endParaRPr lang="en-US" altLang="en-US">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9418CAB-BC42-48DE-BC44-8B35E0D6A525}" type="slidenum">
              <a:rPr lang="en-US" altLang="en-US" sz="1300">
                <a:latin typeface="Arial" panose="020B0604020202020204" pitchFamily="34" charset="0"/>
              </a:rPr>
              <a:pPr eaLnBrk="1" hangingPunct="1"/>
              <a:t>57</a:t>
            </a:fld>
            <a:endParaRPr lang="en-US" altLang="en-US" sz="1300">
              <a:latin typeface="Arial" panose="020B0604020202020204" pitchFamily="34" charset="0"/>
            </a:endParaRPr>
          </a:p>
        </p:txBody>
      </p:sp>
    </p:spTree>
    <p:extLst>
      <p:ext uri="{BB962C8B-B14F-4D97-AF65-F5344CB8AC3E}">
        <p14:creationId xmlns:p14="http://schemas.microsoft.com/office/powerpoint/2010/main" val="39808299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patient’s initial 12-lead ECG shows evidence of a STEMI. Using a reperfusion checklist, begin evaluating the patient for rapid reperfusion therapy (fibrinolytic therapy or percutaneous coronary intervention). Obtain serial 12-lead ECGs, lab specimens (cardiac biomarkers, CBC, lipid profile, electrolytes), and a portable chest radiograph. Administer medications for pain relief as necessary while closely monitoring the patient’s vital signs. </a:t>
            </a:r>
          </a:p>
          <a:p>
            <a:endParaRPr lang="en-US" altLang="en-US">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6D42D5B-2A4E-4003-87C0-43B68CF810A2}" type="slidenum">
              <a:rPr lang="en-US" altLang="en-US" sz="1300">
                <a:latin typeface="Arial" panose="020B0604020202020204" pitchFamily="34" charset="0"/>
              </a:rPr>
              <a:pPr eaLnBrk="1" hangingPunct="1"/>
              <a:t>58</a:t>
            </a:fld>
            <a:endParaRPr lang="en-US" altLang="en-US" sz="1300">
              <a:latin typeface="Arial" panose="020B0604020202020204" pitchFamily="34" charset="0"/>
            </a:endParaRPr>
          </a:p>
        </p:txBody>
      </p:sp>
    </p:spTree>
    <p:extLst>
      <p:ext uri="{BB962C8B-B14F-4D97-AF65-F5344CB8AC3E}">
        <p14:creationId xmlns:p14="http://schemas.microsoft.com/office/powerpoint/2010/main" val="12452393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F7034AC-C7EF-4D58-B301-7A969CB6CEA0}" type="slidenum">
              <a:rPr lang="en-US" altLang="en-US" sz="1300">
                <a:latin typeface="Arial" panose="020B0604020202020204" pitchFamily="34" charset="0"/>
              </a:rPr>
              <a:pPr eaLnBrk="1" hangingPunct="1"/>
              <a:t>59</a:t>
            </a:fld>
            <a:endParaRPr lang="en-US" altLang="en-US" sz="1300">
              <a:latin typeface="Arial" panose="020B0604020202020204" pitchFamily="34" charset="0"/>
            </a:endParaRPr>
          </a:p>
        </p:txBody>
      </p:sp>
    </p:spTree>
    <p:extLst>
      <p:ext uri="{BB962C8B-B14F-4D97-AF65-F5344CB8AC3E}">
        <p14:creationId xmlns:p14="http://schemas.microsoft.com/office/powerpoint/2010/main" val="357360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6</a:t>
            </a:fld>
            <a:endParaRPr lang="en-US"/>
          </a:p>
        </p:txBody>
      </p:sp>
    </p:spTree>
    <p:extLst>
      <p:ext uri="{BB962C8B-B14F-4D97-AF65-F5344CB8AC3E}">
        <p14:creationId xmlns:p14="http://schemas.microsoft.com/office/powerpoint/2010/main" val="641417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ABD0355-E57F-4147-9DFC-B3FD91C7121F}" type="slidenum">
              <a:rPr lang="en-US" altLang="en-US" sz="1300">
                <a:latin typeface="Arial" panose="020B0604020202020204" pitchFamily="34" charset="0"/>
              </a:rPr>
              <a:pPr eaLnBrk="1" hangingPunct="1"/>
              <a:t>60</a:t>
            </a:fld>
            <a:endParaRPr lang="en-US" altLang="en-US" sz="1300">
              <a:latin typeface="Arial" panose="020B0604020202020204" pitchFamily="34" charset="0"/>
            </a:endParaRPr>
          </a:p>
        </p:txBody>
      </p:sp>
    </p:spTree>
    <p:extLst>
      <p:ext uri="{BB962C8B-B14F-4D97-AF65-F5344CB8AC3E}">
        <p14:creationId xmlns:p14="http://schemas.microsoft.com/office/powerpoint/2010/main" val="1995796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3028560-7934-428D-9A2E-A7AA277F7D6E}" type="slidenum">
              <a:rPr lang="en-US" altLang="en-US" sz="1300">
                <a:latin typeface="Arial" panose="020B0604020202020204" pitchFamily="34" charset="0"/>
              </a:rPr>
              <a:pPr eaLnBrk="1" hangingPunct="1"/>
              <a:t>61</a:t>
            </a:fld>
            <a:endParaRPr lang="en-US" altLang="en-US" sz="1300">
              <a:latin typeface="Arial" panose="020B0604020202020204" pitchFamily="34" charset="0"/>
            </a:endParaRPr>
          </a:p>
        </p:txBody>
      </p:sp>
    </p:spTree>
    <p:extLst>
      <p:ext uri="{BB962C8B-B14F-4D97-AF65-F5344CB8AC3E}">
        <p14:creationId xmlns:p14="http://schemas.microsoft.com/office/powerpoint/2010/main" val="19088433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437FF88-0FF9-48AF-BAC0-854A9E5F780E}" type="slidenum">
              <a:rPr lang="en-US" altLang="en-US" sz="1300">
                <a:latin typeface="Arial" panose="020B0604020202020204" pitchFamily="34" charset="0"/>
              </a:rPr>
              <a:pPr eaLnBrk="1" hangingPunct="1"/>
              <a:t>62</a:t>
            </a:fld>
            <a:endParaRPr lang="en-US" altLang="en-US" sz="1300">
              <a:latin typeface="Arial" panose="020B0604020202020204" pitchFamily="34" charset="0"/>
            </a:endParaRPr>
          </a:p>
        </p:txBody>
      </p:sp>
    </p:spTree>
    <p:extLst>
      <p:ext uri="{BB962C8B-B14F-4D97-AF65-F5344CB8AC3E}">
        <p14:creationId xmlns:p14="http://schemas.microsoft.com/office/powerpoint/2010/main" val="42462003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1A42E88-833B-4101-A39F-BE4A028475F1}" type="slidenum">
              <a:rPr lang="en-US" altLang="en-US" sz="1300">
                <a:latin typeface="Arial" panose="020B0604020202020204" pitchFamily="34" charset="0"/>
              </a:rPr>
              <a:pPr eaLnBrk="1" hangingPunct="1"/>
              <a:t>63</a:t>
            </a:fld>
            <a:endParaRPr lang="en-US" altLang="en-US" sz="1300">
              <a:latin typeface="Arial" panose="020B0604020202020204" pitchFamily="34" charset="0"/>
            </a:endParaRPr>
          </a:p>
        </p:txBody>
      </p:sp>
    </p:spTree>
    <p:extLst>
      <p:ext uri="{BB962C8B-B14F-4D97-AF65-F5344CB8AC3E}">
        <p14:creationId xmlns:p14="http://schemas.microsoft.com/office/powerpoint/2010/main" val="24881296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Important patient risk factors in this situation include the patient’s family history of coronary artery disease, sedentary lifestyle, history of hypertension, obesity, and age. </a:t>
            </a:r>
          </a:p>
          <a:p>
            <a:endParaRPr lang="en-US" altLang="en-US">
              <a:latin typeface="Arial" panose="020B0604020202020204"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9E80B84-4CB6-41CC-A0EB-9859A881D1A3}" type="slidenum">
              <a:rPr lang="en-US" altLang="en-US" sz="1300">
                <a:latin typeface="Arial" panose="020B0604020202020204" pitchFamily="34" charset="0"/>
              </a:rPr>
              <a:pPr eaLnBrk="1" hangingPunct="1"/>
              <a:t>64</a:t>
            </a:fld>
            <a:endParaRPr lang="en-US" altLang="en-US" sz="1300">
              <a:latin typeface="Arial" panose="020B0604020202020204" pitchFamily="34" charset="0"/>
            </a:endParaRPr>
          </a:p>
        </p:txBody>
      </p:sp>
    </p:spTree>
    <p:extLst>
      <p:ext uri="{BB962C8B-B14F-4D97-AF65-F5344CB8AC3E}">
        <p14:creationId xmlns:p14="http://schemas.microsoft.com/office/powerpoint/2010/main" val="3696016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Initial treatment:</a:t>
            </a:r>
          </a:p>
          <a:p>
            <a:r>
              <a:rPr lang="en-US" altLang="en-US">
                <a:latin typeface="Arial" panose="020B0604020202020204" pitchFamily="34" charset="0"/>
              </a:rPr>
              <a:t>ABCs, oxygen, vascular access, administer aspirin 162 to 325 mg (chewed) if no reason for exclusion. Obtain a 12-Lead ECG. </a:t>
            </a:r>
          </a:p>
          <a:p>
            <a:endParaRPr lang="en-US" altLang="en-US">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092A397-3D11-4982-9180-4D7833D12621}" type="slidenum">
              <a:rPr lang="en-US" altLang="en-US" sz="1300">
                <a:latin typeface="Arial" panose="020B0604020202020204" pitchFamily="34" charset="0"/>
              </a:rPr>
              <a:pPr eaLnBrk="1" hangingPunct="1"/>
              <a:t>65</a:t>
            </a:fld>
            <a:endParaRPr lang="en-US" altLang="en-US" sz="1300">
              <a:latin typeface="Arial" panose="020B0604020202020204" pitchFamily="34" charset="0"/>
            </a:endParaRPr>
          </a:p>
        </p:txBody>
      </p:sp>
    </p:spTree>
    <p:extLst>
      <p:ext uri="{BB962C8B-B14F-4D97-AF65-F5344CB8AC3E}">
        <p14:creationId xmlns:p14="http://schemas.microsoft.com/office/powerpoint/2010/main" val="15434604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7C90068-3334-4CF0-8DEF-4BF56E6DD3CE}" type="slidenum">
              <a:rPr lang="en-US" altLang="en-US" sz="1300">
                <a:latin typeface="Arial" panose="020B0604020202020204" pitchFamily="34" charset="0"/>
              </a:rPr>
              <a:pPr eaLnBrk="1" hangingPunct="1"/>
              <a:t>66</a:t>
            </a:fld>
            <a:endParaRPr lang="en-US" altLang="en-US" sz="1300">
              <a:latin typeface="Arial" panose="020B0604020202020204" pitchFamily="34" charset="0"/>
            </a:endParaRPr>
          </a:p>
        </p:txBody>
      </p:sp>
    </p:spTree>
    <p:extLst>
      <p:ext uri="{BB962C8B-B14F-4D97-AF65-F5344CB8AC3E}">
        <p14:creationId xmlns:p14="http://schemas.microsoft.com/office/powerpoint/2010/main" val="21604118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0EE7BFF-1F90-48FC-AB12-24976A290ADF}" type="slidenum">
              <a:rPr lang="en-US" altLang="en-US" sz="1300">
                <a:latin typeface="Arial" panose="020B0604020202020204" pitchFamily="34" charset="0"/>
              </a:rPr>
              <a:pPr eaLnBrk="1" hangingPunct="1"/>
              <a:t>67</a:t>
            </a:fld>
            <a:endParaRPr lang="en-US" altLang="en-US" sz="1300">
              <a:latin typeface="Arial" panose="020B0604020202020204" pitchFamily="34" charset="0"/>
            </a:endParaRPr>
          </a:p>
        </p:txBody>
      </p:sp>
    </p:spTree>
    <p:extLst>
      <p:ext uri="{BB962C8B-B14F-4D97-AF65-F5344CB8AC3E}">
        <p14:creationId xmlns:p14="http://schemas.microsoft.com/office/powerpoint/2010/main" val="42049289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83 bpm </a:t>
            </a:r>
          </a:p>
          <a:p>
            <a:r>
              <a:rPr lang="en-US" altLang="en-US">
                <a:latin typeface="Arial" panose="020B0604020202020204" pitchFamily="34" charset="0"/>
              </a:rPr>
              <a:t>ST-segment elevation? Leads:  II, III, aVF</a:t>
            </a:r>
          </a:p>
          <a:p>
            <a:r>
              <a:rPr lang="en-US" altLang="en-US">
                <a:latin typeface="Arial" panose="020B0604020202020204" pitchFamily="34" charset="0"/>
              </a:rPr>
              <a:t>ST-segment depression? Leads: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6</a:t>
            </a:r>
            <a:endParaRPr lang="en-US" altLang="en-US">
              <a:latin typeface="Arial" panose="020B0604020202020204" pitchFamily="34" charset="0"/>
            </a:endParaRPr>
          </a:p>
          <a:p>
            <a:r>
              <a:rPr lang="en-US" altLang="en-US">
                <a:latin typeface="Arial" panose="020B0604020202020204" pitchFamily="34" charset="0"/>
              </a:rPr>
              <a:t>T wave changes? Leads:  Inverted in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5</a:t>
            </a:r>
            <a:endParaRPr lang="en-US" altLang="en-US">
              <a:latin typeface="Arial" panose="020B0604020202020204" pitchFamily="34" charset="0"/>
            </a:endParaRPr>
          </a:p>
          <a:p>
            <a:r>
              <a:rPr lang="pt-BR" altLang="en-US">
                <a:latin typeface="Arial" panose="020B0604020202020204" pitchFamily="34" charset="0"/>
              </a:rPr>
              <a:t>PR interval   172 ms, QRS 108 ms</a:t>
            </a:r>
          </a:p>
          <a:p>
            <a:r>
              <a:rPr lang="pt-BR" altLang="en-US">
                <a:latin typeface="Arial" panose="020B0604020202020204" pitchFamily="34" charset="0"/>
              </a:rPr>
              <a:t>QT/QTc       364/403 ms</a:t>
            </a:r>
          </a:p>
          <a:p>
            <a:r>
              <a:rPr lang="pt-BR" altLang="en-US">
                <a:latin typeface="Arial" panose="020B0604020202020204" pitchFamily="34" charset="0"/>
              </a:rPr>
              <a:t>P-R-T axes   67  52  100</a:t>
            </a:r>
            <a:r>
              <a:rPr lang="en-US" altLang="en-US">
                <a:latin typeface="Arial" panose="020B0604020202020204" pitchFamily="34" charset="0"/>
              </a:rPr>
              <a:t> </a:t>
            </a:r>
          </a:p>
          <a:p>
            <a:r>
              <a:rPr lang="en-US" altLang="en-US">
                <a:latin typeface="Arial" panose="020B0604020202020204" pitchFamily="34" charset="0"/>
              </a:rPr>
              <a:t>Interpretation: Possible inferior infarction, possible anterolateral ischemia; reciprocal changes present. Obtain V</a:t>
            </a:r>
            <a:r>
              <a:rPr lang="en-US" altLang="en-US" baseline="-25000">
                <a:latin typeface="Arial" panose="020B0604020202020204" pitchFamily="34" charset="0"/>
              </a:rPr>
              <a:t>4</a:t>
            </a:r>
            <a:r>
              <a:rPr lang="en-US" altLang="en-US">
                <a:latin typeface="Arial" panose="020B0604020202020204" pitchFamily="34" charset="0"/>
              </a:rPr>
              <a:t>R to assess for right ventricular infarction.</a:t>
            </a:r>
            <a:endParaRPr lang="pt-BR" altLang="en-US">
              <a:latin typeface="Arial" panose="020B0604020202020204" pitchFamily="34" charset="0"/>
            </a:endParaRPr>
          </a:p>
          <a:p>
            <a:endParaRPr lang="en-US" altLang="en-US">
              <a:latin typeface="Arial" panose="020B0604020202020204"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175E198-7E3D-406F-A885-9F20B2D3C354}" type="slidenum">
              <a:rPr lang="en-US" altLang="en-US" sz="1300">
                <a:latin typeface="Arial" panose="020B0604020202020204" pitchFamily="34" charset="0"/>
              </a:rPr>
              <a:pPr eaLnBrk="1" hangingPunct="1"/>
              <a:t>68</a:t>
            </a:fld>
            <a:endParaRPr lang="en-US" altLang="en-US" sz="1300">
              <a:latin typeface="Arial" panose="020B0604020202020204" pitchFamily="34" charset="0"/>
            </a:endParaRPr>
          </a:p>
        </p:txBody>
      </p:sp>
    </p:spTree>
    <p:extLst>
      <p:ext uri="{BB962C8B-B14F-4D97-AF65-F5344CB8AC3E}">
        <p14:creationId xmlns:p14="http://schemas.microsoft.com/office/powerpoint/2010/main" val="852571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83 bpm </a:t>
            </a:r>
          </a:p>
          <a:p>
            <a:r>
              <a:rPr lang="en-US" altLang="en-US">
                <a:latin typeface="Arial" panose="020B0604020202020204" pitchFamily="34" charset="0"/>
              </a:rPr>
              <a:t>ST-segment elevation? Leads:  II, III, aVF</a:t>
            </a:r>
          </a:p>
          <a:p>
            <a:r>
              <a:rPr lang="en-US" altLang="en-US">
                <a:latin typeface="Arial" panose="020B0604020202020204" pitchFamily="34" charset="0"/>
              </a:rPr>
              <a:t>ST-segment depression? Leads: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6</a:t>
            </a:r>
            <a:endParaRPr lang="en-US" altLang="en-US">
              <a:latin typeface="Arial" panose="020B0604020202020204" pitchFamily="34" charset="0"/>
            </a:endParaRPr>
          </a:p>
          <a:p>
            <a:r>
              <a:rPr lang="en-US" altLang="en-US">
                <a:latin typeface="Arial" panose="020B0604020202020204" pitchFamily="34" charset="0"/>
              </a:rPr>
              <a:t>T wave changes? Leads:  Inverted in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5</a:t>
            </a:r>
            <a:endParaRPr lang="en-US" altLang="en-US">
              <a:latin typeface="Arial" panose="020B0604020202020204" pitchFamily="34" charset="0"/>
            </a:endParaRPr>
          </a:p>
          <a:p>
            <a:r>
              <a:rPr lang="pt-BR" altLang="en-US">
                <a:latin typeface="Arial" panose="020B0604020202020204" pitchFamily="34" charset="0"/>
              </a:rPr>
              <a:t>PR interval   172 ms, QRS 108 ms</a:t>
            </a:r>
          </a:p>
          <a:p>
            <a:r>
              <a:rPr lang="pt-BR" altLang="en-US">
                <a:latin typeface="Arial" panose="020B0604020202020204" pitchFamily="34" charset="0"/>
              </a:rPr>
              <a:t>QT/QTc       364/403 ms</a:t>
            </a:r>
          </a:p>
          <a:p>
            <a:r>
              <a:rPr lang="pt-BR" altLang="en-US">
                <a:latin typeface="Arial" panose="020B0604020202020204" pitchFamily="34" charset="0"/>
              </a:rPr>
              <a:t>P-R-T axes   67  52  100</a:t>
            </a:r>
            <a:r>
              <a:rPr lang="en-US" altLang="en-US">
                <a:latin typeface="Arial" panose="020B0604020202020204" pitchFamily="34" charset="0"/>
              </a:rPr>
              <a:t> </a:t>
            </a:r>
          </a:p>
          <a:p>
            <a:r>
              <a:rPr lang="en-US" altLang="en-US">
                <a:latin typeface="Arial" panose="020B0604020202020204" pitchFamily="34" charset="0"/>
              </a:rPr>
              <a:t>Interpretation: Possible inferior infarction, possible anterolateral ischemia; reciprocal changes present. Obtain V</a:t>
            </a:r>
            <a:r>
              <a:rPr lang="en-US" altLang="en-US" baseline="-25000">
                <a:latin typeface="Arial" panose="020B0604020202020204" pitchFamily="34" charset="0"/>
              </a:rPr>
              <a:t>4</a:t>
            </a:r>
            <a:r>
              <a:rPr lang="en-US" altLang="en-US">
                <a:latin typeface="Arial" panose="020B0604020202020204" pitchFamily="34" charset="0"/>
              </a:rPr>
              <a:t>R to assess for right ventricular infarction.</a:t>
            </a:r>
            <a:endParaRPr lang="pt-BR"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62F1DEB-0606-47E7-BAEF-56E76690E41D}" type="slidenum">
              <a:rPr lang="en-US" altLang="en-US" sz="1300">
                <a:latin typeface="Arial" panose="020B0604020202020204" pitchFamily="34" charset="0"/>
              </a:rPr>
              <a:pPr eaLnBrk="1" hangingPunct="1"/>
              <a:t>69</a:t>
            </a:fld>
            <a:endParaRPr lang="en-US" altLang="en-US" sz="1300">
              <a:latin typeface="Arial" panose="020B0604020202020204" pitchFamily="34" charset="0"/>
            </a:endParaRPr>
          </a:p>
        </p:txBody>
      </p:sp>
    </p:spTree>
    <p:extLst>
      <p:ext uri="{BB962C8B-B14F-4D97-AF65-F5344CB8AC3E}">
        <p14:creationId xmlns:p14="http://schemas.microsoft.com/office/powerpoint/2010/main" val="263825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7</a:t>
            </a:fld>
            <a:endParaRPr lang="en-US"/>
          </a:p>
        </p:txBody>
      </p:sp>
    </p:spTree>
    <p:extLst>
      <p:ext uri="{BB962C8B-B14F-4D97-AF65-F5344CB8AC3E}">
        <p14:creationId xmlns:p14="http://schemas.microsoft.com/office/powerpoint/2010/main" val="12300121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16DD33D-C97F-4F4C-81AE-70A1A58320DD}" type="slidenum">
              <a:rPr lang="en-US" altLang="en-US" sz="1300">
                <a:latin typeface="Arial" panose="020B0604020202020204" pitchFamily="34" charset="0"/>
              </a:rPr>
              <a:pPr eaLnBrk="1" hangingPunct="1"/>
              <a:t>70</a:t>
            </a:fld>
            <a:endParaRPr lang="en-US" altLang="en-US" sz="1300">
              <a:latin typeface="Arial" panose="020B0604020202020204" pitchFamily="34" charset="0"/>
            </a:endParaRPr>
          </a:p>
        </p:txBody>
      </p:sp>
    </p:spTree>
    <p:extLst>
      <p:ext uri="{BB962C8B-B14F-4D97-AF65-F5344CB8AC3E}">
        <p14:creationId xmlns:p14="http://schemas.microsoft.com/office/powerpoint/2010/main" val="19628011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77 bpm with first-degree AV block </a:t>
            </a:r>
          </a:p>
          <a:p>
            <a:r>
              <a:rPr lang="en-US" altLang="en-US">
                <a:latin typeface="Arial" panose="020B0604020202020204" pitchFamily="34" charset="0"/>
              </a:rPr>
              <a:t>Pathologic Q waves? Leads:  III?</a:t>
            </a:r>
          </a:p>
          <a:p>
            <a:r>
              <a:rPr lang="en-US" altLang="en-US">
                <a:latin typeface="Arial" panose="020B0604020202020204" pitchFamily="34" charset="0"/>
              </a:rPr>
              <a:t>ST-segment elevation? Leads:  II, III, aVF</a:t>
            </a:r>
          </a:p>
          <a:p>
            <a:r>
              <a:rPr lang="en-US" altLang="en-US">
                <a:latin typeface="Arial" panose="020B0604020202020204" pitchFamily="34" charset="0"/>
              </a:rPr>
              <a:t>ST-segment depression? Leads: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endParaRPr lang="en-US" altLang="en-US">
              <a:latin typeface="Arial" panose="020B0604020202020204" pitchFamily="34" charset="0"/>
            </a:endParaRPr>
          </a:p>
          <a:p>
            <a:r>
              <a:rPr lang="en-US" altLang="en-US">
                <a:latin typeface="Arial" panose="020B0604020202020204" pitchFamily="34" charset="0"/>
              </a:rPr>
              <a:t>T wave changes? Leads:  Inverted in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endParaRPr lang="en-US" altLang="en-US">
              <a:latin typeface="Arial" panose="020B0604020202020204" pitchFamily="34" charset="0"/>
            </a:endParaRPr>
          </a:p>
          <a:p>
            <a:r>
              <a:rPr lang="pt-BR" altLang="en-US">
                <a:latin typeface="Arial" panose="020B0604020202020204" pitchFamily="34" charset="0"/>
              </a:rPr>
              <a:t>PR interval   224 ms</a:t>
            </a:r>
          </a:p>
          <a:p>
            <a:r>
              <a:rPr lang="pt-BR" altLang="en-US">
                <a:latin typeface="Arial" panose="020B0604020202020204" pitchFamily="34" charset="0"/>
              </a:rPr>
              <a:t>QRS 104 ms</a:t>
            </a:r>
          </a:p>
          <a:p>
            <a:r>
              <a:rPr lang="pt-BR" altLang="en-US">
                <a:latin typeface="Arial" panose="020B0604020202020204" pitchFamily="34" charset="0"/>
              </a:rPr>
              <a:t>QT/QTc       404/436 ms</a:t>
            </a:r>
          </a:p>
          <a:p>
            <a:r>
              <a:rPr lang="en-US" altLang="en-US">
                <a:latin typeface="Arial" panose="020B0604020202020204" pitchFamily="34" charset="0"/>
              </a:rPr>
              <a:t>P-R-T axes   62  28  101</a:t>
            </a:r>
          </a:p>
          <a:p>
            <a:r>
              <a:rPr lang="en-US" altLang="en-US">
                <a:latin typeface="Arial" panose="020B0604020202020204" pitchFamily="34" charset="0"/>
              </a:rPr>
              <a:t>Interpretation: Inferior infarction, reciprocal changes present</a:t>
            </a:r>
          </a:p>
          <a:p>
            <a:endParaRPr lang="en-US" altLang="en-US">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90A9F31-F986-48D5-8F08-77F937E2EBB0}" type="slidenum">
              <a:rPr lang="en-US" altLang="en-US" sz="1300">
                <a:latin typeface="Arial" panose="020B0604020202020204" pitchFamily="34" charset="0"/>
              </a:rPr>
              <a:pPr eaLnBrk="1" hangingPunct="1"/>
              <a:t>71</a:t>
            </a:fld>
            <a:endParaRPr lang="en-US" altLang="en-US" sz="1300">
              <a:latin typeface="Arial" panose="020B0604020202020204" pitchFamily="34" charset="0"/>
            </a:endParaRPr>
          </a:p>
        </p:txBody>
      </p:sp>
    </p:spTree>
    <p:extLst>
      <p:ext uri="{BB962C8B-B14F-4D97-AF65-F5344CB8AC3E}">
        <p14:creationId xmlns:p14="http://schemas.microsoft.com/office/powerpoint/2010/main" val="7867724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Underlying rhythm? Sinus rhythm at 77 bpm with first-degree AV block </a:t>
            </a:r>
          </a:p>
          <a:p>
            <a:r>
              <a:rPr lang="en-US" altLang="en-US">
                <a:latin typeface="Arial" panose="020B0604020202020204" pitchFamily="34" charset="0"/>
              </a:rPr>
              <a:t>Pathologic Q waves? Leads:  III?</a:t>
            </a:r>
          </a:p>
          <a:p>
            <a:r>
              <a:rPr lang="en-US" altLang="en-US">
                <a:latin typeface="Arial" panose="020B0604020202020204" pitchFamily="34" charset="0"/>
              </a:rPr>
              <a:t>ST-segment elevation? Leads:  II, III, aVF</a:t>
            </a:r>
          </a:p>
          <a:p>
            <a:r>
              <a:rPr lang="en-US" altLang="en-US">
                <a:latin typeface="Arial" panose="020B0604020202020204" pitchFamily="34" charset="0"/>
              </a:rPr>
              <a:t>ST-segment depression? Leads: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endParaRPr lang="en-US" altLang="en-US">
              <a:latin typeface="Arial" panose="020B0604020202020204" pitchFamily="34" charset="0"/>
            </a:endParaRPr>
          </a:p>
          <a:p>
            <a:r>
              <a:rPr lang="en-US" altLang="en-US">
                <a:latin typeface="Arial" panose="020B0604020202020204" pitchFamily="34" charset="0"/>
              </a:rPr>
              <a:t>T wave changes? Leads:  Inverted in I, aVL, V</a:t>
            </a:r>
            <a:r>
              <a:rPr lang="en-US" altLang="en-US" baseline="-25000">
                <a:latin typeface="Arial" panose="020B0604020202020204" pitchFamily="34" charset="0"/>
              </a:rPr>
              <a:t>1</a:t>
            </a:r>
            <a:r>
              <a:rPr lang="en-US" altLang="en-US">
                <a:latin typeface="Arial" panose="020B0604020202020204" pitchFamily="34" charset="0"/>
              </a:rPr>
              <a:t>-V</a:t>
            </a:r>
            <a:r>
              <a:rPr lang="en-US" altLang="en-US" baseline="-25000">
                <a:latin typeface="Arial" panose="020B0604020202020204" pitchFamily="34" charset="0"/>
              </a:rPr>
              <a:t>2</a:t>
            </a:r>
            <a:endParaRPr lang="en-US" altLang="en-US">
              <a:latin typeface="Arial" panose="020B0604020202020204" pitchFamily="34" charset="0"/>
            </a:endParaRPr>
          </a:p>
          <a:p>
            <a:pPr lvl="1"/>
            <a:r>
              <a:rPr lang="en-US" altLang="en-US">
                <a:latin typeface="Arial" panose="020B0604020202020204" pitchFamily="34" charset="0"/>
              </a:rPr>
              <a:t>Interpretation: Inferior infarction, reciprocal changes present</a:t>
            </a:r>
            <a:r>
              <a:rPr lang="en-US" altLang="en-US" sz="2000">
                <a:latin typeface="Arial" panose="020B0604020202020204" pitchFamily="34" charset="0"/>
              </a:rPr>
              <a:t>. Obtain V</a:t>
            </a:r>
            <a:r>
              <a:rPr lang="en-US" altLang="en-US" sz="2000" baseline="-25000">
                <a:latin typeface="Arial" panose="020B0604020202020204" pitchFamily="34" charset="0"/>
              </a:rPr>
              <a:t>4</a:t>
            </a:r>
            <a:r>
              <a:rPr lang="en-US" altLang="en-US" sz="2000">
                <a:latin typeface="Arial" panose="020B0604020202020204" pitchFamily="34" charset="0"/>
              </a:rPr>
              <a:t>R to assess for right ventricular infarction.</a:t>
            </a:r>
            <a:endParaRPr lang="pt-BR" altLang="en-US" sz="2000">
              <a:latin typeface="Arial" panose="020B0604020202020204" pitchFamily="34" charset="0"/>
            </a:endParaRPr>
          </a:p>
          <a:p>
            <a:endParaRPr lang="en-US" altLang="en-US">
              <a:latin typeface="Arial" panose="020B0604020202020204" pitchFamily="34" charset="0"/>
            </a:endParaRPr>
          </a:p>
          <a:p>
            <a:r>
              <a:rPr lang="pt-BR" altLang="en-US">
                <a:latin typeface="Arial" panose="020B0604020202020204" pitchFamily="34" charset="0"/>
              </a:rPr>
              <a:t>PR interval   224 ms</a:t>
            </a:r>
          </a:p>
          <a:p>
            <a:r>
              <a:rPr lang="pt-BR" altLang="en-US">
                <a:latin typeface="Arial" panose="020B0604020202020204" pitchFamily="34" charset="0"/>
              </a:rPr>
              <a:t>QRS 104 ms</a:t>
            </a:r>
          </a:p>
          <a:p>
            <a:r>
              <a:rPr lang="pt-BR" altLang="en-US">
                <a:latin typeface="Arial" panose="020B0604020202020204" pitchFamily="34" charset="0"/>
              </a:rPr>
              <a:t>QT/QTc       404/436 ms</a:t>
            </a:r>
          </a:p>
          <a:p>
            <a:r>
              <a:rPr lang="en-US" altLang="en-US">
                <a:latin typeface="Arial" panose="020B0604020202020204" pitchFamily="34" charset="0"/>
              </a:rPr>
              <a:t>P-R-T axes   62  28  101</a:t>
            </a:r>
          </a:p>
          <a:p>
            <a:endParaRPr lang="en-US" altLang="en-US">
              <a:latin typeface="Arial" panose="020B060402020202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A63E854-9E55-42A7-BDF0-9B7B85439182}" type="slidenum">
              <a:rPr lang="en-US" altLang="en-US" sz="1300">
                <a:latin typeface="Arial" panose="020B0604020202020204" pitchFamily="34" charset="0"/>
              </a:rPr>
              <a:pPr eaLnBrk="1" hangingPunct="1"/>
              <a:t>72</a:t>
            </a:fld>
            <a:endParaRPr lang="en-US" altLang="en-US" sz="1300">
              <a:latin typeface="Arial" panose="020B0604020202020204" pitchFamily="34" charset="0"/>
            </a:endParaRPr>
          </a:p>
        </p:txBody>
      </p:sp>
    </p:spTree>
    <p:extLst>
      <p:ext uri="{BB962C8B-B14F-4D97-AF65-F5344CB8AC3E}">
        <p14:creationId xmlns:p14="http://schemas.microsoft.com/office/powerpoint/2010/main" val="528701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ABCs, oxygen, vascular access, administer aspirin 162 to 325 mg (chewed) if no reason for exclusion. Obtain a 12-Lead ECG (already done). The patient’s 12-Lead ECG shows ST-segment elevation in leads II, III, and aVF. A right-sided 12-Lead should be obtained and evaluated for possible right ventricular MI. Complete a reperfusion therapy checklist, obtain lab specimens (serum cardiac markers, CBC, lipid profile, electrolytes), and a portable chest radiograph. Since breath sounds are clear, strongly consider a fluid challenge before administering medications for pain relief. Monitor the patient’s vital signs closely. </a:t>
            </a:r>
          </a:p>
          <a:p>
            <a:endParaRPr lang="en-US" altLang="en-US">
              <a:latin typeface="Arial" panose="020B0604020202020204" pitchFamily="34" charset="0"/>
            </a:endParaRPr>
          </a:p>
          <a:p>
            <a:r>
              <a:rPr lang="en-US" altLang="en-US">
                <a:latin typeface="Arial" panose="020B0604020202020204" pitchFamily="34" charset="0"/>
              </a:rPr>
              <a:t>This patient’s second ECG shows a sinus rhythm with a first-degree AV block. Remember that first-degree AV block that occurs with acute myocardial infarction should be monitored closely. Assuming that signs of right ventricular infarction are not present, general management of this patient’s infarction is the same as that presented in Case Study #1. </a:t>
            </a:r>
          </a:p>
          <a:p>
            <a:endParaRPr lang="en-US" altLang="en-US">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AD2585EA-7A67-429F-BCB9-DA6F566AC70E}" type="slidenum">
              <a:rPr lang="en-US" altLang="en-US" sz="1300">
                <a:latin typeface="Arial" panose="020B0604020202020204" pitchFamily="34" charset="0"/>
              </a:rPr>
              <a:pPr eaLnBrk="1" hangingPunct="1"/>
              <a:t>73</a:t>
            </a:fld>
            <a:endParaRPr lang="en-US" altLang="en-US" sz="1300">
              <a:latin typeface="Arial" panose="020B0604020202020204" pitchFamily="34" charset="0"/>
            </a:endParaRPr>
          </a:p>
        </p:txBody>
      </p:sp>
    </p:spTree>
    <p:extLst>
      <p:ext uri="{BB962C8B-B14F-4D97-AF65-F5344CB8AC3E}">
        <p14:creationId xmlns:p14="http://schemas.microsoft.com/office/powerpoint/2010/main" val="19167775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ACF12BF1-F4D6-4E54-A1F1-B69F7F067556}" type="slidenum">
              <a:rPr lang="en-US" altLang="en-US" sz="1300">
                <a:latin typeface="Arial" panose="020B0604020202020204" pitchFamily="34" charset="0"/>
              </a:rPr>
              <a:pPr eaLnBrk="1" hangingPunct="1"/>
              <a:t>74</a:t>
            </a:fld>
            <a:endParaRPr lang="en-US" altLang="en-US" sz="1300">
              <a:latin typeface="Arial" panose="020B0604020202020204" pitchFamily="34" charset="0"/>
            </a:endParaRPr>
          </a:p>
        </p:txBody>
      </p:sp>
    </p:spTree>
    <p:extLst>
      <p:ext uri="{BB962C8B-B14F-4D97-AF65-F5344CB8AC3E}">
        <p14:creationId xmlns:p14="http://schemas.microsoft.com/office/powerpoint/2010/main" val="9605327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82D3D67-F4FC-4E7A-A048-3132FD7A0F83}" type="slidenum">
              <a:rPr lang="en-US" altLang="en-US" sz="1300">
                <a:latin typeface="Arial" panose="020B0604020202020204" pitchFamily="34" charset="0"/>
              </a:rPr>
              <a:pPr eaLnBrk="1" hangingPunct="1"/>
              <a:t>75</a:t>
            </a:fld>
            <a:endParaRPr lang="en-US" altLang="en-US" sz="1300">
              <a:latin typeface="Arial" panose="020B0604020202020204" pitchFamily="34" charset="0"/>
            </a:endParaRPr>
          </a:p>
        </p:txBody>
      </p:sp>
    </p:spTree>
    <p:extLst>
      <p:ext uri="{BB962C8B-B14F-4D97-AF65-F5344CB8AC3E}">
        <p14:creationId xmlns:p14="http://schemas.microsoft.com/office/powerpoint/2010/main" val="20013636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68C0DED-1FDE-4A2E-8900-1F375FC873F6}" type="slidenum">
              <a:rPr lang="en-US" altLang="en-US" sz="1300">
                <a:latin typeface="Arial" panose="020B0604020202020204" pitchFamily="34" charset="0"/>
              </a:rPr>
              <a:pPr eaLnBrk="1" hangingPunct="1"/>
              <a:t>76</a:t>
            </a:fld>
            <a:endParaRPr lang="en-US" altLang="en-US" sz="1300">
              <a:latin typeface="Arial" panose="020B0604020202020204" pitchFamily="34" charset="0"/>
            </a:endParaRPr>
          </a:p>
        </p:txBody>
      </p:sp>
    </p:spTree>
    <p:extLst>
      <p:ext uri="{BB962C8B-B14F-4D97-AF65-F5344CB8AC3E}">
        <p14:creationId xmlns:p14="http://schemas.microsoft.com/office/powerpoint/2010/main" val="33289195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5D8E446-A073-4CCD-A1C0-457E2F53A31A}" type="slidenum">
              <a:rPr lang="en-US" altLang="en-US" sz="1300">
                <a:latin typeface="Arial" panose="020B0604020202020204" pitchFamily="34" charset="0"/>
              </a:rPr>
              <a:pPr eaLnBrk="1" hangingPunct="1"/>
              <a:t>77</a:t>
            </a:fld>
            <a:endParaRPr lang="en-US" altLang="en-US" sz="1300">
              <a:latin typeface="Arial" panose="020B0604020202020204" pitchFamily="34" charset="0"/>
            </a:endParaRPr>
          </a:p>
        </p:txBody>
      </p:sp>
    </p:spTree>
    <p:extLst>
      <p:ext uri="{BB962C8B-B14F-4D97-AF65-F5344CB8AC3E}">
        <p14:creationId xmlns:p14="http://schemas.microsoft.com/office/powerpoint/2010/main" val="37329945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86D4D16-7ECC-4819-9E41-8C40162FD16D}" type="slidenum">
              <a:rPr lang="en-US" altLang="en-US" sz="1300">
                <a:latin typeface="Arial" panose="020B0604020202020204" pitchFamily="34" charset="0"/>
              </a:rPr>
              <a:pPr eaLnBrk="1" hangingPunct="1"/>
              <a:t>78</a:t>
            </a:fld>
            <a:endParaRPr lang="en-US" altLang="en-US" sz="1300">
              <a:latin typeface="Arial" panose="020B0604020202020204" pitchFamily="34" charset="0"/>
            </a:endParaRPr>
          </a:p>
        </p:txBody>
      </p:sp>
    </p:spTree>
    <p:extLst>
      <p:ext uri="{BB962C8B-B14F-4D97-AF65-F5344CB8AC3E}">
        <p14:creationId xmlns:p14="http://schemas.microsoft.com/office/powerpoint/2010/main" val="28714858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44B9B76-E3F0-4A82-96D7-014B5A40C5EE}" type="slidenum">
              <a:rPr lang="en-US" altLang="en-US" sz="1300">
                <a:latin typeface="Arial" panose="020B0604020202020204" pitchFamily="34" charset="0"/>
              </a:rPr>
              <a:pPr eaLnBrk="1" hangingPunct="1"/>
              <a:t>79</a:t>
            </a:fld>
            <a:endParaRPr lang="en-US" altLang="en-US" sz="1300">
              <a:latin typeface="Arial" panose="020B0604020202020204" pitchFamily="34" charset="0"/>
            </a:endParaRPr>
          </a:p>
        </p:txBody>
      </p:sp>
    </p:spTree>
    <p:extLst>
      <p:ext uri="{BB962C8B-B14F-4D97-AF65-F5344CB8AC3E}">
        <p14:creationId xmlns:p14="http://schemas.microsoft.com/office/powerpoint/2010/main" val="246021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8</a:t>
            </a:fld>
            <a:endParaRPr lang="en-US"/>
          </a:p>
        </p:txBody>
      </p:sp>
    </p:spTree>
    <p:extLst>
      <p:ext uri="{BB962C8B-B14F-4D97-AF65-F5344CB8AC3E}">
        <p14:creationId xmlns:p14="http://schemas.microsoft.com/office/powerpoint/2010/main" val="3436814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Underlying rhythm? Sinus rhythm at 76 bpm</a:t>
            </a:r>
          </a:p>
          <a:p>
            <a:pPr eaLnBrk="1" hangingPunct="1"/>
            <a:r>
              <a:rPr lang="en-US" altLang="en-US">
                <a:latin typeface="Arial" panose="020B0604020202020204" pitchFamily="34" charset="0"/>
              </a:rPr>
              <a:t>ST-segment elevation? V</a:t>
            </a:r>
            <a:r>
              <a:rPr lang="en-US" altLang="en-US" baseline="-25000">
                <a:latin typeface="Arial" panose="020B0604020202020204" pitchFamily="34" charset="0"/>
              </a:rPr>
              <a:t>2</a:t>
            </a:r>
            <a:r>
              <a:rPr lang="en-US" altLang="en-US">
                <a:latin typeface="Arial" panose="020B0604020202020204" pitchFamily="34" charset="0"/>
              </a:rPr>
              <a:t>-V</a:t>
            </a:r>
            <a:r>
              <a:rPr lang="en-US" altLang="en-US" baseline="-25000">
                <a:latin typeface="Arial" panose="020B0604020202020204" pitchFamily="34" charset="0"/>
              </a:rPr>
              <a:t>5</a:t>
            </a:r>
            <a:endParaRPr lang="en-US" altLang="en-US">
              <a:latin typeface="Arial" panose="020B0604020202020204" pitchFamily="34" charset="0"/>
            </a:endParaRPr>
          </a:p>
          <a:p>
            <a:pPr eaLnBrk="1" hangingPunct="1"/>
            <a:r>
              <a:rPr lang="en-US" altLang="en-US">
                <a:latin typeface="Arial" panose="020B0604020202020204" pitchFamily="34" charset="0"/>
              </a:rPr>
              <a:t>T wave changes? Inverted in V</a:t>
            </a:r>
            <a:r>
              <a:rPr lang="en-US" altLang="en-US" baseline="-25000">
                <a:latin typeface="Arial" panose="020B0604020202020204" pitchFamily="34" charset="0"/>
              </a:rPr>
              <a:t>1</a:t>
            </a:r>
            <a:endParaRPr lang="en-US" altLang="en-US">
              <a:latin typeface="Arial" panose="020B0604020202020204" pitchFamily="34" charset="0"/>
            </a:endParaRPr>
          </a:p>
          <a:p>
            <a:pPr eaLnBrk="1" hangingPunct="1"/>
            <a:r>
              <a:rPr lang="pt-BR" altLang="en-US">
                <a:latin typeface="Arial" panose="020B0604020202020204" pitchFamily="34" charset="0"/>
              </a:rPr>
              <a:t>PR interval   160 ms, QRS 108 ms</a:t>
            </a:r>
          </a:p>
          <a:p>
            <a:pPr eaLnBrk="1" hangingPunct="1"/>
            <a:r>
              <a:rPr lang="pt-BR" altLang="en-US">
                <a:latin typeface="Arial" panose="020B0604020202020204" pitchFamily="34" charset="0"/>
              </a:rPr>
              <a:t>QT/QTc       384/414 ms</a:t>
            </a:r>
            <a:endParaRPr lang="en-US" altLang="en-US">
              <a:latin typeface="Arial" panose="020B0604020202020204" pitchFamily="34" charset="0"/>
            </a:endParaRPr>
          </a:p>
          <a:p>
            <a:pPr eaLnBrk="1" hangingPunct="1"/>
            <a:r>
              <a:rPr lang="en-US" altLang="en-US">
                <a:latin typeface="Arial" panose="020B0604020202020204" pitchFamily="34" charset="0"/>
              </a:rPr>
              <a:t>P-R-T axes   67  79  52 </a:t>
            </a:r>
          </a:p>
          <a:p>
            <a:pPr eaLnBrk="1" hangingPunct="1"/>
            <a:r>
              <a:rPr lang="en-US" altLang="en-US">
                <a:latin typeface="Arial" panose="020B0604020202020204" pitchFamily="34" charset="0"/>
              </a:rPr>
              <a:t>Interpretation: Benign early repolarization (ST-segment elevation with normally inflected T wave)</a:t>
            </a:r>
            <a:endParaRPr lang="pt-BR" altLang="en-US">
              <a:latin typeface="Arial" panose="020B0604020202020204" pitchFamily="34" charset="0"/>
            </a:endParaRP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4D9462D-ECE2-435C-B27B-7576F60D590E}" type="slidenum">
              <a:rPr lang="en-US" altLang="en-US" sz="1300">
                <a:latin typeface="Arial" panose="020B0604020202020204" pitchFamily="34" charset="0"/>
              </a:rPr>
              <a:pPr eaLnBrk="1" hangingPunct="1"/>
              <a:t>80</a:t>
            </a:fld>
            <a:endParaRPr lang="en-US" altLang="en-US" sz="1300">
              <a:latin typeface="Arial" panose="020B0604020202020204" pitchFamily="34" charset="0"/>
            </a:endParaRPr>
          </a:p>
        </p:txBody>
      </p:sp>
    </p:spTree>
    <p:extLst>
      <p:ext uri="{BB962C8B-B14F-4D97-AF65-F5344CB8AC3E}">
        <p14:creationId xmlns:p14="http://schemas.microsoft.com/office/powerpoint/2010/main" val="32335195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AFAC1C8D-F7EE-4284-A9CD-0B8B82F2EF75}" type="slidenum">
              <a:rPr lang="en-US" altLang="en-US" sz="1300">
                <a:latin typeface="Arial" panose="020B0604020202020204" pitchFamily="34" charset="0"/>
              </a:rPr>
              <a:pPr eaLnBrk="1" hangingPunct="1"/>
              <a:t>81</a:t>
            </a:fld>
            <a:endParaRPr lang="en-US" altLang="en-US" sz="1300">
              <a:latin typeface="Arial" panose="020B0604020202020204" pitchFamily="34" charset="0"/>
            </a:endParaRPr>
          </a:p>
        </p:txBody>
      </p:sp>
    </p:spTree>
    <p:extLst>
      <p:ext uri="{BB962C8B-B14F-4D97-AF65-F5344CB8AC3E}">
        <p14:creationId xmlns:p14="http://schemas.microsoft.com/office/powerpoint/2010/main" val="35995056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E9DB177-1D3C-48C5-97C6-996C981FA505}" type="slidenum">
              <a:rPr lang="en-US" altLang="en-US" sz="1300">
                <a:latin typeface="Arial" panose="020B0604020202020204" pitchFamily="34" charset="0"/>
              </a:rPr>
              <a:pPr eaLnBrk="1" hangingPunct="1"/>
              <a:t>82</a:t>
            </a:fld>
            <a:endParaRPr lang="en-US" altLang="en-US" sz="1300">
              <a:latin typeface="Arial" panose="020B0604020202020204" pitchFamily="34" charset="0"/>
            </a:endParaRPr>
          </a:p>
        </p:txBody>
      </p:sp>
    </p:spTree>
    <p:extLst>
      <p:ext uri="{BB962C8B-B14F-4D97-AF65-F5344CB8AC3E}">
        <p14:creationId xmlns:p14="http://schemas.microsoft.com/office/powerpoint/2010/main" val="34819303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patient requires no specific treatment. Common ECG abnormalities that may be seen in athletes include a striking increase of R or S wave voltage (suggesting left ventricular hypertrophy and/or right ventricular hypertrophy), ST-segment depression or elevation (including an early repolarization pattern), either flat or deeply inverted T waves, deep Q waves, incomplete RBBB, sinus arrhythmia, bradycardia, first-degree AV block, and second-degree AV block type I. Athletic training causes an increase in left ventricular (LV) mass due to increased thickness of the LV wall (hypertrophy), dilatation, or both. Differentiation between the physiologic hypertrophy that occurs with athletic training and hypertrophic cardiomyopathy is important. Hypertrophic cardiomyopathy (HCM) has been associated with sudden death in young patients, frequently during athletic competition. At present, there is no single approach that will definitively differentiate between “athlete’s heart” and hypertrophic cardiomyopathy. An echocardiogram may be performed to evaluate wall thickness and systolic function. </a:t>
            </a:r>
          </a:p>
          <a:p>
            <a:endParaRPr lang="en-US" altLang="en-US">
              <a:latin typeface="Arial" panose="020B0604020202020204"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E526B9B-735D-4D85-9E5B-9C2C7A7FAA74}" type="slidenum">
              <a:rPr lang="en-US" altLang="en-US" sz="1300">
                <a:latin typeface="Arial" panose="020B0604020202020204" pitchFamily="34" charset="0"/>
              </a:rPr>
              <a:pPr eaLnBrk="1" hangingPunct="1"/>
              <a:t>83</a:t>
            </a:fld>
            <a:endParaRPr lang="en-US" altLang="en-US" sz="1300">
              <a:latin typeface="Arial" panose="020B0604020202020204" pitchFamily="34" charset="0"/>
            </a:endParaRPr>
          </a:p>
        </p:txBody>
      </p:sp>
    </p:spTree>
    <p:extLst>
      <p:ext uri="{BB962C8B-B14F-4D97-AF65-F5344CB8AC3E}">
        <p14:creationId xmlns:p14="http://schemas.microsoft.com/office/powerpoint/2010/main" val="26489915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470E58D-2F05-4F1A-96C6-8BFDBDA9EADB}" type="slidenum">
              <a:rPr lang="en-US" altLang="en-US" sz="1300">
                <a:latin typeface="Arial" panose="020B0604020202020204" pitchFamily="34" charset="0"/>
              </a:rPr>
              <a:pPr eaLnBrk="1" hangingPunct="1"/>
              <a:t>84</a:t>
            </a:fld>
            <a:endParaRPr lang="en-US" altLang="en-US" sz="1300">
              <a:latin typeface="Arial" panose="020B0604020202020204" pitchFamily="34" charset="0"/>
            </a:endParaRPr>
          </a:p>
        </p:txBody>
      </p:sp>
    </p:spTree>
    <p:extLst>
      <p:ext uri="{BB962C8B-B14F-4D97-AF65-F5344CB8AC3E}">
        <p14:creationId xmlns:p14="http://schemas.microsoft.com/office/powerpoint/2010/main" val="31525675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62E32BA-B9F5-46C8-8FD4-A0C5EC41BB42}" type="slidenum">
              <a:rPr lang="en-US" altLang="en-US" sz="1300">
                <a:latin typeface="Arial" panose="020B0604020202020204" pitchFamily="34" charset="0"/>
              </a:rPr>
              <a:pPr eaLnBrk="1" hangingPunct="1"/>
              <a:t>85</a:t>
            </a:fld>
            <a:endParaRPr lang="en-US" altLang="en-US" sz="1300">
              <a:latin typeface="Arial" panose="020B0604020202020204" pitchFamily="34" charset="0"/>
            </a:endParaRPr>
          </a:p>
        </p:txBody>
      </p:sp>
    </p:spTree>
    <p:extLst>
      <p:ext uri="{BB962C8B-B14F-4D97-AF65-F5344CB8AC3E}">
        <p14:creationId xmlns:p14="http://schemas.microsoft.com/office/powerpoint/2010/main" val="40542211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DA6F025-2C01-4750-8941-92DEC4DF2539}" type="slidenum">
              <a:rPr lang="en-US" altLang="en-US" sz="1300">
                <a:latin typeface="Arial" panose="020B0604020202020204" pitchFamily="34" charset="0"/>
              </a:rPr>
              <a:pPr eaLnBrk="1" hangingPunct="1"/>
              <a:t>86</a:t>
            </a:fld>
            <a:endParaRPr lang="en-US" altLang="en-US" sz="1300">
              <a:latin typeface="Arial" panose="020B0604020202020204" pitchFamily="34" charset="0"/>
            </a:endParaRPr>
          </a:p>
        </p:txBody>
      </p:sp>
    </p:spTree>
    <p:extLst>
      <p:ext uri="{BB962C8B-B14F-4D97-AF65-F5344CB8AC3E}">
        <p14:creationId xmlns:p14="http://schemas.microsoft.com/office/powerpoint/2010/main" val="3263239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C8781C4-E0DE-4D56-8521-88EDB75ED217}" type="slidenum">
              <a:rPr lang="en-US" altLang="en-US" sz="1300">
                <a:latin typeface="Arial" panose="020B0604020202020204" pitchFamily="34" charset="0"/>
              </a:rPr>
              <a:pPr eaLnBrk="1" hangingPunct="1"/>
              <a:t>87</a:t>
            </a:fld>
            <a:endParaRPr lang="en-US" altLang="en-US" sz="1300">
              <a:latin typeface="Arial" panose="020B0604020202020204" pitchFamily="34" charset="0"/>
            </a:endParaRPr>
          </a:p>
        </p:txBody>
      </p:sp>
    </p:spTree>
    <p:extLst>
      <p:ext uri="{BB962C8B-B14F-4D97-AF65-F5344CB8AC3E}">
        <p14:creationId xmlns:p14="http://schemas.microsoft.com/office/powerpoint/2010/main" val="9062385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5993F84-0328-4C1F-8DB9-B2A55FCA87F3}" type="slidenum">
              <a:rPr lang="en-US" altLang="en-US" sz="1300">
                <a:latin typeface="Arial" panose="020B0604020202020204" pitchFamily="34" charset="0"/>
              </a:rPr>
              <a:pPr eaLnBrk="1" hangingPunct="1"/>
              <a:t>88</a:t>
            </a:fld>
            <a:endParaRPr lang="en-US" altLang="en-US" sz="1300">
              <a:latin typeface="Arial" panose="020B0604020202020204" pitchFamily="34" charset="0"/>
            </a:endParaRPr>
          </a:p>
        </p:txBody>
      </p:sp>
    </p:spTree>
    <p:extLst>
      <p:ext uri="{BB962C8B-B14F-4D97-AF65-F5344CB8AC3E}">
        <p14:creationId xmlns:p14="http://schemas.microsoft.com/office/powerpoint/2010/main" val="19981072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Important patient risk factors in this situation include the patient’s age, obesity, history of diabetes, hyperlipidemia, and hypertension, and extensive family history of coronary artery disease. </a:t>
            </a:r>
          </a:p>
          <a:p>
            <a:endParaRPr lang="en-US" altLang="en-US">
              <a:latin typeface="Arial" panose="020B0604020202020204" pitchFamily="34"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DCAE061-55D6-4303-8DFD-7D205557D81B}" type="slidenum">
              <a:rPr lang="en-US" altLang="en-US" sz="1300">
                <a:latin typeface="Arial" panose="020B0604020202020204" pitchFamily="34" charset="0"/>
              </a:rPr>
              <a:pPr eaLnBrk="1" hangingPunct="1"/>
              <a:t>89</a:t>
            </a:fld>
            <a:endParaRPr lang="en-US" altLang="en-US" sz="1300">
              <a:latin typeface="Arial" panose="020B0604020202020204" pitchFamily="34" charset="0"/>
            </a:endParaRPr>
          </a:p>
        </p:txBody>
      </p:sp>
    </p:spTree>
    <p:extLst>
      <p:ext uri="{BB962C8B-B14F-4D97-AF65-F5344CB8AC3E}">
        <p14:creationId xmlns:p14="http://schemas.microsoft.com/office/powerpoint/2010/main" val="73983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C60B0-D839-4EEB-B676-4DFA7EFBC647}" type="slidenum">
              <a:rPr lang="en-US" smtClean="0"/>
              <a:t>9</a:t>
            </a:fld>
            <a:endParaRPr lang="en-US"/>
          </a:p>
        </p:txBody>
      </p:sp>
    </p:spTree>
    <p:extLst>
      <p:ext uri="{BB962C8B-B14F-4D97-AF65-F5344CB8AC3E}">
        <p14:creationId xmlns:p14="http://schemas.microsoft.com/office/powerpoint/2010/main" val="37347910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ABCs, oxygen, vascular access, and administer aspirin 162 to 325 mg (chewed) if no reason for exclusion. Obtain a 12-Lead ECG. </a:t>
            </a:r>
          </a:p>
          <a:p>
            <a:endParaRPr lang="en-US" altLang="en-US">
              <a:latin typeface="Arial" panose="020B060402020202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59FDF6D-02FE-4BCF-9117-DE88371574E2}" type="slidenum">
              <a:rPr lang="en-US" altLang="en-US" sz="1300">
                <a:latin typeface="Arial" panose="020B0604020202020204" pitchFamily="34" charset="0"/>
              </a:rPr>
              <a:pPr eaLnBrk="1" hangingPunct="1"/>
              <a:t>90</a:t>
            </a:fld>
            <a:endParaRPr lang="en-US" altLang="en-US" sz="1300">
              <a:latin typeface="Arial" panose="020B0604020202020204" pitchFamily="34" charset="0"/>
            </a:endParaRPr>
          </a:p>
        </p:txBody>
      </p:sp>
    </p:spTree>
    <p:extLst>
      <p:ext uri="{BB962C8B-B14F-4D97-AF65-F5344CB8AC3E}">
        <p14:creationId xmlns:p14="http://schemas.microsoft.com/office/powerpoint/2010/main" val="9483234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568ACCB-B9C5-4764-8D80-31FD41D6590C}" type="slidenum">
              <a:rPr lang="en-US" altLang="en-US" sz="1300">
                <a:latin typeface="Arial" panose="020B0604020202020204" pitchFamily="34" charset="0"/>
              </a:rPr>
              <a:pPr eaLnBrk="1" hangingPunct="1"/>
              <a:t>91</a:t>
            </a:fld>
            <a:endParaRPr lang="en-US" altLang="en-US" sz="1300">
              <a:latin typeface="Arial" panose="020B0604020202020204" pitchFamily="34" charset="0"/>
            </a:endParaRPr>
          </a:p>
        </p:txBody>
      </p:sp>
    </p:spTree>
    <p:extLst>
      <p:ext uri="{BB962C8B-B14F-4D97-AF65-F5344CB8AC3E}">
        <p14:creationId xmlns:p14="http://schemas.microsoft.com/office/powerpoint/2010/main" val="40457395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AD8FA1F5-F020-45F0-AA89-07B9A2DDC8C7}" type="slidenum">
              <a:rPr lang="en-US" altLang="en-US" sz="1300">
                <a:latin typeface="Arial" panose="020B0604020202020204" pitchFamily="34" charset="0"/>
              </a:rPr>
              <a:pPr eaLnBrk="1" hangingPunct="1"/>
              <a:t>92</a:t>
            </a:fld>
            <a:endParaRPr lang="en-US" altLang="en-US" sz="1300">
              <a:latin typeface="Arial" panose="020B0604020202020204" pitchFamily="34" charset="0"/>
            </a:endParaRPr>
          </a:p>
        </p:txBody>
      </p:sp>
    </p:spTree>
    <p:extLst>
      <p:ext uri="{BB962C8B-B14F-4D97-AF65-F5344CB8AC3E}">
        <p14:creationId xmlns:p14="http://schemas.microsoft.com/office/powerpoint/2010/main" val="9409047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Baseline wander or artifact? Baseline wander in I, II, III </a:t>
            </a:r>
          </a:p>
          <a:p>
            <a:pPr eaLnBrk="1" hangingPunct="1"/>
            <a:r>
              <a:rPr lang="en-US" altLang="en-US">
                <a:latin typeface="Arial" panose="020B0604020202020204" pitchFamily="34" charset="0"/>
              </a:rPr>
              <a:t>Underlying rhythm? Sinus bradycardia at 57 bpm</a:t>
            </a:r>
          </a:p>
          <a:p>
            <a:pPr eaLnBrk="1" hangingPunct="1"/>
            <a:r>
              <a:rPr lang="en-US" altLang="en-US">
                <a:latin typeface="Arial" panose="020B0604020202020204" pitchFamily="34" charset="0"/>
              </a:rPr>
              <a:t>Pathologic Q waves? V</a:t>
            </a:r>
            <a:r>
              <a:rPr lang="en-US" altLang="en-US" baseline="-25000">
                <a:latin typeface="Arial" panose="020B0604020202020204" pitchFamily="34" charset="0"/>
              </a:rPr>
              <a:t>1</a:t>
            </a:r>
            <a:r>
              <a:rPr lang="en-US" altLang="en-US">
                <a:latin typeface="Arial" panose="020B0604020202020204" pitchFamily="34" charset="0"/>
              </a:rPr>
              <a:t>?</a:t>
            </a:r>
          </a:p>
          <a:p>
            <a:pPr eaLnBrk="1" hangingPunct="1"/>
            <a:r>
              <a:rPr lang="en-US" altLang="en-US">
                <a:latin typeface="Arial" panose="020B0604020202020204" pitchFamily="34" charset="0"/>
              </a:rPr>
              <a:t>ST-segment elevation? V</a:t>
            </a:r>
            <a:r>
              <a:rPr lang="en-US" altLang="en-US" baseline="-25000">
                <a:latin typeface="Arial" panose="020B0604020202020204" pitchFamily="34" charset="0"/>
              </a:rPr>
              <a:t>2</a:t>
            </a:r>
            <a:r>
              <a:rPr lang="en-US" altLang="en-US">
                <a:latin typeface="Arial" panose="020B0604020202020204" pitchFamily="34" charset="0"/>
              </a:rPr>
              <a:t>-V</a:t>
            </a:r>
            <a:r>
              <a:rPr lang="en-US" altLang="en-US" baseline="-25000">
                <a:latin typeface="Arial" panose="020B0604020202020204" pitchFamily="34" charset="0"/>
              </a:rPr>
              <a:t>4</a:t>
            </a:r>
            <a:endParaRPr lang="en-US" altLang="en-US">
              <a:latin typeface="Arial" panose="020B0604020202020204" pitchFamily="34" charset="0"/>
            </a:endParaRPr>
          </a:p>
          <a:p>
            <a:pPr eaLnBrk="1" hangingPunct="1"/>
            <a:r>
              <a:rPr lang="en-US" altLang="en-US">
                <a:latin typeface="Arial" panose="020B0604020202020204" pitchFamily="34" charset="0"/>
              </a:rPr>
              <a:t>ST-segment depression? Leads:  II, III, aVF</a:t>
            </a:r>
          </a:p>
          <a:p>
            <a:pPr eaLnBrk="1" hangingPunct="1"/>
            <a:r>
              <a:rPr lang="en-US" altLang="en-US">
                <a:latin typeface="Arial" panose="020B0604020202020204" pitchFamily="34" charset="0"/>
              </a:rPr>
              <a:t>T wave changes? Inverted in III?</a:t>
            </a:r>
          </a:p>
          <a:p>
            <a:pPr eaLnBrk="1" hangingPunct="1"/>
            <a:r>
              <a:rPr lang="pt-BR" altLang="en-US">
                <a:latin typeface="Arial" panose="020B0604020202020204" pitchFamily="34" charset="0"/>
              </a:rPr>
              <a:t>PR interval   172 ms</a:t>
            </a:r>
          </a:p>
          <a:p>
            <a:pPr eaLnBrk="1" hangingPunct="1"/>
            <a:r>
              <a:rPr lang="pt-BR" altLang="en-US">
                <a:latin typeface="Arial" panose="020B0604020202020204" pitchFamily="34" charset="0"/>
              </a:rPr>
              <a:t>QRS 84 ms</a:t>
            </a:r>
          </a:p>
          <a:p>
            <a:pPr eaLnBrk="1" hangingPunct="1"/>
            <a:r>
              <a:rPr lang="pt-BR" altLang="en-US">
                <a:latin typeface="Arial" panose="020B0604020202020204" pitchFamily="34" charset="0"/>
              </a:rPr>
              <a:t>QT/QTc       380/375 ms</a:t>
            </a:r>
          </a:p>
          <a:p>
            <a:pPr eaLnBrk="1" hangingPunct="1"/>
            <a:r>
              <a:rPr lang="en-US" altLang="en-US">
                <a:latin typeface="Arial" panose="020B0604020202020204" pitchFamily="34" charset="0"/>
              </a:rPr>
              <a:t>P-R-T axes   68  21  22</a:t>
            </a:r>
          </a:p>
          <a:p>
            <a:pPr eaLnBrk="1" hangingPunct="1"/>
            <a:r>
              <a:rPr lang="en-US" altLang="en-US">
                <a:latin typeface="Arial" panose="020B0604020202020204" pitchFamily="34" charset="0"/>
              </a:rPr>
              <a:t>Interpretation: Anterior infarction</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FEEDBA2-28FC-4CA8-BD6B-02DFBE9A5422}" type="slidenum">
              <a:rPr lang="en-US" altLang="en-US" sz="1300">
                <a:latin typeface="Arial" panose="020B0604020202020204" pitchFamily="34" charset="0"/>
              </a:rPr>
              <a:pPr eaLnBrk="1" hangingPunct="1"/>
              <a:t>93</a:t>
            </a:fld>
            <a:endParaRPr lang="en-US" altLang="en-US" sz="1300">
              <a:latin typeface="Arial" panose="020B0604020202020204" pitchFamily="34" charset="0"/>
            </a:endParaRPr>
          </a:p>
        </p:txBody>
      </p:sp>
    </p:spTree>
    <p:extLst>
      <p:ext uri="{BB962C8B-B14F-4D97-AF65-F5344CB8AC3E}">
        <p14:creationId xmlns:p14="http://schemas.microsoft.com/office/powerpoint/2010/main" val="35082339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7935866-D2BC-4628-AAFE-169C172446C3}" type="slidenum">
              <a:rPr lang="en-US" altLang="en-US" sz="1300">
                <a:latin typeface="Arial" panose="020B0604020202020204" pitchFamily="34" charset="0"/>
              </a:rPr>
              <a:pPr eaLnBrk="1" hangingPunct="1"/>
              <a:t>94</a:t>
            </a:fld>
            <a:endParaRPr lang="en-US" altLang="en-US" sz="1300">
              <a:latin typeface="Arial" panose="020B0604020202020204" pitchFamily="34" charset="0"/>
            </a:endParaRPr>
          </a:p>
        </p:txBody>
      </p:sp>
    </p:spTree>
    <p:extLst>
      <p:ext uri="{BB962C8B-B14F-4D97-AF65-F5344CB8AC3E}">
        <p14:creationId xmlns:p14="http://schemas.microsoft.com/office/powerpoint/2010/main" val="26673352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B954D3B-FD27-4E71-9338-CA5567599876}" type="slidenum">
              <a:rPr lang="en-US" altLang="en-US" sz="1300">
                <a:latin typeface="Arial" panose="020B0604020202020204" pitchFamily="34" charset="0"/>
              </a:rPr>
              <a:pPr eaLnBrk="1" hangingPunct="1"/>
              <a:t>95</a:t>
            </a:fld>
            <a:endParaRPr lang="en-US" altLang="en-US" sz="1300">
              <a:latin typeface="Arial" panose="020B0604020202020204" pitchFamily="34" charset="0"/>
            </a:endParaRPr>
          </a:p>
        </p:txBody>
      </p:sp>
    </p:spTree>
    <p:extLst>
      <p:ext uri="{BB962C8B-B14F-4D97-AF65-F5344CB8AC3E}">
        <p14:creationId xmlns:p14="http://schemas.microsoft.com/office/powerpoint/2010/main" val="4264590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0A78F7C-364A-4074-931E-946F643797AF}" type="slidenum">
              <a:rPr lang="en-US" altLang="en-US" sz="1300">
                <a:latin typeface="Arial" panose="020B0604020202020204" pitchFamily="34" charset="0"/>
              </a:rPr>
              <a:pPr eaLnBrk="1" hangingPunct="1"/>
              <a:t>96</a:t>
            </a:fld>
            <a:endParaRPr lang="en-US" altLang="en-US" sz="1300">
              <a:latin typeface="Arial" panose="020B0604020202020204" pitchFamily="34" charset="0"/>
            </a:endParaRPr>
          </a:p>
        </p:txBody>
      </p:sp>
    </p:spTree>
    <p:extLst>
      <p:ext uri="{BB962C8B-B14F-4D97-AF65-F5344CB8AC3E}">
        <p14:creationId xmlns:p14="http://schemas.microsoft.com/office/powerpoint/2010/main" val="6266433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9A9E025-3797-4972-A1BB-48DEE85D11B5}" type="slidenum">
              <a:rPr lang="en-US" altLang="en-US" sz="1300">
                <a:latin typeface="Arial" panose="020B0604020202020204" pitchFamily="34" charset="0"/>
              </a:rPr>
              <a:pPr eaLnBrk="1" hangingPunct="1"/>
              <a:t>97</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3982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B3AF344-8C21-4CD2-9F3E-34EADF16C198}" type="slidenum">
              <a:rPr lang="en-US" altLang="en-US" sz="1300">
                <a:latin typeface="Arial" panose="020B0604020202020204" pitchFamily="34" charset="0"/>
              </a:rPr>
              <a:pPr eaLnBrk="1" hangingPunct="1"/>
              <a:t>98</a:t>
            </a:fld>
            <a:endParaRPr lang="en-US" altLang="en-US" sz="1300">
              <a:latin typeface="Arial" panose="020B0604020202020204" pitchFamily="34" charset="0"/>
            </a:endParaRPr>
          </a:p>
        </p:txBody>
      </p:sp>
    </p:spTree>
    <p:extLst>
      <p:ext uri="{BB962C8B-B14F-4D97-AF65-F5344CB8AC3E}">
        <p14:creationId xmlns:p14="http://schemas.microsoft.com/office/powerpoint/2010/main" val="23875947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966788"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966788"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966788"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966788"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66D46B9-4BEB-451B-9F0F-27E79997C4F7}" type="slidenum">
              <a:rPr lang="en-US" altLang="en-US" sz="1300">
                <a:latin typeface="Arial" panose="020B0604020202020204" pitchFamily="34" charset="0"/>
              </a:rPr>
              <a:pPr eaLnBrk="1" hangingPunct="1"/>
              <a:t>99</a:t>
            </a:fld>
            <a:endParaRPr lang="en-US" altLang="en-US" sz="1300">
              <a:latin typeface="Arial" panose="020B0604020202020204" pitchFamily="34" charset="0"/>
            </a:endParaRPr>
          </a:p>
        </p:txBody>
      </p:sp>
    </p:spTree>
    <p:extLst>
      <p:ext uri="{BB962C8B-B14F-4D97-AF65-F5344CB8AC3E}">
        <p14:creationId xmlns:p14="http://schemas.microsoft.com/office/powerpoint/2010/main" val="326010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CE287F3-EBE9-4AE8-BE6A-92902C2513EA}" type="slidenum">
              <a:rPr lang="en-US" altLang="en-US" smtClean="0"/>
              <a:pPr/>
              <a:t>‹#›</a:t>
            </a:fld>
            <a:endParaRPr lang="en-US" altLang="en-US"/>
          </a:p>
        </p:txBody>
      </p:sp>
    </p:spTree>
    <p:extLst>
      <p:ext uri="{BB962C8B-B14F-4D97-AF65-F5344CB8AC3E}">
        <p14:creationId xmlns:p14="http://schemas.microsoft.com/office/powerpoint/2010/main" val="349838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8CAA911-6674-4520-9BE3-9ED7411535CF}" type="slidenum">
              <a:rPr lang="en-US" altLang="en-US" smtClean="0"/>
              <a:pPr/>
              <a:t>‹#›</a:t>
            </a:fld>
            <a:endParaRPr lang="en-US" altLang="en-US"/>
          </a:p>
        </p:txBody>
      </p:sp>
    </p:spTree>
    <p:extLst>
      <p:ext uri="{BB962C8B-B14F-4D97-AF65-F5344CB8AC3E}">
        <p14:creationId xmlns:p14="http://schemas.microsoft.com/office/powerpoint/2010/main" val="369515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CAA911-6674-4520-9BE3-9ED7411535CF}" type="slidenum">
              <a:rPr lang="en-US" altLang="en-US" smtClean="0"/>
              <a:pPr/>
              <a:t>‹#›</a:t>
            </a:fld>
            <a:endParaRPr lang="en-US" altLang="en-US"/>
          </a:p>
        </p:txBody>
      </p:sp>
    </p:spTree>
    <p:extLst>
      <p:ext uri="{BB962C8B-B14F-4D97-AF65-F5344CB8AC3E}">
        <p14:creationId xmlns:p14="http://schemas.microsoft.com/office/powerpoint/2010/main" val="376829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CAA911-6674-4520-9BE3-9ED7411535CF}" type="slidenum">
              <a:rPr lang="en-US" altLang="en-US" smtClean="0"/>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1157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CAA911-6674-4520-9BE3-9ED7411535CF}" type="slidenum">
              <a:rPr lang="en-US" altLang="en-US" smtClean="0"/>
              <a:pPr/>
              <a:t>‹#›</a:t>
            </a:fld>
            <a:endParaRPr lang="en-US" altLang="en-US"/>
          </a:p>
        </p:txBody>
      </p:sp>
    </p:spTree>
    <p:extLst>
      <p:ext uri="{BB962C8B-B14F-4D97-AF65-F5344CB8AC3E}">
        <p14:creationId xmlns:p14="http://schemas.microsoft.com/office/powerpoint/2010/main" val="105163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CAA911-6674-4520-9BE3-9ED7411535CF}" type="slidenum">
              <a:rPr lang="en-US" altLang="en-US" smtClean="0"/>
              <a:pPr/>
              <a:t>‹#›</a:t>
            </a:fld>
            <a:endParaRPr lang="en-US" altLang="en-US"/>
          </a:p>
        </p:txBody>
      </p:sp>
    </p:spTree>
    <p:extLst>
      <p:ext uri="{BB962C8B-B14F-4D97-AF65-F5344CB8AC3E}">
        <p14:creationId xmlns:p14="http://schemas.microsoft.com/office/powerpoint/2010/main" val="2679790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CAA911-6674-4520-9BE3-9ED7411535CF}" type="slidenum">
              <a:rPr lang="en-US" altLang="en-US" smtClean="0"/>
              <a:pPr/>
              <a:t>‹#›</a:t>
            </a:fld>
            <a:endParaRPr lang="en-US" altLang="en-US"/>
          </a:p>
        </p:txBody>
      </p:sp>
    </p:spTree>
    <p:extLst>
      <p:ext uri="{BB962C8B-B14F-4D97-AF65-F5344CB8AC3E}">
        <p14:creationId xmlns:p14="http://schemas.microsoft.com/office/powerpoint/2010/main" val="4025671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6D7C54-0EC5-4E6A-BE48-EFF8DDD382AE}" type="slidenum">
              <a:rPr lang="en-US" altLang="en-US" smtClean="0"/>
              <a:pPr/>
              <a:t>‹#›</a:t>
            </a:fld>
            <a:endParaRPr lang="en-US" altLang="en-US"/>
          </a:p>
        </p:txBody>
      </p:sp>
    </p:spTree>
    <p:extLst>
      <p:ext uri="{BB962C8B-B14F-4D97-AF65-F5344CB8AC3E}">
        <p14:creationId xmlns:p14="http://schemas.microsoft.com/office/powerpoint/2010/main" val="965556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D20D6B5-D4CB-4B13-BC19-2BC75281FC5C}" type="slidenum">
              <a:rPr lang="en-US" altLang="en-US" smtClean="0"/>
              <a:pPr/>
              <a:t>‹#›</a:t>
            </a:fld>
            <a:endParaRPr lang="en-US" altLang="en-US"/>
          </a:p>
        </p:txBody>
      </p:sp>
    </p:spTree>
    <p:extLst>
      <p:ext uri="{BB962C8B-B14F-4D97-AF65-F5344CB8AC3E}">
        <p14:creationId xmlns:p14="http://schemas.microsoft.com/office/powerpoint/2010/main" val="92113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8533DF7-2C48-4620-8CFA-A5741CBFED00}" type="slidenum">
              <a:rPr lang="en-US" altLang="en-US" smtClean="0"/>
              <a:pPr/>
              <a:t>‹#›</a:t>
            </a:fld>
            <a:endParaRPr lang="en-US" altLang="en-US"/>
          </a:p>
        </p:txBody>
      </p:sp>
    </p:spTree>
    <p:extLst>
      <p:ext uri="{BB962C8B-B14F-4D97-AF65-F5344CB8AC3E}">
        <p14:creationId xmlns:p14="http://schemas.microsoft.com/office/powerpoint/2010/main" val="130192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7BC6938-7382-4B39-9466-80BFB00F47BF}" type="slidenum">
              <a:rPr lang="en-US" altLang="en-US" smtClean="0"/>
              <a:pPr/>
              <a:t>‹#›</a:t>
            </a:fld>
            <a:endParaRPr lang="en-US" altLang="en-US"/>
          </a:p>
        </p:txBody>
      </p:sp>
    </p:spTree>
    <p:extLst>
      <p:ext uri="{BB962C8B-B14F-4D97-AF65-F5344CB8AC3E}">
        <p14:creationId xmlns:p14="http://schemas.microsoft.com/office/powerpoint/2010/main" val="294461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BA09BF2-1EFF-4BBC-9225-A1D0BACF4EAD}" type="slidenum">
              <a:rPr lang="en-US" altLang="en-US" smtClean="0"/>
              <a:pPr/>
              <a:t>‹#›</a:t>
            </a:fld>
            <a:endParaRPr lang="en-US" altLang="en-US"/>
          </a:p>
        </p:txBody>
      </p:sp>
    </p:spTree>
    <p:extLst>
      <p:ext uri="{BB962C8B-B14F-4D97-AF65-F5344CB8AC3E}">
        <p14:creationId xmlns:p14="http://schemas.microsoft.com/office/powerpoint/2010/main" val="363643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6054D2-0A96-41DB-9DA0-33875954B500}" type="slidenum">
              <a:rPr lang="en-US" altLang="en-US" smtClean="0"/>
              <a:pPr/>
              <a:t>‹#›</a:t>
            </a:fld>
            <a:endParaRPr lang="en-US" altLang="en-US"/>
          </a:p>
        </p:txBody>
      </p:sp>
    </p:spTree>
    <p:extLst>
      <p:ext uri="{BB962C8B-B14F-4D97-AF65-F5344CB8AC3E}">
        <p14:creationId xmlns:p14="http://schemas.microsoft.com/office/powerpoint/2010/main" val="146873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61699FE5-F030-41E9-8B4C-C0DA8F4B7057}" type="slidenum">
              <a:rPr lang="en-US" altLang="en-US" smtClean="0"/>
              <a:pPr/>
              <a:t>‹#›</a:t>
            </a:fld>
            <a:endParaRPr lang="en-US" altLang="en-US"/>
          </a:p>
        </p:txBody>
      </p:sp>
    </p:spTree>
    <p:extLst>
      <p:ext uri="{BB962C8B-B14F-4D97-AF65-F5344CB8AC3E}">
        <p14:creationId xmlns:p14="http://schemas.microsoft.com/office/powerpoint/2010/main" val="2181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F573B70D-9B2B-41BB-A7CA-E6962CD75547}" type="slidenum">
              <a:rPr lang="en-US" altLang="en-US" smtClean="0"/>
              <a:pPr/>
              <a:t>‹#›</a:t>
            </a:fld>
            <a:endParaRPr lang="en-US" altLang="en-US"/>
          </a:p>
        </p:txBody>
      </p:sp>
    </p:spTree>
    <p:extLst>
      <p:ext uri="{BB962C8B-B14F-4D97-AF65-F5344CB8AC3E}">
        <p14:creationId xmlns:p14="http://schemas.microsoft.com/office/powerpoint/2010/main" val="125998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329F3B02-204A-4947-8572-64738311A6E9}" type="slidenum">
              <a:rPr lang="en-US" altLang="en-US" smtClean="0"/>
              <a:pPr/>
              <a:t>‹#›</a:t>
            </a:fld>
            <a:endParaRPr lang="en-US" altLang="en-US"/>
          </a:p>
        </p:txBody>
      </p:sp>
    </p:spTree>
    <p:extLst>
      <p:ext uri="{BB962C8B-B14F-4D97-AF65-F5344CB8AC3E}">
        <p14:creationId xmlns:p14="http://schemas.microsoft.com/office/powerpoint/2010/main" val="49284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8E2757E-188A-413D-823D-E122D397E213}" type="slidenum">
              <a:rPr lang="en-US" altLang="en-US" smtClean="0"/>
              <a:pPr/>
              <a:t>‹#›</a:t>
            </a:fld>
            <a:endParaRPr lang="en-US" altLang="en-US"/>
          </a:p>
        </p:txBody>
      </p:sp>
    </p:spTree>
    <p:extLst>
      <p:ext uri="{BB962C8B-B14F-4D97-AF65-F5344CB8AC3E}">
        <p14:creationId xmlns:p14="http://schemas.microsoft.com/office/powerpoint/2010/main" val="164558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8CAA911-6674-4520-9BE3-9ED7411535CF}" type="slidenum">
              <a:rPr lang="en-US" altLang="en-US" smtClean="0"/>
              <a:pPr/>
              <a:t>‹#›</a:t>
            </a:fld>
            <a:endParaRPr lang="en-US" altLang="en-US"/>
          </a:p>
        </p:txBody>
      </p:sp>
    </p:spTree>
    <p:extLst>
      <p:ext uri="{BB962C8B-B14F-4D97-AF65-F5344CB8AC3E}">
        <p14:creationId xmlns:p14="http://schemas.microsoft.com/office/powerpoint/2010/main" val="3664054926"/>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jcole3@peacehealth.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324937D-6F1D-4E5C-B8C2-55DBA89A6E36}"/>
              </a:ext>
            </a:extLst>
          </p:cNvPr>
          <p:cNvSpPr>
            <a:spLocks noChangeArrowheads="1"/>
          </p:cNvSpPr>
          <p:nvPr/>
        </p:nvSpPr>
        <p:spPr bwMode="auto">
          <a:xfrm>
            <a:off x="533400" y="515390"/>
            <a:ext cx="7772400" cy="2718262"/>
          </a:xfrm>
          <a:prstGeom prst="rect">
            <a:avLst/>
          </a:prstGeom>
          <a:noFill/>
          <a:ln w="9525">
            <a:noFill/>
            <a:miter lim="800000"/>
            <a:headEnd/>
            <a:tailEnd/>
          </a:ln>
        </p:spPr>
        <p:txBody>
          <a:bodyPr lIns="92075" tIns="46038" rIns="92075" bIns="46038" anchor="ctr"/>
          <a:lstStyle/>
          <a:p>
            <a:pPr algn="ctr">
              <a:defRPr/>
            </a:pPr>
            <a:r>
              <a:rPr lang="en-GB" sz="4000" dirty="0">
                <a:solidFill>
                  <a:schemeClr val="tx2"/>
                </a:solidFill>
                <a:effectLst>
                  <a:outerShdw blurRad="38100" dist="38100" dir="2700000" algn="tl">
                    <a:srgbClr val="000000"/>
                  </a:outerShdw>
                </a:effectLst>
                <a:latin typeface="Arial" charset="0"/>
                <a:ea typeface="ＭＳ Ｐゴシック" pitchFamily="32" charset="-128"/>
              </a:rPr>
              <a:t>ADVANCED 12 Lead EKG</a:t>
            </a:r>
          </a:p>
          <a:p>
            <a:pPr algn="ctr"/>
            <a:r>
              <a:rPr lang="en-US" b="1" dirty="0"/>
              <a:t>18th Annual</a:t>
            </a:r>
            <a:endParaRPr lang="en-US" dirty="0"/>
          </a:p>
          <a:p>
            <a:pPr algn="ctr"/>
            <a:r>
              <a:rPr lang="en-US" b="1" dirty="0"/>
              <a:t>North Douglas County</a:t>
            </a:r>
            <a:endParaRPr lang="en-US" dirty="0"/>
          </a:p>
          <a:p>
            <a:pPr algn="ctr"/>
            <a:r>
              <a:rPr lang="en-US" b="1" dirty="0"/>
              <a:t>Rural EMS Retreat</a:t>
            </a:r>
            <a:endParaRPr lang="en-US" dirty="0"/>
          </a:p>
          <a:p>
            <a:pPr algn="ctr"/>
            <a:r>
              <a:rPr lang="en-US" dirty="0"/>
              <a:t> </a:t>
            </a:r>
          </a:p>
          <a:p>
            <a:pPr algn="ctr"/>
            <a:r>
              <a:rPr lang="en-US" b="1" dirty="0"/>
              <a:t>March 2nd, 3rd &amp; 4</a:t>
            </a:r>
            <a:r>
              <a:rPr lang="en-US" b="1" baseline="30000" dirty="0"/>
              <a:t>th</a:t>
            </a:r>
            <a:r>
              <a:rPr lang="en-US" b="1" dirty="0"/>
              <a:t>, 2018</a:t>
            </a:r>
            <a:endParaRPr lang="en-US" dirty="0"/>
          </a:p>
          <a:p>
            <a:pPr algn="ctr"/>
            <a:endParaRPr lang="en-US" dirty="0"/>
          </a:p>
        </p:txBody>
      </p:sp>
      <p:pic>
        <p:nvPicPr>
          <p:cNvPr id="5" name="Picture 4" descr="A close up of a logo&#10;&#10;Description generated with high confidence">
            <a:extLst>
              <a:ext uri="{FF2B5EF4-FFF2-40B4-BE49-F238E27FC236}">
                <a16:creationId xmlns:a16="http://schemas.microsoft.com/office/drawing/2014/main" id="{F3FA71D9-1029-49D1-8104-F902E8679472}"/>
              </a:ext>
            </a:extLst>
          </p:cNvPr>
          <p:cNvPicPr>
            <a:picLocks noChangeAspect="1"/>
          </p:cNvPicPr>
          <p:nvPr/>
        </p:nvPicPr>
        <p:blipFill>
          <a:blip r:embed="rId3"/>
          <a:stretch>
            <a:fillRect/>
          </a:stretch>
        </p:blipFill>
        <p:spPr>
          <a:xfrm>
            <a:off x="3164378" y="3456432"/>
            <a:ext cx="2510444" cy="2510444"/>
          </a:xfrm>
          <a:prstGeom prst="rect">
            <a:avLst/>
          </a:prstGeom>
        </p:spPr>
      </p:pic>
    </p:spTree>
    <p:extLst>
      <p:ext uri="{BB962C8B-B14F-4D97-AF65-F5344CB8AC3E}">
        <p14:creationId xmlns:p14="http://schemas.microsoft.com/office/powerpoint/2010/main" val="412310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Rot="1" noChangeArrowheads="1"/>
          </p:cNvSpPr>
          <p:nvPr>
            <p:ph type="title"/>
          </p:nvPr>
        </p:nvSpPr>
        <p:spPr/>
        <p:txBody>
          <a:bodyPr/>
          <a:lstStyle/>
          <a:p>
            <a:pPr eaLnBrk="1" hangingPunct="1">
              <a:defRPr/>
            </a:pPr>
            <a:r>
              <a:rPr lang="en-US"/>
              <a:t>TP segment or PR segment?</a:t>
            </a:r>
          </a:p>
        </p:txBody>
      </p:sp>
      <p:sp>
        <p:nvSpPr>
          <p:cNvPr id="12291" name="Rectangle 3"/>
          <p:cNvSpPr>
            <a:spLocks noGrp="1" noChangeArrowheads="1"/>
          </p:cNvSpPr>
          <p:nvPr>
            <p:ph idx="1"/>
          </p:nvPr>
        </p:nvSpPr>
        <p:spPr/>
        <p:txBody>
          <a:bodyPr/>
          <a:lstStyle/>
          <a:p>
            <a:pPr eaLnBrk="1" hangingPunct="1">
              <a:defRPr/>
            </a:pPr>
            <a:r>
              <a:rPr lang="en-US"/>
              <a:t>ST segment elevation measured:</a:t>
            </a:r>
          </a:p>
          <a:p>
            <a:pPr eaLnBrk="1" hangingPunct="1">
              <a:defRPr/>
            </a:pPr>
            <a:r>
              <a:rPr lang="en-US"/>
              <a:t>At </a:t>
            </a:r>
            <a:r>
              <a:rPr lang="en-US" u="sng">
                <a:solidFill>
                  <a:schemeClr val="hlink"/>
                </a:solidFill>
              </a:rPr>
              <a:t>J point</a:t>
            </a:r>
            <a:r>
              <a:rPr lang="en-US"/>
              <a:t> – if relative to </a:t>
            </a:r>
            <a:r>
              <a:rPr lang="en-US" u="sng">
                <a:solidFill>
                  <a:schemeClr val="hlink"/>
                </a:solidFill>
              </a:rPr>
              <a:t>PR segment</a:t>
            </a:r>
          </a:p>
          <a:p>
            <a:pPr eaLnBrk="1" hangingPunct="1">
              <a:defRPr/>
            </a:pPr>
            <a:r>
              <a:rPr lang="en-US"/>
              <a:t>At </a:t>
            </a:r>
            <a:r>
              <a:rPr lang="en-US" u="sng">
                <a:solidFill>
                  <a:schemeClr val="hlink"/>
                </a:solidFill>
              </a:rPr>
              <a:t>0.06 – 0.08s</a:t>
            </a:r>
            <a:r>
              <a:rPr lang="en-US"/>
              <a:t> from J point – if relative to </a:t>
            </a:r>
            <a:r>
              <a:rPr lang="en-US" u="sng">
                <a:solidFill>
                  <a:schemeClr val="hlink"/>
                </a:solidFill>
              </a:rPr>
              <a:t>TP segment</a:t>
            </a:r>
          </a:p>
          <a:p>
            <a:pPr eaLnBrk="1" hangingPunct="1">
              <a:buFont typeface="Wingdings" panose="05000000000000000000" pitchFamily="2" charset="2"/>
              <a:buNone/>
              <a:defRPr/>
            </a:pPr>
            <a:endParaRPr lang="en-US" u="sng">
              <a:solidFill>
                <a:schemeClr val="hlink"/>
              </a:solidFill>
            </a:endParaRPr>
          </a:p>
          <a:p>
            <a:pPr lvl="2" eaLnBrk="1" hangingPunct="1">
              <a:defRPr/>
            </a:pPr>
            <a:r>
              <a:rPr lang="en-US"/>
              <a:t>Chan TC, Brady WJ, Harrigan RA et al. ECG in Emergency Medicine and Acute Care. 1st ed. Pennsylvania: Elsevier Mosby; 2005.</a:t>
            </a:r>
          </a:p>
          <a:p>
            <a:pPr eaLnBrk="1" hangingPunct="1">
              <a:defRPr/>
            </a:pPr>
            <a:endParaRPr lang="en-US" u="sng">
              <a:solidFill>
                <a:schemeClr val="hlink"/>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altLang="en-US"/>
              <a:t>Case Study #5</a:t>
            </a:r>
          </a:p>
        </p:txBody>
      </p:sp>
      <p:sp>
        <p:nvSpPr>
          <p:cNvPr id="59395" name="Content Placeholder 4"/>
          <p:cNvSpPr>
            <a:spLocks noGrp="1"/>
          </p:cNvSpPr>
          <p:nvPr>
            <p:ph idx="1"/>
          </p:nvPr>
        </p:nvSpPr>
        <p:spPr/>
        <p:txBody>
          <a:bodyPr/>
          <a:lstStyle/>
          <a:p>
            <a:r>
              <a:rPr lang="en-US" altLang="en-US"/>
              <a:t>The patient says her symptoms began at rest.</a:t>
            </a:r>
          </a:p>
          <a:p>
            <a:endParaRPr lang="en-US" altLang="en-US"/>
          </a:p>
          <a:p>
            <a:r>
              <a:rPr lang="en-US" altLang="en-US"/>
              <a:t>She rates her discomfort 8/10 after taking a nitroglycerin tablet.</a:t>
            </a:r>
          </a:p>
          <a:p>
            <a:endParaRPr lang="en-US" altLang="en-US"/>
          </a:p>
        </p:txBody>
      </p:sp>
      <p:sp>
        <p:nvSpPr>
          <p:cNvPr id="593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2089509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r>
              <a:rPr lang="en-US" altLang="en-US"/>
              <a:t>Case Study #5</a:t>
            </a:r>
          </a:p>
        </p:txBody>
      </p:sp>
      <p:sp>
        <p:nvSpPr>
          <p:cNvPr id="60419" name="Content Placeholder 4"/>
          <p:cNvSpPr>
            <a:spLocks noGrp="1"/>
          </p:cNvSpPr>
          <p:nvPr>
            <p:ph idx="1"/>
          </p:nvPr>
        </p:nvSpPr>
        <p:spPr/>
        <p:txBody>
          <a:bodyPr/>
          <a:lstStyle/>
          <a:p>
            <a:r>
              <a:rPr lang="en-US" altLang="en-US" sz="2400"/>
              <a:t>The patient has a history of angina, heart failure, high cholesterol, and arthritis.</a:t>
            </a:r>
          </a:p>
          <a:p>
            <a:r>
              <a:rPr lang="en-US" altLang="en-US" sz="2400"/>
              <a:t>Current medications include:</a:t>
            </a:r>
          </a:p>
          <a:p>
            <a:pPr lvl="1"/>
            <a:r>
              <a:rPr lang="en-US" altLang="en-US"/>
              <a:t>Lipitor			Nitroglycerin</a:t>
            </a:r>
          </a:p>
          <a:p>
            <a:pPr lvl="1"/>
            <a:r>
              <a:rPr lang="en-US" altLang="en-US"/>
              <a:t>Lasix			Naprosyn</a:t>
            </a:r>
          </a:p>
          <a:p>
            <a:pPr lvl="1"/>
            <a:r>
              <a:rPr lang="en-US" altLang="en-US"/>
              <a:t>Fosamax		Allegra</a:t>
            </a:r>
          </a:p>
          <a:p>
            <a:pPr lvl="1"/>
            <a:r>
              <a:rPr lang="en-US" altLang="en-US"/>
              <a:t>Prilosec		Potassium chloride</a:t>
            </a:r>
          </a:p>
          <a:p>
            <a:pPr lvl="1"/>
            <a:r>
              <a:rPr lang="en-US" altLang="en-US"/>
              <a:t>Nexium			Isosorbide</a:t>
            </a:r>
          </a:p>
          <a:p>
            <a:r>
              <a:rPr lang="en-US" altLang="en-US" sz="2400"/>
              <a:t>She does not smoke and has no medication allergies.</a:t>
            </a:r>
            <a:endParaRPr lang="en-US" altLang="en-US"/>
          </a:p>
        </p:txBody>
      </p:sp>
      <p:sp>
        <p:nvSpPr>
          <p:cNvPr id="604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2081267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US" altLang="en-US"/>
              <a:t>Case Study #5</a:t>
            </a:r>
          </a:p>
        </p:txBody>
      </p:sp>
      <p:sp>
        <p:nvSpPr>
          <p:cNvPr id="61443"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r>
              <a:rPr lang="en-US" altLang="en-US"/>
              <a:t>Awake and oriented to person, place, time, and event.</a:t>
            </a:r>
          </a:p>
          <a:p>
            <a:r>
              <a:rPr lang="en-US" altLang="en-US"/>
              <a:t>Skin: Warm and dry.</a:t>
            </a:r>
          </a:p>
          <a:p>
            <a:r>
              <a:rPr lang="en-US" altLang="en-US"/>
              <a:t>Mucous membranes: Pink.</a:t>
            </a:r>
          </a:p>
          <a:p>
            <a:r>
              <a:rPr lang="en-US" altLang="en-US"/>
              <a:t>No jugular vein distention.</a:t>
            </a:r>
          </a:p>
          <a:p>
            <a:r>
              <a:rPr lang="en-US" altLang="en-US"/>
              <a:t>Breath sounds clear and equal bilaterally. </a:t>
            </a:r>
          </a:p>
          <a:p>
            <a:endParaRPr lang="en-US" altLang="en-US"/>
          </a:p>
        </p:txBody>
      </p:sp>
      <p:sp>
        <p:nvSpPr>
          <p:cNvPr id="614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340038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r>
              <a:rPr lang="en-US" altLang="en-US"/>
              <a:t>Case Study #5</a:t>
            </a:r>
          </a:p>
        </p:txBody>
      </p:sp>
      <p:sp>
        <p:nvSpPr>
          <p:cNvPr id="133122" name="Content Placeholder 4"/>
          <p:cNvSpPr>
            <a:spLocks noGrp="1"/>
          </p:cNvSpPr>
          <p:nvPr>
            <p:ph idx="1"/>
          </p:nvPr>
        </p:nvSpPr>
        <p:spPr/>
        <p:txBody>
          <a:bodyPr/>
          <a:lstStyle/>
          <a:p>
            <a:pPr>
              <a:buFont typeface="Wingdings 2" pitchFamily="-60" charset="2"/>
              <a:buChar char=""/>
              <a:defRPr/>
            </a:pPr>
            <a:r>
              <a:rPr lang="en-US" dirty="0">
                <a:ea typeface="ＭＳ Ｐゴシック" pitchFamily="-60" charset="-128"/>
              </a:rPr>
              <a:t>Initial vital signs</a:t>
            </a:r>
          </a:p>
          <a:p>
            <a:pPr lvl="1">
              <a:lnSpc>
                <a:spcPct val="90000"/>
              </a:lnSpc>
              <a:buFont typeface="Wingdings" pitchFamily="-60" charset="2"/>
              <a:buChar char="Ø"/>
              <a:defRPr/>
            </a:pPr>
            <a:r>
              <a:rPr lang="en-US" dirty="0">
                <a:ea typeface="ＭＳ Ｐゴシック" pitchFamily="-60" charset="-128"/>
              </a:rPr>
              <a:t>Blood pressure 154/74	</a:t>
            </a:r>
          </a:p>
          <a:p>
            <a:pPr lvl="1">
              <a:lnSpc>
                <a:spcPct val="90000"/>
              </a:lnSpc>
              <a:buFont typeface="Wingdings" pitchFamily="-60" charset="2"/>
              <a:buChar char="Ø"/>
              <a:defRPr/>
            </a:pPr>
            <a:r>
              <a:rPr lang="en-US" dirty="0">
                <a:ea typeface="ＭＳ Ｐゴシック" pitchFamily="-60" charset="-128"/>
              </a:rPr>
              <a:t>Pulse 140	</a:t>
            </a:r>
          </a:p>
          <a:p>
            <a:pPr lvl="1">
              <a:lnSpc>
                <a:spcPct val="90000"/>
              </a:lnSpc>
              <a:buFont typeface="Wingdings" pitchFamily="-60" charset="2"/>
              <a:buChar char="Ø"/>
              <a:defRPr/>
            </a:pPr>
            <a:r>
              <a:rPr lang="en-US" dirty="0">
                <a:ea typeface="ＭＳ Ｐゴシック" pitchFamily="-60" charset="-128"/>
              </a:rPr>
              <a:t>Ventilatory rate 12</a:t>
            </a:r>
          </a:p>
          <a:p>
            <a:pPr lvl="1">
              <a:lnSpc>
                <a:spcPct val="90000"/>
              </a:lnSpc>
              <a:buFont typeface="Wingdings" pitchFamily="-60" charset="2"/>
              <a:buChar char="Ø"/>
              <a:defRPr/>
            </a:pPr>
            <a:r>
              <a:rPr lang="en-US" dirty="0">
                <a:ea typeface="ＭＳ Ｐゴシック" pitchFamily="-60" charset="-128"/>
              </a:rPr>
              <a:t>Sp</a:t>
            </a:r>
            <a:r>
              <a:rPr lang="en-US" cap="all" dirty="0">
                <a:ea typeface="ＭＳ Ｐゴシック" pitchFamily="-60" charset="-128"/>
              </a:rPr>
              <a:t>o</a:t>
            </a:r>
            <a:r>
              <a:rPr lang="en-US" baseline="-20000" dirty="0">
                <a:ea typeface="ＭＳ Ｐゴシック" pitchFamily="-60" charset="-128"/>
              </a:rPr>
              <a:t>2</a:t>
            </a:r>
            <a:r>
              <a:rPr lang="en-US" dirty="0">
                <a:ea typeface="ＭＳ Ｐゴシック" pitchFamily="-60" charset="-128"/>
              </a:rPr>
              <a:t> 98% on room air </a:t>
            </a:r>
          </a:p>
          <a:p>
            <a:pPr>
              <a:lnSpc>
                <a:spcPct val="90000"/>
              </a:lnSpc>
              <a:buFont typeface="Wingdings 2" pitchFamily="-60" charset="2"/>
              <a:buChar char=""/>
              <a:defRPr/>
            </a:pPr>
            <a:endParaRPr lang="en-US" dirty="0">
              <a:ea typeface="ＭＳ Ｐゴシック" pitchFamily="-60" charset="-128"/>
            </a:endParaRPr>
          </a:p>
          <a:p>
            <a:pPr>
              <a:lnSpc>
                <a:spcPct val="90000"/>
              </a:lnSpc>
              <a:buFont typeface="Wingdings 2" pitchFamily="-60" charset="2"/>
              <a:buChar char=""/>
              <a:defRPr/>
            </a:pPr>
            <a:r>
              <a:rPr lang="en-US" dirty="0">
                <a:ea typeface="ＭＳ Ｐゴシック" pitchFamily="-60" charset="-128"/>
              </a:rPr>
              <a:t>10 minutes later	</a:t>
            </a:r>
          </a:p>
          <a:p>
            <a:pPr lvl="1">
              <a:lnSpc>
                <a:spcPct val="90000"/>
              </a:lnSpc>
              <a:buFont typeface="Wingdings" pitchFamily="-60" charset="2"/>
              <a:buChar char="Ø"/>
              <a:defRPr/>
            </a:pPr>
            <a:r>
              <a:rPr lang="en-US" dirty="0">
                <a:ea typeface="ＭＳ Ｐゴシック" pitchFamily="-60" charset="-128"/>
              </a:rPr>
              <a:t>Blood pressure 140/82	</a:t>
            </a:r>
          </a:p>
          <a:p>
            <a:pPr lvl="1">
              <a:lnSpc>
                <a:spcPct val="90000"/>
              </a:lnSpc>
              <a:buFont typeface="Wingdings" pitchFamily="-60" charset="2"/>
              <a:buChar char="Ø"/>
              <a:defRPr/>
            </a:pPr>
            <a:r>
              <a:rPr lang="en-US" dirty="0">
                <a:ea typeface="ＭＳ Ｐゴシック" pitchFamily="-60" charset="-128"/>
              </a:rPr>
              <a:t>Pulse 136	</a:t>
            </a:r>
          </a:p>
          <a:p>
            <a:pPr lvl="1">
              <a:lnSpc>
                <a:spcPct val="90000"/>
              </a:lnSpc>
              <a:buFont typeface="Wingdings" pitchFamily="-60" charset="2"/>
              <a:buChar char="Ø"/>
              <a:defRPr/>
            </a:pPr>
            <a:r>
              <a:rPr lang="en-US" dirty="0">
                <a:ea typeface="ＭＳ Ｐゴシック" pitchFamily="-60" charset="-128"/>
              </a:rPr>
              <a:t>Ventilatory rate 16</a:t>
            </a:r>
          </a:p>
          <a:p>
            <a:pPr>
              <a:buFont typeface="Wingdings 2" pitchFamily="-60" charset="2"/>
              <a:buChar char=""/>
              <a:defRPr/>
            </a:pPr>
            <a:endParaRPr lang="en-US" dirty="0">
              <a:ea typeface="ＭＳ Ｐゴシック" pitchFamily="-60" charset="-128"/>
            </a:endParaRPr>
          </a:p>
        </p:txBody>
      </p:sp>
      <p:sp>
        <p:nvSpPr>
          <p:cNvPr id="624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41620599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r>
              <a:rPr lang="en-US" altLang="en-US"/>
              <a:t>Case Study #5</a:t>
            </a:r>
          </a:p>
        </p:txBody>
      </p:sp>
      <p:sp>
        <p:nvSpPr>
          <p:cNvPr id="63491" name="Content Placeholder 4"/>
          <p:cNvSpPr>
            <a:spLocks noGrp="1"/>
          </p:cNvSpPr>
          <p:nvPr>
            <p:ph idx="1"/>
          </p:nvPr>
        </p:nvSpPr>
        <p:spPr/>
        <p:txBody>
          <a:bodyPr/>
          <a:lstStyle/>
          <a:p>
            <a:r>
              <a:rPr lang="en-US" altLang="en-US"/>
              <a:t>What immediate interventions should be performed for this patient?</a:t>
            </a:r>
          </a:p>
          <a:p>
            <a:endParaRPr lang="en-US" altLang="en-US"/>
          </a:p>
        </p:txBody>
      </p:sp>
      <p:sp>
        <p:nvSpPr>
          <p:cNvPr id="6349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148516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altLang="en-US"/>
              <a:t>Case Study #5</a:t>
            </a:r>
          </a:p>
        </p:txBody>
      </p:sp>
      <p:sp>
        <p:nvSpPr>
          <p:cNvPr id="64515" name="Content Placeholder 4"/>
          <p:cNvSpPr>
            <a:spLocks noGrp="1"/>
          </p:cNvSpPr>
          <p:nvPr>
            <p:ph idx="1"/>
          </p:nvPr>
        </p:nvSpPr>
        <p:spPr/>
        <p:txBody>
          <a:bodyPr/>
          <a:lstStyle/>
          <a:p>
            <a:r>
              <a:rPr lang="en-US" altLang="en-US"/>
              <a:t>Supplemental oxygen has been applied</a:t>
            </a:r>
          </a:p>
          <a:p>
            <a:r>
              <a:rPr lang="en-US" altLang="en-US"/>
              <a:t>Vascular access has been obtained</a:t>
            </a:r>
          </a:p>
          <a:p>
            <a:r>
              <a:rPr lang="en-US" altLang="en-US"/>
              <a:t>Cardiac monitor applied</a:t>
            </a:r>
          </a:p>
          <a:p>
            <a:r>
              <a:rPr lang="en-US" altLang="en-US"/>
              <a:t>12-Lead ECG obtained</a:t>
            </a:r>
          </a:p>
        </p:txBody>
      </p:sp>
      <p:sp>
        <p:nvSpPr>
          <p:cNvPr id="645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983799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altLang="en-US"/>
              <a:t>Case Study #5</a:t>
            </a:r>
          </a:p>
        </p:txBody>
      </p:sp>
      <p:sp>
        <p:nvSpPr>
          <p:cNvPr id="6553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6" name="Rectangle 2"/>
          <p:cNvSpPr txBox="1">
            <a:spLocks noChangeArrowheads="1"/>
          </p:cNvSpPr>
          <p:nvPr/>
        </p:nvSpPr>
        <p:spPr bwMode="auto">
          <a:xfrm>
            <a:off x="714375" y="1076325"/>
            <a:ext cx="7772400" cy="1219200"/>
          </a:xfrm>
          <a:prstGeom prst="rect">
            <a:avLst/>
          </a:prstGeom>
          <a:noFill/>
          <a:ln w="9525">
            <a:noFill/>
            <a:miter lim="800000"/>
            <a:headEnd/>
            <a:tailEnd/>
          </a:ln>
        </p:spPr>
        <p:txBody>
          <a:bodyPr lIns="92075" tIns="46038" rIns="92075" bIns="46038" anchor="ctr"/>
          <a:lstStyle/>
          <a:p>
            <a:pPr algn="ctr" eaLnBrk="0" hangingPunct="0">
              <a:defRPr/>
            </a:pPr>
            <a:r>
              <a:rPr lang="en-US" sz="3200" dirty="0">
                <a:solidFill>
                  <a:schemeClr val="tx1">
                    <a:lumMod val="95000"/>
                  </a:schemeClr>
                </a:solidFill>
                <a:latin typeface="Arial" charset="0"/>
                <a:ea typeface="ＭＳ Ｐゴシック" pitchFamily="-60" charset="-128"/>
              </a:rPr>
              <a:t>What does the patient’s 12-lead show?</a:t>
            </a:r>
          </a:p>
        </p:txBody>
      </p:sp>
      <p:pic>
        <p:nvPicPr>
          <p:cNvPr id="655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2038350"/>
            <a:ext cx="84582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741015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r>
              <a:rPr lang="en-US" altLang="en-US"/>
              <a:t>Case Study #5</a:t>
            </a:r>
          </a:p>
        </p:txBody>
      </p:sp>
      <p:sp>
        <p:nvSpPr>
          <p:cNvPr id="66563" name="Content Placeholder 4"/>
          <p:cNvSpPr>
            <a:spLocks noGrp="1"/>
          </p:cNvSpPr>
          <p:nvPr>
            <p:ph idx="1"/>
          </p:nvPr>
        </p:nvSpPr>
        <p:spPr/>
        <p:txBody>
          <a:bodyPr/>
          <a:lstStyle/>
          <a:p>
            <a:pPr>
              <a:buFont typeface="Wingdings 2" panose="05020102010507070707" pitchFamily="18" charset="2"/>
              <a:buNone/>
            </a:pPr>
            <a:r>
              <a:rPr lang="en-US" altLang="en-US"/>
              <a:t>12-Lead ECG interpretation</a:t>
            </a:r>
          </a:p>
          <a:p>
            <a:pPr lvl="1"/>
            <a:r>
              <a:rPr lang="en-US" altLang="en-US"/>
              <a:t>Sinus tachycardia at 138 bpm </a:t>
            </a:r>
          </a:p>
          <a:p>
            <a:pPr lvl="1"/>
            <a:r>
              <a:rPr lang="pt-BR" altLang="en-US"/>
              <a:t>PR interval   122 ms</a:t>
            </a:r>
          </a:p>
          <a:p>
            <a:pPr lvl="1"/>
            <a:r>
              <a:rPr lang="pt-BR" altLang="en-US"/>
              <a:t>QRS 76 ms </a:t>
            </a:r>
          </a:p>
          <a:p>
            <a:pPr lvl="1"/>
            <a:r>
              <a:rPr lang="pt-BR" altLang="en-US"/>
              <a:t>QT/QTc  290/439 ms </a:t>
            </a:r>
          </a:p>
          <a:p>
            <a:pPr lvl="1"/>
            <a:r>
              <a:rPr lang="en-US" altLang="en-US"/>
              <a:t>P-R-T axes   81  85  44</a:t>
            </a:r>
          </a:p>
          <a:p>
            <a:endParaRPr lang="en-US" altLang="en-US"/>
          </a:p>
          <a:p>
            <a:r>
              <a:rPr lang="en-US" altLang="en-US"/>
              <a:t>Interpretation</a:t>
            </a:r>
          </a:p>
          <a:p>
            <a:pPr lvl="1"/>
            <a:r>
              <a:rPr lang="en-US" altLang="en-US"/>
              <a:t>Sinus tachycardia, nonspecific ST abnormality</a:t>
            </a:r>
          </a:p>
          <a:p>
            <a:endParaRPr lang="en-US" altLang="en-US"/>
          </a:p>
        </p:txBody>
      </p:sp>
      <p:sp>
        <p:nvSpPr>
          <p:cNvPr id="665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6168478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r>
              <a:rPr lang="en-US" altLang="en-US"/>
              <a:t>Case Study #5</a:t>
            </a:r>
          </a:p>
        </p:txBody>
      </p:sp>
      <p:sp>
        <p:nvSpPr>
          <p:cNvPr id="67587" name="Content Placeholder 4"/>
          <p:cNvSpPr>
            <a:spLocks noGrp="1"/>
          </p:cNvSpPr>
          <p:nvPr>
            <p:ph idx="1"/>
          </p:nvPr>
        </p:nvSpPr>
        <p:spPr/>
        <p:txBody>
          <a:bodyPr/>
          <a:lstStyle/>
          <a:p>
            <a:r>
              <a:rPr lang="en-US" altLang="en-US"/>
              <a:t>Describe your immediate general treatment for this patient. </a:t>
            </a:r>
          </a:p>
          <a:p>
            <a:endParaRPr lang="en-US" altLang="en-US"/>
          </a:p>
        </p:txBody>
      </p:sp>
      <p:sp>
        <p:nvSpPr>
          <p:cNvPr id="6758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6473090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r>
              <a:rPr lang="en-US" altLang="en-US"/>
              <a:t>Case Study #5</a:t>
            </a:r>
          </a:p>
        </p:txBody>
      </p:sp>
      <p:sp>
        <p:nvSpPr>
          <p:cNvPr id="68611" name="Content Placeholder 4"/>
          <p:cNvSpPr>
            <a:spLocks noGrp="1"/>
          </p:cNvSpPr>
          <p:nvPr>
            <p:ph idx="1"/>
          </p:nvPr>
        </p:nvSpPr>
        <p:spPr/>
        <p:txBody>
          <a:bodyPr/>
          <a:lstStyle/>
          <a:p>
            <a:r>
              <a:rPr lang="en-US" altLang="en-US"/>
              <a:t>Obtain a 12-lead ECG (already done) and categorize the patient into one of three groups:</a:t>
            </a:r>
          </a:p>
          <a:p>
            <a:pPr marL="628650" lvl="1" indent="-228600">
              <a:buFont typeface="Arial" panose="020B0604020202020204" pitchFamily="34" charset="0"/>
              <a:buAutoNum type="arabicPeriod"/>
            </a:pPr>
            <a:r>
              <a:rPr lang="en-US" altLang="en-US"/>
              <a:t> STEMI (characterized by ST-segment elevation)</a:t>
            </a:r>
          </a:p>
          <a:p>
            <a:pPr marL="628650" lvl="1" indent="-228600">
              <a:buFont typeface="Arial" panose="020B0604020202020204" pitchFamily="34" charset="0"/>
              <a:buAutoNum type="arabicPeriod"/>
            </a:pPr>
            <a:r>
              <a:rPr lang="en-US" altLang="en-US"/>
              <a:t> High-risk unstable angina/NSTEMI (characterized by ST-segment depression)</a:t>
            </a:r>
          </a:p>
          <a:p>
            <a:pPr marL="628650" lvl="1" indent="-228600">
              <a:buFont typeface="Arial" panose="020B0604020202020204" pitchFamily="34" charset="0"/>
              <a:buAutoNum type="arabicPeriod"/>
            </a:pPr>
            <a:r>
              <a:rPr lang="en-US" altLang="en-US"/>
              <a:t> Intermediate or low-risk unstable angina (characterized by normal or nondiagnostic ST-segment or T-wave changes)</a:t>
            </a:r>
          </a:p>
          <a:p>
            <a:endParaRPr lang="en-US" altLang="en-US"/>
          </a:p>
        </p:txBody>
      </p:sp>
      <p:sp>
        <p:nvSpPr>
          <p:cNvPr id="6861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48111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Rot="1" noChangeArrowheads="1"/>
          </p:cNvSpPr>
          <p:nvPr>
            <p:ph type="title"/>
          </p:nvPr>
        </p:nvSpPr>
        <p:spPr/>
        <p:txBody>
          <a:bodyPr/>
          <a:lstStyle/>
          <a:p>
            <a:pPr eaLnBrk="1" hangingPunct="1">
              <a:defRPr/>
            </a:pPr>
            <a:r>
              <a:rPr lang="en-US" sz="4000"/>
              <a:t>ST Segment Elevation Requirements</a:t>
            </a:r>
          </a:p>
        </p:txBody>
      </p:sp>
      <p:graphicFrame>
        <p:nvGraphicFramePr>
          <p:cNvPr id="27721" name="Group 73"/>
          <p:cNvGraphicFramePr>
            <a:graphicFrameLocks noGrp="1"/>
          </p:cNvGraphicFramePr>
          <p:nvPr>
            <p:ph idx="1"/>
            <p:extLst>
              <p:ext uri="{D42A27DB-BD31-4B8C-83A1-F6EECF244321}">
                <p14:modId xmlns:p14="http://schemas.microsoft.com/office/powerpoint/2010/main" val="2413285123"/>
              </p:ext>
            </p:extLst>
          </p:nvPr>
        </p:nvGraphicFramePr>
        <p:xfrm>
          <a:off x="827088" y="1676401"/>
          <a:ext cx="7707312" cy="5497380"/>
        </p:xfrm>
        <a:graphic>
          <a:graphicData uri="http://schemas.openxmlformats.org/drawingml/2006/table">
            <a:tbl>
              <a:tblPr/>
              <a:tblGrid>
                <a:gridCol w="1926828">
                  <a:extLst>
                    <a:ext uri="{9D8B030D-6E8A-4147-A177-3AD203B41FA5}">
                      <a16:colId xmlns:a16="http://schemas.microsoft.com/office/drawing/2014/main" val="20000"/>
                    </a:ext>
                  </a:extLst>
                </a:gridCol>
                <a:gridCol w="1926828">
                  <a:extLst>
                    <a:ext uri="{9D8B030D-6E8A-4147-A177-3AD203B41FA5}">
                      <a16:colId xmlns:a16="http://schemas.microsoft.com/office/drawing/2014/main" val="20001"/>
                    </a:ext>
                  </a:extLst>
                </a:gridCol>
                <a:gridCol w="1926828">
                  <a:extLst>
                    <a:ext uri="{9D8B030D-6E8A-4147-A177-3AD203B41FA5}">
                      <a16:colId xmlns:a16="http://schemas.microsoft.com/office/drawing/2014/main" val="20002"/>
                    </a:ext>
                  </a:extLst>
                </a:gridCol>
                <a:gridCol w="1926828">
                  <a:extLst>
                    <a:ext uri="{9D8B030D-6E8A-4147-A177-3AD203B41FA5}">
                      <a16:colId xmlns:a16="http://schemas.microsoft.com/office/drawing/2014/main" val="20003"/>
                    </a:ext>
                  </a:extLst>
                </a:gridCol>
              </a:tblGrid>
              <a:tr h="1734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Study</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Minimum Consecutive Leads</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Minimum ST Elevation (mm) Limb leads</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Minimum ST Elevation (mm) Precordial leads</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8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AHA/ACC</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8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GISSI-1</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8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GISSI-2</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8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GUSTO</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08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TIMI</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08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TAMI</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18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Minnesota Code</a:t>
                      </a:r>
                    </a:p>
                  </a:txBody>
                  <a:tcPr marL="74577" marR="7457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1</a:t>
                      </a:r>
                    </a:p>
                  </a:txBody>
                  <a:tcPr marL="74577" marR="7457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1 mm: I,II,III,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aVL</a:t>
                      </a: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aVF</a:t>
                      </a: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V5-6</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2mm: V1-V4</a:t>
                      </a:r>
                    </a:p>
                  </a:txBody>
                  <a:tcPr marL="74577" marR="7457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US" altLang="en-US"/>
              <a:t>Case Study #5</a:t>
            </a:r>
          </a:p>
        </p:txBody>
      </p:sp>
      <p:sp>
        <p:nvSpPr>
          <p:cNvPr id="69635" name="Content Placeholder 4"/>
          <p:cNvSpPr>
            <a:spLocks noGrp="1"/>
          </p:cNvSpPr>
          <p:nvPr>
            <p:ph idx="1"/>
          </p:nvPr>
        </p:nvSpPr>
        <p:spPr/>
        <p:txBody>
          <a:bodyPr/>
          <a:lstStyle/>
          <a:p>
            <a:pPr>
              <a:lnSpc>
                <a:spcPct val="90000"/>
              </a:lnSpc>
            </a:pPr>
            <a:r>
              <a:rPr lang="en-US" altLang="en-US"/>
              <a:t>Aspirin + other therapy as appropriate</a:t>
            </a:r>
          </a:p>
          <a:p>
            <a:pPr>
              <a:lnSpc>
                <a:spcPct val="90000"/>
              </a:lnSpc>
            </a:pPr>
            <a:r>
              <a:rPr lang="en-US" altLang="en-US"/>
              <a:t>Obtain complete history and physical exam.</a:t>
            </a:r>
          </a:p>
          <a:p>
            <a:pPr>
              <a:lnSpc>
                <a:spcPct val="90000"/>
              </a:lnSpc>
            </a:pPr>
            <a:r>
              <a:rPr lang="en-US" altLang="en-US"/>
              <a:t>Obtain serum cardiac marker levels.</a:t>
            </a:r>
          </a:p>
          <a:p>
            <a:pPr>
              <a:lnSpc>
                <a:spcPct val="90000"/>
              </a:lnSpc>
            </a:pPr>
            <a:r>
              <a:rPr lang="en-US" altLang="en-US"/>
              <a:t>Serial ECG monitoring</a:t>
            </a:r>
          </a:p>
          <a:p>
            <a:pPr>
              <a:lnSpc>
                <a:spcPct val="90000"/>
              </a:lnSpc>
            </a:pPr>
            <a:r>
              <a:rPr lang="en-US" altLang="en-US"/>
              <a:t>Continue evaluation and treatment in emergency department chest pain unit or monitored bed.</a:t>
            </a:r>
          </a:p>
          <a:p>
            <a:pPr>
              <a:lnSpc>
                <a:spcPct val="90000"/>
              </a:lnSpc>
            </a:pPr>
            <a:r>
              <a:rPr lang="en-US" altLang="en-US"/>
              <a:t>Consider radionuclide imaging, stress echocardiography.</a:t>
            </a:r>
          </a:p>
          <a:p>
            <a:endParaRPr lang="en-US" altLang="en-US"/>
          </a:p>
        </p:txBody>
      </p:sp>
      <p:sp>
        <p:nvSpPr>
          <p:cNvPr id="6963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9733644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ctrTitle"/>
          </p:nvPr>
        </p:nvSpPr>
        <p:spPr/>
        <p:txBody>
          <a:bodyPr/>
          <a:lstStyle/>
          <a:p>
            <a:r>
              <a:rPr lang="en-US" altLang="en-US"/>
              <a:t>Case Study #6</a:t>
            </a:r>
          </a:p>
        </p:txBody>
      </p:sp>
    </p:spTree>
    <p:extLst>
      <p:ext uri="{BB962C8B-B14F-4D97-AF65-F5344CB8AC3E}">
        <p14:creationId xmlns:p14="http://schemas.microsoft.com/office/powerpoint/2010/main" val="32818909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lstStyle/>
          <a:p>
            <a:r>
              <a:rPr lang="en-US" altLang="en-US"/>
              <a:t>Case Study #6</a:t>
            </a:r>
          </a:p>
        </p:txBody>
      </p:sp>
      <p:sp>
        <p:nvSpPr>
          <p:cNvPr id="71683" name="Content Placeholder 4"/>
          <p:cNvSpPr>
            <a:spLocks noGrp="1"/>
          </p:cNvSpPr>
          <p:nvPr>
            <p:ph idx="1"/>
          </p:nvPr>
        </p:nvSpPr>
        <p:spPr/>
        <p:txBody>
          <a:bodyPr/>
          <a:lstStyle/>
          <a:p>
            <a:r>
              <a:rPr lang="en-US" altLang="en-US"/>
              <a:t>A 60-year-old man is complaining of a sudden onset of chest pressure. </a:t>
            </a:r>
          </a:p>
          <a:p>
            <a:endParaRPr lang="en-US" altLang="en-US"/>
          </a:p>
          <a:p>
            <a:r>
              <a:rPr lang="en-US" altLang="en-US"/>
              <a:t>He states his symptoms started about 15 minutes ago while dancing and have not subsided with rest.  </a:t>
            </a:r>
          </a:p>
          <a:p>
            <a:endParaRPr lang="en-US" altLang="en-US"/>
          </a:p>
        </p:txBody>
      </p:sp>
      <p:sp>
        <p:nvSpPr>
          <p:cNvPr id="7168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5600861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lstStyle/>
          <a:p>
            <a:r>
              <a:rPr lang="en-US" altLang="en-US"/>
              <a:t>Case Study #6</a:t>
            </a:r>
          </a:p>
        </p:txBody>
      </p:sp>
      <p:sp>
        <p:nvSpPr>
          <p:cNvPr id="72707" name="Content Placeholder 4"/>
          <p:cNvSpPr>
            <a:spLocks noGrp="1"/>
          </p:cNvSpPr>
          <p:nvPr>
            <p:ph idx="1"/>
          </p:nvPr>
        </p:nvSpPr>
        <p:spPr/>
        <p:txBody>
          <a:bodyPr/>
          <a:lstStyle/>
          <a:p>
            <a:r>
              <a:rPr lang="en-US" altLang="en-US"/>
              <a:t>The patient points to the center of his chest to show you the location of his pain. He says it does not radiate.</a:t>
            </a:r>
          </a:p>
          <a:p>
            <a:endParaRPr lang="en-US" altLang="en-US"/>
          </a:p>
          <a:p>
            <a:r>
              <a:rPr lang="en-US" altLang="en-US"/>
              <a:t>He rates his pain 7/10.</a:t>
            </a:r>
          </a:p>
          <a:p>
            <a:endParaRPr lang="en-US" altLang="en-US"/>
          </a:p>
          <a:p>
            <a:r>
              <a:rPr lang="en-US" altLang="en-US"/>
              <a:t>He took two aspirins about 20 minutes ago. </a:t>
            </a:r>
          </a:p>
          <a:p>
            <a:endParaRPr lang="en-US" altLang="en-US"/>
          </a:p>
        </p:txBody>
      </p:sp>
      <p:sp>
        <p:nvSpPr>
          <p:cNvPr id="7270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205328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r>
              <a:rPr lang="en-US" altLang="en-US"/>
              <a:t>Case Study #6</a:t>
            </a:r>
          </a:p>
        </p:txBody>
      </p:sp>
      <p:sp>
        <p:nvSpPr>
          <p:cNvPr id="73731" name="Content Placeholder 4"/>
          <p:cNvSpPr>
            <a:spLocks noGrp="1"/>
          </p:cNvSpPr>
          <p:nvPr>
            <p:ph idx="1"/>
          </p:nvPr>
        </p:nvSpPr>
        <p:spPr/>
        <p:txBody>
          <a:bodyPr/>
          <a:lstStyle/>
          <a:p>
            <a:r>
              <a:rPr lang="en-US" altLang="en-US"/>
              <a:t>The patient is 6 feet and weighs 210 pounds.</a:t>
            </a:r>
          </a:p>
          <a:p>
            <a:endParaRPr lang="en-US" altLang="en-US"/>
          </a:p>
          <a:p>
            <a:r>
              <a:rPr lang="en-US" altLang="en-US"/>
              <a:t>He has no significant past medical history and takes no medications regularly.</a:t>
            </a:r>
          </a:p>
          <a:p>
            <a:endParaRPr lang="en-US" altLang="en-US"/>
          </a:p>
        </p:txBody>
      </p:sp>
      <p:sp>
        <p:nvSpPr>
          <p:cNvPr id="7373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957935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p:txBody>
          <a:bodyPr/>
          <a:lstStyle/>
          <a:p>
            <a:r>
              <a:rPr lang="en-US" altLang="en-US"/>
              <a:t>Case Study #6</a:t>
            </a:r>
          </a:p>
        </p:txBody>
      </p:sp>
      <p:sp>
        <p:nvSpPr>
          <p:cNvPr id="74755"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r>
              <a:rPr lang="en-US" altLang="en-US"/>
              <a:t>Awake and oriented to person, place, time, and event.</a:t>
            </a:r>
          </a:p>
          <a:p>
            <a:r>
              <a:rPr lang="en-US" altLang="en-US"/>
              <a:t>Skin: Pale, cool, and moist.</a:t>
            </a:r>
          </a:p>
          <a:p>
            <a:r>
              <a:rPr lang="en-US" altLang="en-US"/>
              <a:t>No jugular vein distention.</a:t>
            </a:r>
          </a:p>
          <a:p>
            <a:r>
              <a:rPr lang="en-US" altLang="en-US"/>
              <a:t>Breath sounds clear and equal bilaterally.</a:t>
            </a:r>
          </a:p>
        </p:txBody>
      </p:sp>
      <p:sp>
        <p:nvSpPr>
          <p:cNvPr id="7475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884250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p:txBody>
          <a:bodyPr/>
          <a:lstStyle/>
          <a:p>
            <a:r>
              <a:rPr lang="en-US" altLang="en-US"/>
              <a:t>Case Study #6</a:t>
            </a:r>
          </a:p>
        </p:txBody>
      </p:sp>
      <p:sp>
        <p:nvSpPr>
          <p:cNvPr id="159746" name="Content Placeholder 4"/>
          <p:cNvSpPr>
            <a:spLocks noGrp="1"/>
          </p:cNvSpPr>
          <p:nvPr>
            <p:ph idx="1"/>
          </p:nvPr>
        </p:nvSpPr>
        <p:spPr/>
        <p:txBody>
          <a:bodyPr/>
          <a:lstStyle/>
          <a:p>
            <a:pPr>
              <a:lnSpc>
                <a:spcPct val="90000"/>
              </a:lnSpc>
              <a:buFont typeface="Wingdings 2" pitchFamily="-60" charset="2"/>
              <a:buChar char=""/>
              <a:defRPr/>
            </a:pPr>
            <a:r>
              <a:rPr lang="en-US" dirty="0">
                <a:ea typeface="ＭＳ Ｐゴシック" pitchFamily="-60" charset="-128"/>
              </a:rPr>
              <a:t>Initial vital signs</a:t>
            </a:r>
          </a:p>
          <a:p>
            <a:pPr lvl="1">
              <a:lnSpc>
                <a:spcPct val="90000"/>
              </a:lnSpc>
              <a:buFont typeface="Wingdings" pitchFamily="-60" charset="2"/>
              <a:buChar char="Ø"/>
              <a:defRPr/>
            </a:pPr>
            <a:r>
              <a:rPr lang="en-US" dirty="0">
                <a:ea typeface="ＭＳ Ｐゴシック" pitchFamily="-60" charset="-128"/>
              </a:rPr>
              <a:t>Blood pressure 125/79</a:t>
            </a:r>
          </a:p>
          <a:p>
            <a:pPr lvl="1">
              <a:lnSpc>
                <a:spcPct val="90000"/>
              </a:lnSpc>
              <a:buFont typeface="Wingdings" pitchFamily="-60" charset="2"/>
              <a:buChar char="Ø"/>
              <a:defRPr/>
            </a:pPr>
            <a:r>
              <a:rPr lang="en-US" dirty="0">
                <a:ea typeface="ＭＳ Ｐゴシック" pitchFamily="-60" charset="-128"/>
              </a:rPr>
              <a:t>Pulse 130</a:t>
            </a:r>
          </a:p>
          <a:p>
            <a:pPr lvl="1">
              <a:lnSpc>
                <a:spcPct val="90000"/>
              </a:lnSpc>
              <a:buFont typeface="Wingdings" pitchFamily="-60" charset="2"/>
              <a:buChar char="Ø"/>
              <a:defRPr/>
            </a:pPr>
            <a:r>
              <a:rPr lang="en-US" dirty="0">
                <a:ea typeface="ＭＳ Ｐゴシック" pitchFamily="-60" charset="-128"/>
              </a:rPr>
              <a:t>Ventilatory rate 20</a:t>
            </a:r>
          </a:p>
          <a:p>
            <a:pPr lvl="1">
              <a:lnSpc>
                <a:spcPct val="90000"/>
              </a:lnSpc>
              <a:buFont typeface="Wingdings" pitchFamily="-60" charset="2"/>
              <a:buChar char="Ø"/>
              <a:defRPr/>
            </a:pPr>
            <a:r>
              <a:rPr lang="en-US" dirty="0">
                <a:ea typeface="ＭＳ Ｐゴシック" pitchFamily="-60" charset="-128"/>
              </a:rPr>
              <a:t>Sp</a:t>
            </a:r>
            <a:r>
              <a:rPr lang="en-US" cap="small" dirty="0">
                <a:ea typeface="ＭＳ Ｐゴシック" pitchFamily="-60" charset="-128"/>
              </a:rPr>
              <a:t>O</a:t>
            </a:r>
            <a:r>
              <a:rPr lang="en-US" baseline="-20000" dirty="0">
                <a:ea typeface="ＭＳ Ｐゴシック" pitchFamily="-60" charset="-128"/>
              </a:rPr>
              <a:t>2</a:t>
            </a:r>
            <a:r>
              <a:rPr lang="en-US" dirty="0">
                <a:ea typeface="ＭＳ Ｐゴシック" pitchFamily="-60" charset="-128"/>
              </a:rPr>
              <a:t> 98% on room air</a:t>
            </a:r>
          </a:p>
          <a:p>
            <a:pPr lvl="1">
              <a:lnSpc>
                <a:spcPct val="90000"/>
              </a:lnSpc>
              <a:buFont typeface="Wingdings" pitchFamily="-60" charset="2"/>
              <a:buChar char="Ø"/>
              <a:defRPr/>
            </a:pPr>
            <a:endParaRPr lang="en-US" dirty="0">
              <a:ea typeface="ＭＳ Ｐゴシック" pitchFamily="-60" charset="-128"/>
            </a:endParaRPr>
          </a:p>
          <a:p>
            <a:pPr>
              <a:lnSpc>
                <a:spcPct val="90000"/>
              </a:lnSpc>
              <a:buFont typeface="Wingdings 2" pitchFamily="-60" charset="2"/>
              <a:buChar char=""/>
              <a:defRPr/>
            </a:pPr>
            <a:r>
              <a:rPr lang="en-US" dirty="0">
                <a:ea typeface="ＭＳ Ｐゴシック" pitchFamily="-60" charset="-128"/>
              </a:rPr>
              <a:t>7 minutes later</a:t>
            </a:r>
          </a:p>
          <a:p>
            <a:pPr lvl="1">
              <a:lnSpc>
                <a:spcPct val="90000"/>
              </a:lnSpc>
              <a:buFont typeface="Wingdings" pitchFamily="-60" charset="2"/>
              <a:buChar char="Ø"/>
              <a:defRPr/>
            </a:pPr>
            <a:r>
              <a:rPr lang="en-US" dirty="0">
                <a:ea typeface="ＭＳ Ｐゴシック" pitchFamily="-60" charset="-128"/>
              </a:rPr>
              <a:t>Blood pressure 117/80</a:t>
            </a:r>
          </a:p>
          <a:p>
            <a:pPr lvl="1">
              <a:lnSpc>
                <a:spcPct val="90000"/>
              </a:lnSpc>
              <a:buFont typeface="Wingdings" pitchFamily="-60" charset="2"/>
              <a:buChar char="Ø"/>
              <a:defRPr/>
            </a:pPr>
            <a:r>
              <a:rPr lang="en-US" dirty="0">
                <a:ea typeface="ＭＳ Ｐゴシック" pitchFamily="-60" charset="-128"/>
              </a:rPr>
              <a:t>Pulse 138</a:t>
            </a:r>
          </a:p>
          <a:p>
            <a:pPr lvl="1">
              <a:lnSpc>
                <a:spcPct val="90000"/>
              </a:lnSpc>
              <a:buFont typeface="Wingdings" pitchFamily="-60" charset="2"/>
              <a:buChar char="Ø"/>
              <a:defRPr/>
            </a:pPr>
            <a:r>
              <a:rPr lang="en-US" dirty="0">
                <a:ea typeface="ＭＳ Ｐゴシック" pitchFamily="-60" charset="-128"/>
              </a:rPr>
              <a:t>Ventilatory rate 20</a:t>
            </a:r>
          </a:p>
          <a:p>
            <a:pPr>
              <a:buFont typeface="Wingdings 2" pitchFamily="-60" charset="2"/>
              <a:buChar char=""/>
              <a:defRPr/>
            </a:pPr>
            <a:endParaRPr lang="en-US" dirty="0">
              <a:ea typeface="ＭＳ Ｐゴシック" pitchFamily="-60" charset="-128"/>
            </a:endParaRPr>
          </a:p>
        </p:txBody>
      </p:sp>
      <p:sp>
        <p:nvSpPr>
          <p:cNvPr id="7578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7168243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r>
              <a:rPr lang="en-US" altLang="en-US"/>
              <a:t>Case Study #6</a:t>
            </a:r>
          </a:p>
        </p:txBody>
      </p:sp>
      <p:sp>
        <p:nvSpPr>
          <p:cNvPr id="76803" name="Content Placeholder 4"/>
          <p:cNvSpPr>
            <a:spLocks noGrp="1"/>
          </p:cNvSpPr>
          <p:nvPr>
            <p:ph idx="1"/>
          </p:nvPr>
        </p:nvSpPr>
        <p:spPr/>
        <p:txBody>
          <a:bodyPr/>
          <a:lstStyle/>
          <a:p>
            <a:r>
              <a:rPr lang="en-US" altLang="en-US"/>
              <a:t>What immediate interventions should be performed for this patient?</a:t>
            </a:r>
          </a:p>
          <a:p>
            <a:endParaRPr lang="en-US" altLang="en-US"/>
          </a:p>
        </p:txBody>
      </p:sp>
      <p:sp>
        <p:nvSpPr>
          <p:cNvPr id="7680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5554992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p:txBody>
          <a:bodyPr/>
          <a:lstStyle/>
          <a:p>
            <a:r>
              <a:rPr lang="en-US" altLang="en-US"/>
              <a:t>Case Study #6</a:t>
            </a:r>
          </a:p>
        </p:txBody>
      </p:sp>
      <p:sp>
        <p:nvSpPr>
          <p:cNvPr id="77827" name="Content Placeholder 4"/>
          <p:cNvSpPr>
            <a:spLocks noGrp="1"/>
          </p:cNvSpPr>
          <p:nvPr>
            <p:ph idx="1"/>
          </p:nvPr>
        </p:nvSpPr>
        <p:spPr/>
        <p:txBody>
          <a:bodyPr/>
          <a:lstStyle/>
          <a:p>
            <a:r>
              <a:rPr lang="en-US" altLang="en-US"/>
              <a:t>Supplemental oxygen has been applied.</a:t>
            </a:r>
          </a:p>
          <a:p>
            <a:r>
              <a:rPr lang="en-US" altLang="en-US"/>
              <a:t>Vascular access has been obtained.</a:t>
            </a:r>
          </a:p>
          <a:p>
            <a:r>
              <a:rPr lang="en-US" altLang="en-US"/>
              <a:t>Cardiac monitor applied.</a:t>
            </a:r>
          </a:p>
          <a:p>
            <a:r>
              <a:rPr lang="en-US" altLang="en-US"/>
              <a:t>12-Lead ECG obtained.</a:t>
            </a:r>
          </a:p>
          <a:p>
            <a:endParaRPr lang="en-US" altLang="en-US"/>
          </a:p>
        </p:txBody>
      </p:sp>
      <p:sp>
        <p:nvSpPr>
          <p:cNvPr id="7782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9871604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p:txBody>
          <a:bodyPr/>
          <a:lstStyle/>
          <a:p>
            <a:r>
              <a:rPr lang="en-US" altLang="en-US"/>
              <a:t>Case Study #6</a:t>
            </a:r>
          </a:p>
        </p:txBody>
      </p:sp>
      <p:sp>
        <p:nvSpPr>
          <p:cNvPr id="78851" name="Content Placeholder 4"/>
          <p:cNvSpPr>
            <a:spLocks noGrp="1"/>
          </p:cNvSpPr>
          <p:nvPr>
            <p:ph idx="1"/>
          </p:nvPr>
        </p:nvSpPr>
        <p:spPr/>
        <p:txBody>
          <a:bodyPr/>
          <a:lstStyle/>
          <a:p>
            <a:r>
              <a:rPr lang="en-US" altLang="en-US"/>
              <a:t>What does the patient’s 12-lead show?</a:t>
            </a:r>
          </a:p>
        </p:txBody>
      </p:sp>
      <p:sp>
        <p:nvSpPr>
          <p:cNvPr id="7885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78853" name="Picture 6" descr="Case Study Slide 75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398713"/>
            <a:ext cx="8402638"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63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a:t>Minnesota Code</a:t>
            </a:r>
          </a:p>
        </p:txBody>
      </p:sp>
      <p:sp>
        <p:nvSpPr>
          <p:cNvPr id="15363" name="Rectangle 3"/>
          <p:cNvSpPr>
            <a:spLocks noGrp="1" noChangeArrowheads="1"/>
          </p:cNvSpPr>
          <p:nvPr>
            <p:ph idx="1"/>
          </p:nvPr>
        </p:nvSpPr>
        <p:spPr/>
        <p:txBody>
          <a:bodyPr/>
          <a:lstStyle/>
          <a:p>
            <a:pPr eaLnBrk="1" hangingPunct="1">
              <a:defRPr/>
            </a:pPr>
            <a:r>
              <a:rPr lang="en-US"/>
              <a:t>The Minnesota code 9-2 requires ≥1 mm ST elevation in one or more of leads I, II, III, aVL, aVF, V5, V6, or ≥ 2 mm ST elevation in one or more of leads V1–V4</a:t>
            </a:r>
          </a:p>
          <a:p>
            <a:pPr lvl="2" eaLnBrk="1" hangingPunct="1">
              <a:defRPr/>
            </a:pPr>
            <a:r>
              <a:rPr lang="en-US"/>
              <a:t>Menown IB, Mackenzie G, Adgey AA. Optimizing the initial 12-lead electrocardiographic diagnosis of acute myocardial infarction. Eur Heart J 2000; 21 (4):275-83.</a:t>
            </a:r>
          </a:p>
          <a:p>
            <a:pPr eaLnBrk="1" hangingPunct="1">
              <a:defRPr/>
            </a:pP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r>
              <a:rPr lang="en-US" altLang="en-US"/>
              <a:t>Case Study #6</a:t>
            </a:r>
          </a:p>
        </p:txBody>
      </p:sp>
      <p:sp>
        <p:nvSpPr>
          <p:cNvPr id="79875" name="Content Placeholder 4"/>
          <p:cNvSpPr>
            <a:spLocks noGrp="1"/>
          </p:cNvSpPr>
          <p:nvPr>
            <p:ph idx="1"/>
          </p:nvPr>
        </p:nvSpPr>
        <p:spPr>
          <a:xfrm>
            <a:off x="665163" y="1363663"/>
            <a:ext cx="7772400" cy="4454525"/>
          </a:xfrm>
        </p:spPr>
        <p:txBody>
          <a:bodyPr/>
          <a:lstStyle/>
          <a:p>
            <a:r>
              <a:rPr lang="en-US" altLang="en-US"/>
              <a:t>ST elevation in leads I, aVL, V</a:t>
            </a:r>
            <a:r>
              <a:rPr lang="en-US" altLang="en-US" baseline="-25000"/>
              <a:t>1</a:t>
            </a:r>
            <a:r>
              <a:rPr lang="en-US" altLang="en-US"/>
              <a:t>-V</a:t>
            </a:r>
            <a:r>
              <a:rPr lang="en-US" altLang="en-US" baseline="-25000"/>
              <a:t>6</a:t>
            </a:r>
            <a:r>
              <a:rPr lang="en-US" altLang="en-US"/>
              <a:t> suggests an extensive anterior infarction.</a:t>
            </a:r>
          </a:p>
        </p:txBody>
      </p:sp>
      <p:sp>
        <p:nvSpPr>
          <p:cNvPr id="7987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79877" name="Picture 6" descr="Case Study Slide 76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717800"/>
            <a:ext cx="82280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429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r>
              <a:rPr lang="en-US" altLang="en-US"/>
              <a:t>Case Study #6</a:t>
            </a:r>
          </a:p>
        </p:txBody>
      </p:sp>
      <p:sp>
        <p:nvSpPr>
          <p:cNvPr id="80899" name="Content Placeholder 4"/>
          <p:cNvSpPr>
            <a:spLocks noGrp="1"/>
          </p:cNvSpPr>
          <p:nvPr>
            <p:ph idx="1"/>
          </p:nvPr>
        </p:nvSpPr>
        <p:spPr/>
        <p:txBody>
          <a:bodyPr/>
          <a:lstStyle/>
          <a:p>
            <a:r>
              <a:rPr lang="en-US" altLang="en-US"/>
              <a:t>Describe your immediate general treatment for this patient. </a:t>
            </a:r>
          </a:p>
          <a:p>
            <a:endParaRPr lang="en-US" altLang="en-US"/>
          </a:p>
        </p:txBody>
      </p:sp>
      <p:sp>
        <p:nvSpPr>
          <p:cNvPr id="8090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8192042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lstStyle/>
          <a:p>
            <a:r>
              <a:rPr lang="en-US" altLang="en-US"/>
              <a:t>Case Study #6</a:t>
            </a:r>
          </a:p>
        </p:txBody>
      </p:sp>
      <p:sp>
        <p:nvSpPr>
          <p:cNvPr id="81923" name="Content Placeholder 4"/>
          <p:cNvSpPr>
            <a:spLocks noGrp="1"/>
          </p:cNvSpPr>
          <p:nvPr>
            <p:ph idx="1"/>
          </p:nvPr>
        </p:nvSpPr>
        <p:spPr/>
        <p:txBody>
          <a:bodyPr/>
          <a:lstStyle/>
          <a:p>
            <a:r>
              <a:rPr lang="en-US" altLang="en-US"/>
              <a:t>Reperfusion therapy checklist.</a:t>
            </a:r>
          </a:p>
          <a:p>
            <a:r>
              <a:rPr lang="en-US" altLang="en-US"/>
              <a:t>Lab specimens, portable chest radiograph.</a:t>
            </a:r>
          </a:p>
          <a:p>
            <a:r>
              <a:rPr lang="en-US" altLang="en-US"/>
              <a:t>Administer medications for pain relief.</a:t>
            </a:r>
          </a:p>
          <a:p>
            <a:pPr lvl="1"/>
            <a:r>
              <a:rPr lang="en-US" altLang="en-US"/>
              <a:t>Monitor vital signs closely.</a:t>
            </a:r>
          </a:p>
          <a:p>
            <a:pPr lvl="1"/>
            <a:endParaRPr lang="en-US" altLang="en-US"/>
          </a:p>
          <a:p>
            <a:endParaRPr lang="en-US" altLang="en-US"/>
          </a:p>
        </p:txBody>
      </p:sp>
      <p:sp>
        <p:nvSpPr>
          <p:cNvPr id="8192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446877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ctrTitle"/>
          </p:nvPr>
        </p:nvSpPr>
        <p:spPr/>
        <p:txBody>
          <a:bodyPr/>
          <a:lstStyle/>
          <a:p>
            <a:r>
              <a:rPr lang="en-US" altLang="en-US"/>
              <a:t>Case Study #7</a:t>
            </a:r>
          </a:p>
        </p:txBody>
      </p:sp>
    </p:spTree>
    <p:extLst>
      <p:ext uri="{BB962C8B-B14F-4D97-AF65-F5344CB8AC3E}">
        <p14:creationId xmlns:p14="http://schemas.microsoft.com/office/powerpoint/2010/main" val="29917561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r>
              <a:rPr lang="en-US" altLang="en-US"/>
              <a:t>Case Study #7</a:t>
            </a:r>
          </a:p>
        </p:txBody>
      </p:sp>
      <p:sp>
        <p:nvSpPr>
          <p:cNvPr id="83971" name="Content Placeholder 4"/>
          <p:cNvSpPr>
            <a:spLocks noGrp="1"/>
          </p:cNvSpPr>
          <p:nvPr>
            <p:ph idx="1"/>
          </p:nvPr>
        </p:nvSpPr>
        <p:spPr/>
        <p:txBody>
          <a:bodyPr/>
          <a:lstStyle/>
          <a:p>
            <a:r>
              <a:rPr lang="en-US" altLang="en-US"/>
              <a:t>A 68-year-old Caucasian woman is complaining of slight shortness of breath and feeling tired. </a:t>
            </a:r>
          </a:p>
          <a:p>
            <a:endParaRPr lang="en-US" altLang="en-US"/>
          </a:p>
          <a:p>
            <a:r>
              <a:rPr lang="en-US" altLang="en-US"/>
              <a:t>Her symptoms began about 5 hours ago.</a:t>
            </a:r>
          </a:p>
          <a:p>
            <a:endParaRPr lang="en-US" altLang="en-US"/>
          </a:p>
        </p:txBody>
      </p:sp>
      <p:sp>
        <p:nvSpPr>
          <p:cNvPr id="8397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391489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p:txBody>
          <a:bodyPr/>
          <a:lstStyle/>
          <a:p>
            <a:r>
              <a:rPr lang="en-US" altLang="en-US"/>
              <a:t>Case Study #7</a:t>
            </a:r>
          </a:p>
        </p:txBody>
      </p:sp>
      <p:sp>
        <p:nvSpPr>
          <p:cNvPr id="84995" name="Content Placeholder 4"/>
          <p:cNvSpPr>
            <a:spLocks noGrp="1"/>
          </p:cNvSpPr>
          <p:nvPr>
            <p:ph idx="1"/>
          </p:nvPr>
        </p:nvSpPr>
        <p:spPr/>
        <p:txBody>
          <a:bodyPr/>
          <a:lstStyle/>
          <a:p>
            <a:r>
              <a:rPr lang="en-US" altLang="en-US"/>
              <a:t>Past medical history:</a:t>
            </a:r>
          </a:p>
          <a:p>
            <a:pPr lvl="1"/>
            <a:r>
              <a:rPr lang="en-US" altLang="en-US"/>
              <a:t>COPD</a:t>
            </a:r>
          </a:p>
          <a:p>
            <a:pPr lvl="1"/>
            <a:r>
              <a:rPr lang="en-US" altLang="en-US"/>
              <a:t>Angina</a:t>
            </a:r>
          </a:p>
          <a:p>
            <a:pPr lvl="1"/>
            <a:r>
              <a:rPr lang="en-US" altLang="en-US"/>
              <a:t>Hypertension</a:t>
            </a:r>
          </a:p>
          <a:p>
            <a:pPr lvl="1"/>
            <a:r>
              <a:rPr lang="en-US" altLang="en-US"/>
              <a:t>Recent respiratory tract infection</a:t>
            </a:r>
          </a:p>
          <a:p>
            <a:endParaRPr lang="en-US" altLang="en-US"/>
          </a:p>
        </p:txBody>
      </p:sp>
      <p:sp>
        <p:nvSpPr>
          <p:cNvPr id="849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0544950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p:txBody>
          <a:bodyPr/>
          <a:lstStyle/>
          <a:p>
            <a:r>
              <a:rPr lang="en-US" altLang="en-US"/>
              <a:t>Case Study #7</a:t>
            </a:r>
          </a:p>
        </p:txBody>
      </p:sp>
      <p:sp>
        <p:nvSpPr>
          <p:cNvPr id="86019" name="Content Placeholder 4"/>
          <p:cNvSpPr>
            <a:spLocks noGrp="1"/>
          </p:cNvSpPr>
          <p:nvPr>
            <p:ph idx="1"/>
          </p:nvPr>
        </p:nvSpPr>
        <p:spPr/>
        <p:txBody>
          <a:bodyPr/>
          <a:lstStyle/>
          <a:p>
            <a:pPr>
              <a:lnSpc>
                <a:spcPct val="90000"/>
              </a:lnSpc>
            </a:pPr>
            <a:r>
              <a:rPr lang="en-US" altLang="en-US"/>
              <a:t>Current medications</a:t>
            </a:r>
          </a:p>
          <a:p>
            <a:pPr lvl="1">
              <a:lnSpc>
                <a:spcPct val="90000"/>
              </a:lnSpc>
            </a:pPr>
            <a:r>
              <a:rPr lang="en-US" altLang="en-US"/>
              <a:t>Albuterol</a:t>
            </a:r>
          </a:p>
          <a:p>
            <a:pPr lvl="1">
              <a:lnSpc>
                <a:spcPct val="90000"/>
              </a:lnSpc>
            </a:pPr>
            <a:r>
              <a:rPr lang="en-US" altLang="en-US"/>
              <a:t>Atrovent</a:t>
            </a:r>
          </a:p>
          <a:p>
            <a:pPr lvl="1">
              <a:lnSpc>
                <a:spcPct val="90000"/>
              </a:lnSpc>
            </a:pPr>
            <a:r>
              <a:rPr lang="en-US" altLang="en-US"/>
              <a:t>Previcid</a:t>
            </a:r>
          </a:p>
          <a:p>
            <a:pPr lvl="1">
              <a:lnSpc>
                <a:spcPct val="90000"/>
              </a:lnSpc>
            </a:pPr>
            <a:r>
              <a:rPr lang="en-US" altLang="en-US"/>
              <a:t>Toprol</a:t>
            </a:r>
          </a:p>
          <a:p>
            <a:pPr lvl="1">
              <a:lnSpc>
                <a:spcPct val="90000"/>
              </a:lnSpc>
            </a:pPr>
            <a:r>
              <a:rPr lang="en-US" altLang="en-US"/>
              <a:t>Nitroglycerin spray</a:t>
            </a:r>
          </a:p>
          <a:p>
            <a:pPr lvl="1">
              <a:lnSpc>
                <a:spcPct val="90000"/>
              </a:lnSpc>
            </a:pPr>
            <a:r>
              <a:rPr lang="en-US" altLang="en-US"/>
              <a:t>Augmentin</a:t>
            </a:r>
          </a:p>
          <a:p>
            <a:pPr lvl="1">
              <a:lnSpc>
                <a:spcPct val="90000"/>
              </a:lnSpc>
            </a:pPr>
            <a:endParaRPr lang="en-US" altLang="en-US"/>
          </a:p>
          <a:p>
            <a:pPr>
              <a:lnSpc>
                <a:spcPct val="90000"/>
              </a:lnSpc>
            </a:pPr>
            <a:r>
              <a:rPr lang="en-US" altLang="en-US"/>
              <a:t>Allergies</a:t>
            </a:r>
          </a:p>
          <a:p>
            <a:pPr lvl="1">
              <a:lnSpc>
                <a:spcPct val="90000"/>
              </a:lnSpc>
            </a:pPr>
            <a:r>
              <a:rPr lang="en-US" altLang="en-US"/>
              <a:t>Codeine</a:t>
            </a:r>
          </a:p>
          <a:p>
            <a:endParaRPr lang="en-US" altLang="en-US"/>
          </a:p>
        </p:txBody>
      </p:sp>
      <p:sp>
        <p:nvSpPr>
          <p:cNvPr id="860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336480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r>
              <a:rPr lang="en-US" altLang="en-US"/>
              <a:t>Case Study #7</a:t>
            </a:r>
          </a:p>
        </p:txBody>
      </p:sp>
      <p:sp>
        <p:nvSpPr>
          <p:cNvPr id="87043" name="Content Placeholder 4"/>
          <p:cNvSpPr>
            <a:spLocks noGrp="1"/>
          </p:cNvSpPr>
          <p:nvPr>
            <p:ph idx="1"/>
          </p:nvPr>
        </p:nvSpPr>
        <p:spPr/>
        <p:txBody>
          <a:bodyPr/>
          <a:lstStyle/>
          <a:p>
            <a:r>
              <a:rPr lang="en-US" altLang="en-US"/>
              <a:t>The patient states she has used her “puffer” many times since her breathing trouble began earlier today, with only a slight improvement in her breathing.</a:t>
            </a:r>
          </a:p>
          <a:p>
            <a:endParaRPr lang="en-US" altLang="en-US"/>
          </a:p>
          <a:p>
            <a:r>
              <a:rPr lang="en-US" altLang="en-US"/>
              <a:t>When asked if she is experiencing any chest discomfort, she replies, “Yes, but that is not uncommon for me.”</a:t>
            </a:r>
          </a:p>
          <a:p>
            <a:endParaRPr lang="en-US" altLang="en-US"/>
          </a:p>
        </p:txBody>
      </p:sp>
      <p:sp>
        <p:nvSpPr>
          <p:cNvPr id="870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8816555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r>
              <a:rPr lang="en-US" altLang="en-US"/>
              <a:t>Case Study #7</a:t>
            </a:r>
          </a:p>
        </p:txBody>
      </p:sp>
      <p:sp>
        <p:nvSpPr>
          <p:cNvPr id="88067"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r>
              <a:rPr lang="en-US" altLang="en-US"/>
              <a:t>Awake and oriented to person, place, time, and event.</a:t>
            </a:r>
          </a:p>
          <a:p>
            <a:r>
              <a:rPr lang="en-US" altLang="en-US"/>
              <a:t>Skin: Pink, warm, and dry.</a:t>
            </a:r>
          </a:p>
          <a:p>
            <a:r>
              <a:rPr lang="en-US" altLang="en-US"/>
              <a:t>No jugular vein distention.</a:t>
            </a:r>
          </a:p>
          <a:p>
            <a:r>
              <a:rPr lang="en-US" altLang="en-US"/>
              <a:t>Breath sounds reveal inspiratory and expiratory wheezes bilaterally.</a:t>
            </a:r>
          </a:p>
          <a:p>
            <a:pPr lvl="1"/>
            <a:endParaRPr lang="en-US" altLang="en-US"/>
          </a:p>
        </p:txBody>
      </p:sp>
      <p:sp>
        <p:nvSpPr>
          <p:cNvPr id="880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2107542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altLang="en-US"/>
              <a:t>Case Study #7</a:t>
            </a:r>
          </a:p>
        </p:txBody>
      </p:sp>
      <p:sp>
        <p:nvSpPr>
          <p:cNvPr id="186370" name="Content Placeholder 4"/>
          <p:cNvSpPr>
            <a:spLocks noGrp="1"/>
          </p:cNvSpPr>
          <p:nvPr>
            <p:ph idx="1"/>
          </p:nvPr>
        </p:nvSpPr>
        <p:spPr/>
        <p:txBody>
          <a:bodyPr/>
          <a:lstStyle/>
          <a:p>
            <a:pPr>
              <a:lnSpc>
                <a:spcPct val="90000"/>
              </a:lnSpc>
              <a:buFont typeface="Wingdings 2" pitchFamily="-60" charset="2"/>
              <a:buChar char=""/>
              <a:defRPr/>
            </a:pPr>
            <a:r>
              <a:rPr lang="en-US" dirty="0">
                <a:ea typeface="ＭＳ Ｐゴシック" pitchFamily="-60" charset="-128"/>
              </a:rPr>
              <a:t>Initial vital signs</a:t>
            </a:r>
          </a:p>
          <a:p>
            <a:pPr lvl="1">
              <a:lnSpc>
                <a:spcPct val="90000"/>
              </a:lnSpc>
              <a:buFont typeface="Wingdings" pitchFamily="-60" charset="2"/>
              <a:buChar char="Ø"/>
              <a:defRPr/>
            </a:pPr>
            <a:r>
              <a:rPr lang="en-US" dirty="0">
                <a:ea typeface="ＭＳ Ｐゴシック" pitchFamily="-60" charset="-128"/>
              </a:rPr>
              <a:t>Blood pressure 112/68</a:t>
            </a:r>
          </a:p>
          <a:p>
            <a:pPr lvl="1">
              <a:lnSpc>
                <a:spcPct val="90000"/>
              </a:lnSpc>
              <a:buFont typeface="Wingdings" pitchFamily="-60" charset="2"/>
              <a:buChar char="Ø"/>
              <a:defRPr/>
            </a:pPr>
            <a:r>
              <a:rPr lang="en-US" dirty="0">
                <a:ea typeface="ＭＳ Ｐゴシック" pitchFamily="-60" charset="-128"/>
              </a:rPr>
              <a:t>Pulse 65</a:t>
            </a:r>
          </a:p>
          <a:p>
            <a:pPr lvl="1">
              <a:lnSpc>
                <a:spcPct val="90000"/>
              </a:lnSpc>
              <a:buFont typeface="Wingdings" pitchFamily="-60" charset="2"/>
              <a:buChar char="Ø"/>
              <a:defRPr/>
            </a:pPr>
            <a:r>
              <a:rPr lang="en-US" dirty="0">
                <a:ea typeface="ＭＳ Ｐゴシック" pitchFamily="-60" charset="-128"/>
              </a:rPr>
              <a:t>Ventilatory rate 22</a:t>
            </a:r>
          </a:p>
          <a:p>
            <a:pPr lvl="1">
              <a:lnSpc>
                <a:spcPct val="90000"/>
              </a:lnSpc>
              <a:buFont typeface="Wingdings" pitchFamily="-60" charset="2"/>
              <a:buChar char="Ø"/>
              <a:defRPr/>
            </a:pPr>
            <a:r>
              <a:rPr lang="en-US" dirty="0">
                <a:ea typeface="ＭＳ Ｐゴシック" pitchFamily="-60" charset="-128"/>
              </a:rPr>
              <a:t>Sp</a:t>
            </a:r>
            <a:r>
              <a:rPr lang="en-US" cap="small" dirty="0">
                <a:ea typeface="ＭＳ Ｐゴシック" pitchFamily="-60" charset="-128"/>
              </a:rPr>
              <a:t>O</a:t>
            </a:r>
            <a:r>
              <a:rPr lang="en-US" baseline="-20000" dirty="0">
                <a:ea typeface="ＭＳ Ｐゴシック" pitchFamily="-60" charset="-128"/>
              </a:rPr>
              <a:t>2</a:t>
            </a:r>
            <a:r>
              <a:rPr lang="en-US" dirty="0">
                <a:ea typeface="ＭＳ Ｐゴシック" pitchFamily="-60" charset="-128"/>
              </a:rPr>
              <a:t> 95% on room air</a:t>
            </a:r>
          </a:p>
          <a:p>
            <a:pPr lvl="1">
              <a:lnSpc>
                <a:spcPct val="90000"/>
              </a:lnSpc>
              <a:buFont typeface="Wingdings" pitchFamily="-60" charset="2"/>
              <a:buChar char="Ø"/>
              <a:defRPr/>
            </a:pPr>
            <a:endParaRPr lang="en-US" dirty="0">
              <a:ea typeface="ＭＳ Ｐゴシック" pitchFamily="-60" charset="-128"/>
            </a:endParaRPr>
          </a:p>
          <a:p>
            <a:pPr>
              <a:lnSpc>
                <a:spcPct val="90000"/>
              </a:lnSpc>
              <a:buFont typeface="Wingdings 2" pitchFamily="-60" charset="2"/>
              <a:buChar char=""/>
              <a:defRPr/>
            </a:pPr>
            <a:r>
              <a:rPr lang="en-US" dirty="0">
                <a:ea typeface="ＭＳ Ｐゴシック" pitchFamily="-60" charset="-128"/>
              </a:rPr>
              <a:t>10 minutes later</a:t>
            </a:r>
          </a:p>
          <a:p>
            <a:pPr lvl="1">
              <a:lnSpc>
                <a:spcPct val="90000"/>
              </a:lnSpc>
              <a:buFont typeface="Wingdings" pitchFamily="-60" charset="2"/>
              <a:buChar char="Ø"/>
              <a:defRPr/>
            </a:pPr>
            <a:r>
              <a:rPr lang="en-US" dirty="0">
                <a:ea typeface="ＭＳ Ｐゴシック" pitchFamily="-60" charset="-128"/>
              </a:rPr>
              <a:t>Blood pressure 110/62</a:t>
            </a:r>
          </a:p>
          <a:p>
            <a:pPr lvl="1">
              <a:lnSpc>
                <a:spcPct val="90000"/>
              </a:lnSpc>
              <a:buFont typeface="Wingdings" pitchFamily="-60" charset="2"/>
              <a:buChar char="Ø"/>
              <a:defRPr/>
            </a:pPr>
            <a:r>
              <a:rPr lang="en-US" dirty="0">
                <a:ea typeface="ＭＳ Ｐゴシック" pitchFamily="-60" charset="-128"/>
              </a:rPr>
              <a:t>Pulse 68</a:t>
            </a:r>
          </a:p>
          <a:p>
            <a:pPr lvl="1">
              <a:lnSpc>
                <a:spcPct val="90000"/>
              </a:lnSpc>
              <a:buFont typeface="Wingdings" pitchFamily="-60" charset="2"/>
              <a:buChar char="Ø"/>
              <a:defRPr/>
            </a:pPr>
            <a:r>
              <a:rPr lang="en-US" dirty="0">
                <a:ea typeface="ＭＳ Ｐゴシック" pitchFamily="-60" charset="-128"/>
              </a:rPr>
              <a:t>Ventilatory rate 20</a:t>
            </a:r>
          </a:p>
        </p:txBody>
      </p:sp>
      <p:sp>
        <p:nvSpPr>
          <p:cNvPr id="8909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75160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p:txBody>
          <a:bodyPr/>
          <a:lstStyle/>
          <a:p>
            <a:pPr eaLnBrk="1" hangingPunct="1">
              <a:defRPr/>
            </a:pPr>
            <a:r>
              <a:rPr lang="en-US"/>
              <a:t>Acute Myocardial Infarction</a:t>
            </a:r>
          </a:p>
        </p:txBody>
      </p:sp>
      <p:sp>
        <p:nvSpPr>
          <p:cNvPr id="17411" name="Rectangle 3"/>
          <p:cNvSpPr>
            <a:spLocks noGrp="1" noChangeArrowheads="1"/>
          </p:cNvSpPr>
          <p:nvPr>
            <p:ph idx="1"/>
          </p:nvPr>
        </p:nvSpPr>
        <p:spPr/>
        <p:txBody>
          <a:bodyPr/>
          <a:lstStyle/>
          <a:p>
            <a:pPr eaLnBrk="1" hangingPunct="1">
              <a:defRPr/>
            </a:pPr>
            <a:r>
              <a:rPr lang="en-US"/>
              <a:t>Irrespective of which definition is used, </a:t>
            </a:r>
            <a:r>
              <a:rPr lang="en-US" b="1" u="sng">
                <a:solidFill>
                  <a:schemeClr val="hlink"/>
                </a:solidFill>
              </a:rPr>
              <a:t>ST elevation has poor sensitivity for AMI</a:t>
            </a:r>
            <a:r>
              <a:rPr lang="en-US"/>
              <a:t> where up to 50% of patients exhibit ‘atypical’ changes at presentation including isolated ST depression, T inversion or even a normal ECG</a:t>
            </a:r>
          </a:p>
          <a:p>
            <a:pPr lvl="2" eaLnBrk="1" hangingPunct="1">
              <a:defRPr/>
            </a:pPr>
            <a:r>
              <a:rPr lang="en-US"/>
              <a:t>Menown IB, Mackenzie G, Adgey AA. Optimizing the initial 12-lead electrocardiographic diagnosis of acute myocardial infarction. Eur Heart J 2000; 21 (4):275-83.</a:t>
            </a:r>
          </a:p>
          <a:p>
            <a:pPr lvl="2" eaLnBrk="1" hangingPunct="1">
              <a:defRPr/>
            </a:pP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r>
              <a:rPr lang="en-US" altLang="en-US"/>
              <a:t>Case Study #7</a:t>
            </a:r>
          </a:p>
        </p:txBody>
      </p:sp>
      <p:sp>
        <p:nvSpPr>
          <p:cNvPr id="90115" name="Content Placeholder 4"/>
          <p:cNvSpPr>
            <a:spLocks noGrp="1"/>
          </p:cNvSpPr>
          <p:nvPr>
            <p:ph idx="1"/>
          </p:nvPr>
        </p:nvSpPr>
        <p:spPr/>
        <p:txBody>
          <a:bodyPr/>
          <a:lstStyle/>
          <a:p>
            <a:r>
              <a:rPr lang="en-US" altLang="en-US"/>
              <a:t>There are a number of possible causes of the patient’s complaints. </a:t>
            </a:r>
          </a:p>
          <a:p>
            <a:endParaRPr lang="en-US" altLang="en-US"/>
          </a:p>
          <a:p>
            <a:r>
              <a:rPr lang="en-US" altLang="en-US"/>
              <a:t>Should myocardial infarction (MI) be considered a possible cause?</a:t>
            </a:r>
          </a:p>
          <a:p>
            <a:endParaRPr lang="en-US" altLang="en-US"/>
          </a:p>
        </p:txBody>
      </p:sp>
      <p:sp>
        <p:nvSpPr>
          <p:cNvPr id="901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0156517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p:txBody>
          <a:bodyPr/>
          <a:lstStyle/>
          <a:p>
            <a:r>
              <a:rPr lang="en-US" altLang="en-US"/>
              <a:t>Case Study #7</a:t>
            </a:r>
          </a:p>
        </p:txBody>
      </p:sp>
      <p:sp>
        <p:nvSpPr>
          <p:cNvPr id="91139" name="Content Placeholder 4"/>
          <p:cNvSpPr>
            <a:spLocks noGrp="1"/>
          </p:cNvSpPr>
          <p:nvPr>
            <p:ph idx="1"/>
          </p:nvPr>
        </p:nvSpPr>
        <p:spPr/>
        <p:txBody>
          <a:bodyPr/>
          <a:lstStyle/>
          <a:p>
            <a:r>
              <a:rPr lang="en-US" altLang="en-US"/>
              <a:t>Yes. Although the patient’s symptoms may be due to a condition less serious than MI, the possibility of an MI must be considered.</a:t>
            </a:r>
          </a:p>
        </p:txBody>
      </p:sp>
      <p:sp>
        <p:nvSpPr>
          <p:cNvPr id="9114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5670334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p:txBody>
          <a:bodyPr/>
          <a:lstStyle/>
          <a:p>
            <a:r>
              <a:rPr lang="en-US" altLang="en-US"/>
              <a:t>Case Study #7</a:t>
            </a:r>
          </a:p>
        </p:txBody>
      </p:sp>
      <p:sp>
        <p:nvSpPr>
          <p:cNvPr id="92163" name="Content Placeholder 4"/>
          <p:cNvSpPr>
            <a:spLocks noGrp="1"/>
          </p:cNvSpPr>
          <p:nvPr>
            <p:ph idx="1"/>
          </p:nvPr>
        </p:nvSpPr>
        <p:spPr/>
        <p:txBody>
          <a:bodyPr/>
          <a:lstStyle/>
          <a:p>
            <a:r>
              <a:rPr lang="en-US" altLang="en-US"/>
              <a:t>Older adults may have atypical symptoms including the following:</a:t>
            </a:r>
          </a:p>
          <a:p>
            <a:pPr lvl="1"/>
            <a:r>
              <a:rPr lang="en-US" altLang="en-US"/>
              <a:t>Dyspnea</a:t>
            </a:r>
          </a:p>
          <a:p>
            <a:pPr lvl="1"/>
            <a:r>
              <a:rPr lang="en-US" altLang="en-US"/>
              <a:t>Shoulder or back pain</a:t>
            </a:r>
          </a:p>
          <a:p>
            <a:pPr lvl="1"/>
            <a:r>
              <a:rPr lang="en-US" altLang="en-US"/>
              <a:t>Weakness</a:t>
            </a:r>
          </a:p>
          <a:p>
            <a:pPr lvl="1"/>
            <a:r>
              <a:rPr lang="en-US" altLang="en-US"/>
              <a:t>Fatigue</a:t>
            </a:r>
          </a:p>
          <a:p>
            <a:pPr lvl="1"/>
            <a:r>
              <a:rPr lang="en-US" altLang="en-US"/>
              <a:t>Change in mental status</a:t>
            </a:r>
          </a:p>
          <a:p>
            <a:pPr lvl="1"/>
            <a:r>
              <a:rPr lang="en-US" altLang="en-US"/>
              <a:t>Syncope</a:t>
            </a:r>
          </a:p>
          <a:p>
            <a:pPr lvl="1"/>
            <a:r>
              <a:rPr lang="en-US" altLang="en-US"/>
              <a:t>Unexplained nausea</a:t>
            </a:r>
          </a:p>
          <a:p>
            <a:pPr lvl="1"/>
            <a:r>
              <a:rPr lang="en-US" altLang="en-US"/>
              <a:t>Abdominal or epigastric discomfort </a:t>
            </a:r>
          </a:p>
          <a:p>
            <a:endParaRPr lang="en-US" altLang="en-US"/>
          </a:p>
        </p:txBody>
      </p:sp>
      <p:sp>
        <p:nvSpPr>
          <p:cNvPr id="921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0066131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r>
              <a:rPr lang="en-US" altLang="en-US"/>
              <a:t>Case Study #7</a:t>
            </a:r>
          </a:p>
        </p:txBody>
      </p:sp>
      <p:sp>
        <p:nvSpPr>
          <p:cNvPr id="93187" name="Content Placeholder 4"/>
          <p:cNvSpPr>
            <a:spLocks noGrp="1"/>
          </p:cNvSpPr>
          <p:nvPr>
            <p:ph idx="1"/>
          </p:nvPr>
        </p:nvSpPr>
        <p:spPr/>
        <p:txBody>
          <a:bodyPr/>
          <a:lstStyle/>
          <a:p>
            <a:r>
              <a:rPr lang="en-US" altLang="en-US"/>
              <a:t>Older adults are also more likely to present with more severe preexisting conditions, such as hypertension, heart failure, or a previous acute MI, than a younger patient.</a:t>
            </a:r>
          </a:p>
        </p:txBody>
      </p:sp>
      <p:sp>
        <p:nvSpPr>
          <p:cNvPr id="9318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5821244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r>
              <a:rPr lang="en-US" altLang="en-US"/>
              <a:t>Case Study #7</a:t>
            </a:r>
          </a:p>
        </p:txBody>
      </p:sp>
      <p:sp>
        <p:nvSpPr>
          <p:cNvPr id="94211" name="Content Placeholder 4"/>
          <p:cNvSpPr>
            <a:spLocks noGrp="1"/>
          </p:cNvSpPr>
          <p:nvPr>
            <p:ph idx="1"/>
          </p:nvPr>
        </p:nvSpPr>
        <p:spPr/>
        <p:txBody>
          <a:bodyPr/>
          <a:lstStyle/>
          <a:p>
            <a:r>
              <a:rPr lang="en-US" altLang="en-US"/>
              <a:t>What immediate interventions should be performed for this patient?</a:t>
            </a:r>
          </a:p>
          <a:p>
            <a:endParaRPr lang="en-US" altLang="en-US"/>
          </a:p>
        </p:txBody>
      </p:sp>
      <p:sp>
        <p:nvSpPr>
          <p:cNvPr id="9421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568124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r>
              <a:rPr lang="en-US" altLang="en-US"/>
              <a:t>Case Study #7</a:t>
            </a:r>
          </a:p>
        </p:txBody>
      </p:sp>
      <p:sp>
        <p:nvSpPr>
          <p:cNvPr id="95235" name="Content Placeholder 4"/>
          <p:cNvSpPr>
            <a:spLocks noGrp="1"/>
          </p:cNvSpPr>
          <p:nvPr>
            <p:ph idx="1"/>
          </p:nvPr>
        </p:nvSpPr>
        <p:spPr>
          <a:xfrm>
            <a:off x="685800" y="1641475"/>
            <a:ext cx="8066088" cy="4454525"/>
          </a:xfrm>
        </p:spPr>
        <p:txBody>
          <a:bodyPr/>
          <a:lstStyle/>
          <a:p>
            <a:pPr>
              <a:lnSpc>
                <a:spcPct val="90000"/>
              </a:lnSpc>
            </a:pPr>
            <a:r>
              <a:rPr lang="en-US" altLang="en-US"/>
              <a:t>Supplemental oxygen has been applied.</a:t>
            </a:r>
          </a:p>
          <a:p>
            <a:pPr>
              <a:lnSpc>
                <a:spcPct val="90000"/>
              </a:lnSpc>
            </a:pPr>
            <a:r>
              <a:rPr lang="en-US" altLang="en-US"/>
              <a:t>Vascular access has been obtained.</a:t>
            </a:r>
          </a:p>
          <a:p>
            <a:pPr>
              <a:lnSpc>
                <a:spcPct val="90000"/>
              </a:lnSpc>
            </a:pPr>
            <a:r>
              <a:rPr lang="en-US" altLang="en-US"/>
              <a:t>Cardiac monitor applied.</a:t>
            </a:r>
          </a:p>
          <a:p>
            <a:pPr>
              <a:lnSpc>
                <a:spcPct val="90000"/>
              </a:lnSpc>
            </a:pPr>
            <a:r>
              <a:rPr lang="en-US" altLang="en-US"/>
              <a:t>12-Lead ECG obtained.</a:t>
            </a:r>
          </a:p>
          <a:p>
            <a:pPr lvl="1">
              <a:lnSpc>
                <a:spcPct val="90000"/>
              </a:lnSpc>
            </a:pPr>
            <a:r>
              <a:rPr lang="en-US" altLang="en-US"/>
              <a:t>Obtain previous ECGs, if available.</a:t>
            </a:r>
          </a:p>
          <a:p>
            <a:pPr>
              <a:lnSpc>
                <a:spcPct val="90000"/>
              </a:lnSpc>
            </a:pPr>
            <a:r>
              <a:rPr lang="en-US" altLang="en-US"/>
              <a:t>Aspirin has been administered.</a:t>
            </a:r>
          </a:p>
          <a:p>
            <a:pPr>
              <a:lnSpc>
                <a:spcPct val="90000"/>
              </a:lnSpc>
            </a:pPr>
            <a:r>
              <a:rPr lang="en-US" altLang="en-US"/>
              <a:t>Samples for lab work have been drawn (serum cardiac markers, CBC, lipid profile, electrolytes).</a:t>
            </a:r>
          </a:p>
          <a:p>
            <a:pPr>
              <a:lnSpc>
                <a:spcPct val="90000"/>
              </a:lnSpc>
            </a:pPr>
            <a:r>
              <a:rPr lang="en-US" altLang="en-US"/>
              <a:t>A portable chest radiograph has been obtained.</a:t>
            </a:r>
          </a:p>
          <a:p>
            <a:endParaRPr lang="en-US" altLang="en-US"/>
          </a:p>
        </p:txBody>
      </p:sp>
      <p:sp>
        <p:nvSpPr>
          <p:cNvPr id="9523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42449928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p:txBody>
          <a:bodyPr/>
          <a:lstStyle/>
          <a:p>
            <a:r>
              <a:rPr lang="en-US" altLang="en-US"/>
              <a:t>Case Study #7</a:t>
            </a:r>
          </a:p>
        </p:txBody>
      </p:sp>
      <p:sp>
        <p:nvSpPr>
          <p:cNvPr id="96259" name="Content Placeholder 4"/>
          <p:cNvSpPr>
            <a:spLocks noGrp="1"/>
          </p:cNvSpPr>
          <p:nvPr>
            <p:ph idx="1"/>
          </p:nvPr>
        </p:nvSpPr>
        <p:spPr/>
        <p:txBody>
          <a:bodyPr/>
          <a:lstStyle/>
          <a:p>
            <a:r>
              <a:rPr lang="en-US" altLang="en-US"/>
              <a:t>What does the patient’s 12-lead show?</a:t>
            </a:r>
          </a:p>
        </p:txBody>
      </p:sp>
      <p:sp>
        <p:nvSpPr>
          <p:cNvPr id="9626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96261" name="Picture 6" descr="Case Study Slide 92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2295525"/>
            <a:ext cx="8250238"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3220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p:txBody>
          <a:bodyPr/>
          <a:lstStyle/>
          <a:p>
            <a:r>
              <a:rPr lang="en-US" altLang="en-US"/>
              <a:t>Case Study #7</a:t>
            </a:r>
          </a:p>
        </p:txBody>
      </p:sp>
      <p:sp>
        <p:nvSpPr>
          <p:cNvPr id="97283" name="Content Placeholder 4"/>
          <p:cNvSpPr>
            <a:spLocks noGrp="1"/>
          </p:cNvSpPr>
          <p:nvPr>
            <p:ph idx="1"/>
          </p:nvPr>
        </p:nvSpPr>
        <p:spPr/>
        <p:txBody>
          <a:bodyPr/>
          <a:lstStyle/>
          <a:p>
            <a:r>
              <a:rPr lang="en-US" altLang="en-US"/>
              <a:t>What does the patient’s 12-lead show?</a:t>
            </a:r>
          </a:p>
        </p:txBody>
      </p:sp>
      <p:sp>
        <p:nvSpPr>
          <p:cNvPr id="9728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97285" name="Picture 6" descr="Case Study Slide 93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413000"/>
            <a:ext cx="841375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6424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p:txBody>
          <a:bodyPr/>
          <a:lstStyle/>
          <a:p>
            <a:r>
              <a:rPr lang="en-US" altLang="en-US"/>
              <a:t>Case Study #7</a:t>
            </a:r>
          </a:p>
        </p:txBody>
      </p:sp>
      <p:sp>
        <p:nvSpPr>
          <p:cNvPr id="98307" name="Content Placeholder 4"/>
          <p:cNvSpPr>
            <a:spLocks noGrp="1"/>
          </p:cNvSpPr>
          <p:nvPr>
            <p:ph idx="1"/>
          </p:nvPr>
        </p:nvSpPr>
        <p:spPr>
          <a:xfrm>
            <a:off x="298450" y="1508125"/>
            <a:ext cx="8656638" cy="4454525"/>
          </a:xfrm>
        </p:spPr>
        <p:txBody>
          <a:bodyPr/>
          <a:lstStyle/>
          <a:p>
            <a:r>
              <a:rPr lang="en-US" altLang="en-US" sz="2400"/>
              <a:t>Is the ST-segment elevation seen here due to an infarction, or simply part of a left bundle branch block pattern?</a:t>
            </a:r>
          </a:p>
        </p:txBody>
      </p:sp>
      <p:sp>
        <p:nvSpPr>
          <p:cNvPr id="9830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98309" name="Picture 6" descr="Case Study Slide 93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413000"/>
            <a:ext cx="841375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439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p:txBody>
          <a:bodyPr/>
          <a:lstStyle/>
          <a:p>
            <a:r>
              <a:rPr lang="en-US" altLang="en-US"/>
              <a:t>Case Study #7</a:t>
            </a:r>
          </a:p>
        </p:txBody>
      </p:sp>
      <p:sp>
        <p:nvSpPr>
          <p:cNvPr id="99331" name="Content Placeholder 4"/>
          <p:cNvSpPr>
            <a:spLocks noGrp="1"/>
          </p:cNvSpPr>
          <p:nvPr>
            <p:ph idx="1"/>
          </p:nvPr>
        </p:nvSpPr>
        <p:spPr>
          <a:xfrm>
            <a:off x="317500" y="1319213"/>
            <a:ext cx="8658225" cy="4454525"/>
          </a:xfrm>
        </p:spPr>
        <p:txBody>
          <a:bodyPr/>
          <a:lstStyle/>
          <a:p>
            <a:pPr marL="0" indent="0">
              <a:spcBef>
                <a:spcPct val="30000"/>
              </a:spcBef>
              <a:buClrTx/>
              <a:buSzTx/>
              <a:buFont typeface="Wingdings 2" panose="05020102010507070707" pitchFamily="18" charset="2"/>
              <a:buNone/>
            </a:pPr>
            <a:r>
              <a:rPr lang="en-US" altLang="en-US" sz="2400"/>
              <a:t>When bundle branch block is present, ST-segment elevation is often seen in leads with negatively deflected QRS complexes. This situation occurs most frequently in the presence of left bundle branch block and is generally seen in leads V</a:t>
            </a:r>
            <a:r>
              <a:rPr lang="en-US" altLang="en-US" sz="2400" baseline="-25000"/>
              <a:t>1</a:t>
            </a:r>
            <a:r>
              <a:rPr lang="en-US" altLang="en-US" sz="2400"/>
              <a:t>, V</a:t>
            </a:r>
            <a:r>
              <a:rPr lang="en-US" altLang="en-US" sz="2400" baseline="-25000"/>
              <a:t>2</a:t>
            </a:r>
            <a:r>
              <a:rPr lang="en-US" altLang="en-US" sz="2400"/>
              <a:t>, and V</a:t>
            </a:r>
            <a:r>
              <a:rPr lang="en-US" altLang="en-US" sz="2400" baseline="-25000"/>
              <a:t>3</a:t>
            </a:r>
            <a:r>
              <a:rPr lang="en-US" altLang="en-US" sz="2400"/>
              <a:t> but sometimes extends to V</a:t>
            </a:r>
            <a:r>
              <a:rPr lang="en-US" altLang="en-US" sz="2400" baseline="-25000"/>
              <a:t>4</a:t>
            </a:r>
            <a:r>
              <a:rPr lang="en-US" altLang="en-US" sz="2400"/>
              <a:t> and beyond.</a:t>
            </a:r>
          </a:p>
          <a:p>
            <a:pPr marL="0" indent="0">
              <a:spcBef>
                <a:spcPct val="30000"/>
              </a:spcBef>
              <a:buClrTx/>
              <a:buSzTx/>
              <a:buFont typeface="Wingdings 2" panose="05020102010507070707" pitchFamily="18" charset="2"/>
              <a:buNone/>
            </a:pPr>
            <a:endParaRPr lang="en-US" altLang="en-US" sz="2400"/>
          </a:p>
          <a:p>
            <a:pPr marL="0" indent="0">
              <a:spcBef>
                <a:spcPct val="30000"/>
              </a:spcBef>
              <a:buClrTx/>
              <a:buSzTx/>
              <a:buFont typeface="Wingdings 2" panose="05020102010507070707" pitchFamily="18" charset="2"/>
              <a:buNone/>
            </a:pPr>
            <a:endParaRPr lang="en-US" altLang="en-US" sz="2400"/>
          </a:p>
          <a:p>
            <a:pPr marL="0" indent="0">
              <a:spcBef>
                <a:spcPct val="30000"/>
              </a:spcBef>
              <a:buClrTx/>
              <a:buSzTx/>
              <a:buFont typeface="Wingdings 2" panose="05020102010507070707" pitchFamily="18" charset="2"/>
              <a:buNone/>
            </a:pPr>
            <a:r>
              <a:rPr lang="en-US" altLang="en-US" sz="2400"/>
              <a:t> </a:t>
            </a:r>
          </a:p>
        </p:txBody>
      </p:sp>
      <p:sp>
        <p:nvSpPr>
          <p:cNvPr id="9933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99333" name="Picture 6" descr="Case Study Slide 95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00438"/>
            <a:ext cx="594201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20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a:t>Acute Myocardial Infarction</a:t>
            </a:r>
          </a:p>
        </p:txBody>
      </p:sp>
      <p:sp>
        <p:nvSpPr>
          <p:cNvPr id="8195" name="Rectangle 3"/>
          <p:cNvSpPr>
            <a:spLocks noGrp="1" noChangeArrowheads="1"/>
          </p:cNvSpPr>
          <p:nvPr>
            <p:ph idx="1"/>
          </p:nvPr>
        </p:nvSpPr>
        <p:spPr/>
        <p:txBody>
          <a:bodyPr/>
          <a:lstStyle/>
          <a:p>
            <a:pPr eaLnBrk="1" hangingPunct="1">
              <a:defRPr/>
            </a:pPr>
            <a:r>
              <a:rPr lang="en-US" b="1"/>
              <a:t>ST segment elevation MI</a:t>
            </a:r>
            <a:r>
              <a:rPr lang="en-US"/>
              <a:t> – </a:t>
            </a:r>
            <a:r>
              <a:rPr lang="en-US" b="1" u="sng">
                <a:solidFill>
                  <a:schemeClr val="hlink"/>
                </a:solidFill>
              </a:rPr>
              <a:t>persistent</a:t>
            </a:r>
            <a:r>
              <a:rPr lang="en-US" b="1">
                <a:solidFill>
                  <a:schemeClr val="hlink"/>
                </a:solidFill>
              </a:rPr>
              <a:t> </a:t>
            </a:r>
            <a:r>
              <a:rPr lang="en-US" b="1" u="sng">
                <a:solidFill>
                  <a:schemeClr val="hlink"/>
                </a:solidFill>
              </a:rPr>
              <a:t>complete</a:t>
            </a:r>
            <a:r>
              <a:rPr lang="en-US"/>
              <a:t> occlusion of an artery supplying a significant area of myocardium </a:t>
            </a:r>
            <a:r>
              <a:rPr lang="en-US" b="1" u="sng">
                <a:solidFill>
                  <a:schemeClr val="hlink"/>
                </a:solidFill>
              </a:rPr>
              <a:t>without adequate collateral circulation</a:t>
            </a:r>
          </a:p>
          <a:p>
            <a:pPr eaLnBrk="1" hangingPunct="1">
              <a:defRPr/>
            </a:pPr>
            <a:r>
              <a:rPr lang="en-US"/>
              <a:t>UA/NSTEMI – result from non-occlusive thrombus, small risk area, brief occlusion, or an occlusion with adequate collaterals</a:t>
            </a:r>
          </a:p>
          <a:p>
            <a:pPr eaLnBrk="1" hangingPunct="1">
              <a:defRPr/>
            </a:pPr>
            <a:endParaRPr lang="en-US">
              <a:effectLst/>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p:txBody>
          <a:bodyPr/>
          <a:lstStyle/>
          <a:p>
            <a:r>
              <a:rPr lang="en-US" altLang="en-US"/>
              <a:t>Case Study #7</a:t>
            </a:r>
          </a:p>
        </p:txBody>
      </p:sp>
      <p:sp>
        <p:nvSpPr>
          <p:cNvPr id="100355" name="Content Placeholder 4"/>
          <p:cNvSpPr>
            <a:spLocks noGrp="1"/>
          </p:cNvSpPr>
          <p:nvPr>
            <p:ph idx="1"/>
          </p:nvPr>
        </p:nvSpPr>
        <p:spPr/>
        <p:txBody>
          <a:bodyPr/>
          <a:lstStyle/>
          <a:p>
            <a:r>
              <a:rPr lang="en-US" altLang="en-US"/>
              <a:t>In this case, MI was ruled out only after:</a:t>
            </a:r>
          </a:p>
          <a:p>
            <a:pPr lvl="1"/>
            <a:r>
              <a:rPr lang="en-US" altLang="en-US"/>
              <a:t>Comparison of this 12-lead with previous tracings</a:t>
            </a:r>
          </a:p>
          <a:p>
            <a:pPr lvl="1"/>
            <a:r>
              <a:rPr lang="en-US" altLang="en-US"/>
              <a:t>Serial ECGs</a:t>
            </a:r>
          </a:p>
          <a:p>
            <a:pPr lvl="1"/>
            <a:r>
              <a:rPr lang="en-US" altLang="en-US"/>
              <a:t>No elevation of serum cardiac markers</a:t>
            </a:r>
          </a:p>
        </p:txBody>
      </p:sp>
      <p:sp>
        <p:nvSpPr>
          <p:cNvPr id="10035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6645697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ChangeArrowheads="1"/>
          </p:cNvSpPr>
          <p:nvPr/>
        </p:nvSpPr>
        <p:spPr bwMode="auto">
          <a:xfrm>
            <a:off x="698500" y="2425700"/>
            <a:ext cx="7772400" cy="1143000"/>
          </a:xfrm>
          <a:prstGeom prst="rect">
            <a:avLst/>
          </a:prstGeom>
          <a:noFill/>
          <a:ln w="9525">
            <a:noFill/>
            <a:miter lim="800000"/>
            <a:headEnd/>
            <a:tailEnd/>
          </a:ln>
        </p:spPr>
        <p:txBody>
          <a:bodyPr lIns="92075" tIns="46038" rIns="92075" bIns="46038" anchor="ctr"/>
          <a:lstStyle/>
          <a:p>
            <a:pPr algn="ctr">
              <a:defRPr/>
            </a:pPr>
            <a:r>
              <a:rPr lang="en-GB" sz="4000">
                <a:solidFill>
                  <a:schemeClr val="tx2"/>
                </a:solidFill>
                <a:effectLst>
                  <a:outerShdw blurRad="38100" dist="38100" dir="2700000" algn="tl">
                    <a:srgbClr val="000000"/>
                  </a:outerShdw>
                </a:effectLst>
                <a:latin typeface="Arial" charset="0"/>
                <a:ea typeface="ＭＳ Ｐゴシック" pitchFamily="-60" charset="-128"/>
              </a:rPr>
              <a:t>Questions?</a:t>
            </a:r>
          </a:p>
        </p:txBody>
      </p:sp>
      <p:sp>
        <p:nvSpPr>
          <p:cNvPr id="101379"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912084421"/>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US"/>
              <a:t>Conclusion</a:t>
            </a:r>
          </a:p>
        </p:txBody>
      </p:sp>
      <p:sp>
        <p:nvSpPr>
          <p:cNvPr id="124931" name="Rectangle 3"/>
          <p:cNvSpPr>
            <a:spLocks noGrp="1" noChangeArrowheads="1"/>
          </p:cNvSpPr>
          <p:nvPr>
            <p:ph idx="1"/>
          </p:nvPr>
        </p:nvSpPr>
        <p:spPr/>
        <p:txBody>
          <a:bodyPr/>
          <a:lstStyle/>
          <a:p>
            <a:pPr eaLnBrk="1" hangingPunct="1">
              <a:defRPr/>
            </a:pPr>
            <a:r>
              <a:rPr lang="en-US"/>
              <a:t>Not all STE are due to STEMI</a:t>
            </a:r>
          </a:p>
          <a:p>
            <a:pPr eaLnBrk="1" hangingPunct="1">
              <a:defRPr/>
            </a:pPr>
            <a:r>
              <a:rPr lang="en-US"/>
              <a:t>ECG remains a good diagnostic tool, but must be correlated with clinical history and physical examination</a:t>
            </a:r>
          </a:p>
          <a:p>
            <a:pPr eaLnBrk="1" hangingPunct="1">
              <a:defRPr/>
            </a:pPr>
            <a:r>
              <a:rPr lang="en-US"/>
              <a:t>Certain characteristics of the ECG changes may aid in the correct diagnosis: morphology, distribution, associated QRS complexes, voltage forces, etc.</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ChangeArrowheads="1"/>
          </p:cNvSpPr>
          <p:nvPr/>
        </p:nvSpPr>
        <p:spPr bwMode="auto">
          <a:xfrm>
            <a:off x="1666875" y="2676525"/>
            <a:ext cx="5829300" cy="857250"/>
          </a:xfrm>
          <a:prstGeom prst="rect">
            <a:avLst/>
          </a:prstGeom>
          <a:noFill/>
          <a:ln w="9525">
            <a:noFill/>
            <a:miter lim="800000"/>
            <a:headEnd/>
            <a:tailEnd/>
          </a:ln>
        </p:spPr>
        <p:txBody>
          <a:bodyPr lIns="69056" tIns="34529" rIns="69056" bIns="34529" anchor="ctr"/>
          <a:lstStyle/>
          <a:p>
            <a:pPr algn="ctr">
              <a:defRPr/>
            </a:pPr>
            <a:r>
              <a:rPr lang="en-GB" sz="3000">
                <a:solidFill>
                  <a:schemeClr val="tx2"/>
                </a:solidFill>
                <a:effectLst>
                  <a:outerShdw blurRad="38100" dist="38100" dir="2700000" algn="tl">
                    <a:srgbClr val="000000"/>
                  </a:outerShdw>
                </a:effectLst>
                <a:latin typeface="Arial" charset="0"/>
                <a:ea typeface="ＭＳ Ｐゴシック" pitchFamily="32" charset="-128"/>
              </a:rPr>
              <a:t>Questions?</a:t>
            </a:r>
          </a:p>
        </p:txBody>
      </p:sp>
    </p:spTree>
    <p:extLst>
      <p:ext uri="{BB962C8B-B14F-4D97-AF65-F5344CB8AC3E}">
        <p14:creationId xmlns:p14="http://schemas.microsoft.com/office/powerpoint/2010/main" val="25162999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eaLnBrk="1" hangingPunct="1">
              <a:defRPr/>
            </a:pPr>
            <a:r>
              <a:rPr lang="en-US" sz="4000"/>
              <a:t>How To Differentiate STE due to AMI from Other Causes?</a:t>
            </a:r>
          </a:p>
        </p:txBody>
      </p:sp>
      <p:sp>
        <p:nvSpPr>
          <p:cNvPr id="90115" name="Rectangle 3"/>
          <p:cNvSpPr>
            <a:spLocks noGrp="1" noChangeArrowheads="1"/>
          </p:cNvSpPr>
          <p:nvPr>
            <p:ph idx="1"/>
          </p:nvPr>
        </p:nvSpPr>
        <p:spPr>
          <a:xfrm>
            <a:off x="827700" y="2895600"/>
            <a:ext cx="7630500" cy="3352806"/>
          </a:xfrm>
        </p:spPr>
        <p:txBody>
          <a:bodyPr/>
          <a:lstStyle/>
          <a:p>
            <a:pPr eaLnBrk="1" hangingPunct="1">
              <a:defRPr/>
            </a:pPr>
            <a:r>
              <a:rPr lang="en-US" dirty="0"/>
              <a:t>Magnitude of the elevation</a:t>
            </a:r>
          </a:p>
          <a:p>
            <a:pPr eaLnBrk="1" hangingPunct="1">
              <a:defRPr/>
            </a:pPr>
            <a:r>
              <a:rPr lang="en-US" dirty="0"/>
              <a:t>Morphology</a:t>
            </a:r>
          </a:p>
          <a:p>
            <a:pPr eaLnBrk="1" hangingPunct="1">
              <a:defRPr/>
            </a:pPr>
            <a:r>
              <a:rPr lang="en-US" dirty="0"/>
              <a:t>Distribution</a:t>
            </a:r>
          </a:p>
          <a:p>
            <a:pPr eaLnBrk="1" hangingPunct="1">
              <a:defRPr/>
            </a:pPr>
            <a:r>
              <a:rPr lang="en-US" dirty="0"/>
              <a:t>Prominent Electrical Forces (Voltage Amplitude)</a:t>
            </a:r>
          </a:p>
          <a:p>
            <a:pPr eaLnBrk="1" hangingPunct="1">
              <a:defRPr/>
            </a:pPr>
            <a:r>
              <a:rPr lang="en-US" dirty="0"/>
              <a:t>QRS width</a:t>
            </a:r>
          </a:p>
          <a:p>
            <a:pPr eaLnBrk="1" hangingPunct="1">
              <a:defRPr/>
            </a:pPr>
            <a:r>
              <a:rPr lang="en-US" dirty="0"/>
              <a:t>Other Features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ctrTitle"/>
          </p:nvPr>
        </p:nvSpPr>
        <p:spPr>
          <a:ln>
            <a:solidFill>
              <a:schemeClr val="tx1"/>
            </a:solidFill>
          </a:ln>
        </p:spPr>
        <p:txBody>
          <a:bodyPr/>
          <a:lstStyle/>
          <a:p>
            <a:pPr eaLnBrk="1" hangingPunct="1">
              <a:defRPr/>
            </a:pPr>
            <a:r>
              <a:rPr lang="en-US" sz="5400"/>
              <a:t>Morphology of the ST Elevation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p:txBody>
          <a:bodyPr/>
          <a:lstStyle/>
          <a:p>
            <a:pPr eaLnBrk="1" hangingPunct="1">
              <a:defRPr/>
            </a:pPr>
            <a:r>
              <a:rPr lang="en-US" sz="4000"/>
              <a:t>Variable Shapes Of ST Segment Elevations in AMI</a:t>
            </a: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3225"/>
            <a:ext cx="45339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457200" y="6172200"/>
            <a:ext cx="7913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Goldberger AL. Goldberger: Clinical Electrocardiography: A Simplified Approach. 7th ed: Mosby Elsevier; 2006.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a:t>Morphology of STE</a:t>
            </a:r>
          </a:p>
        </p:txBody>
      </p:sp>
      <p:sp>
        <p:nvSpPr>
          <p:cNvPr id="91139" name="Rectangle 3"/>
          <p:cNvSpPr>
            <a:spLocks noGrp="1" noChangeArrowheads="1"/>
          </p:cNvSpPr>
          <p:nvPr>
            <p:ph idx="1"/>
          </p:nvPr>
        </p:nvSpPr>
        <p:spPr>
          <a:xfrm>
            <a:off x="656573" y="1278872"/>
            <a:ext cx="6711654" cy="4195481"/>
          </a:xfrm>
        </p:spPr>
        <p:txBody>
          <a:bodyPr/>
          <a:lstStyle/>
          <a:p>
            <a:pPr eaLnBrk="1" hangingPunct="1">
              <a:defRPr/>
            </a:pPr>
            <a:r>
              <a:rPr lang="en-US" dirty="0"/>
              <a:t>Concave shape STE – non AMI causes</a:t>
            </a:r>
          </a:p>
          <a:p>
            <a:pPr eaLnBrk="1" hangingPunct="1">
              <a:defRPr/>
            </a:pPr>
            <a:r>
              <a:rPr lang="en-US" u="sng" dirty="0">
                <a:solidFill>
                  <a:schemeClr val="hlink"/>
                </a:solidFill>
              </a:rPr>
              <a:t>AMI</a:t>
            </a:r>
            <a:r>
              <a:rPr lang="en-US" dirty="0"/>
              <a:t> causes – usually demonstrate </a:t>
            </a:r>
            <a:r>
              <a:rPr lang="en-US" b="1" dirty="0">
                <a:solidFill>
                  <a:schemeClr val="hlink"/>
                </a:solidFill>
              </a:rPr>
              <a:t>convex/straight STE</a:t>
            </a:r>
          </a:p>
          <a:p>
            <a:pPr eaLnBrk="1" hangingPunct="1">
              <a:defRPr/>
            </a:pPr>
            <a:endParaRPr lang="en-US" b="1" dirty="0">
              <a:solidFill>
                <a:schemeClr val="hlink"/>
              </a:solidFill>
            </a:endParaRPr>
          </a:p>
        </p:txBody>
      </p:sp>
      <p:pic>
        <p:nvPicPr>
          <p:cNvPr id="18436" name="Picture 5" descr="S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733800"/>
            <a:ext cx="110807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6"/>
          <p:cNvSpPr>
            <a:spLocks noChangeShapeType="1"/>
          </p:cNvSpPr>
          <p:nvPr/>
        </p:nvSpPr>
        <p:spPr bwMode="auto">
          <a:xfrm flipH="1">
            <a:off x="6858000" y="4876800"/>
            <a:ext cx="1600200" cy="11430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18438" name="Picture 7" descr="ST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248150"/>
            <a:ext cx="37338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8"/>
          <p:cNvSpPr>
            <a:spLocks noChangeShapeType="1"/>
          </p:cNvSpPr>
          <p:nvPr/>
        </p:nvSpPr>
        <p:spPr bwMode="auto">
          <a:xfrm flipV="1">
            <a:off x="2743200" y="4648200"/>
            <a:ext cx="1371600" cy="990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AutoShape 9"/>
          <p:cNvSpPr>
            <a:spLocks noChangeArrowheads="1"/>
          </p:cNvSpPr>
          <p:nvPr/>
        </p:nvSpPr>
        <p:spPr bwMode="auto">
          <a:xfrm rot="7058759">
            <a:off x="7013575" y="4879975"/>
            <a:ext cx="298450" cy="762000"/>
          </a:xfrm>
          <a:prstGeom prst="upArrow">
            <a:avLst>
              <a:gd name="adj1" fmla="val 50000"/>
              <a:gd name="adj2" fmla="val 63830"/>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8441" name="Text Box 10"/>
          <p:cNvSpPr txBox="1">
            <a:spLocks noChangeArrowheads="1"/>
          </p:cNvSpPr>
          <p:nvPr/>
        </p:nvSpPr>
        <p:spPr bwMode="auto">
          <a:xfrm>
            <a:off x="5943600" y="4495800"/>
            <a:ext cx="1143000" cy="466725"/>
          </a:xfrm>
          <a:prstGeom prst="rect">
            <a:avLst/>
          </a:prstGeom>
          <a:solidFill>
            <a:schemeClr val="bg2"/>
          </a:solidFill>
          <a:ln w="9525">
            <a:solidFill>
              <a:schemeClr val="tx1"/>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chemeClr val="hlink"/>
                </a:solidFill>
              </a:rPr>
              <a:t>J point</a:t>
            </a:r>
          </a:p>
        </p:txBody>
      </p:sp>
      <p:sp>
        <p:nvSpPr>
          <p:cNvPr id="18442" name="AutoShape 11"/>
          <p:cNvSpPr>
            <a:spLocks noChangeArrowheads="1"/>
          </p:cNvSpPr>
          <p:nvPr/>
        </p:nvSpPr>
        <p:spPr bwMode="auto">
          <a:xfrm>
            <a:off x="7772400" y="3200400"/>
            <a:ext cx="228600" cy="1966913"/>
          </a:xfrm>
          <a:prstGeom prst="downArrow">
            <a:avLst>
              <a:gd name="adj1" fmla="val 50000"/>
              <a:gd name="adj2" fmla="val 215104"/>
            </a:avLst>
          </a:prstGeom>
          <a:solidFill>
            <a:srgbClr val="800000"/>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8443" name="Text Box 12"/>
          <p:cNvSpPr txBox="1">
            <a:spLocks noChangeArrowheads="1"/>
          </p:cNvSpPr>
          <p:nvPr/>
        </p:nvSpPr>
        <p:spPr bwMode="auto">
          <a:xfrm>
            <a:off x="6705600" y="2667000"/>
            <a:ext cx="2286000" cy="466725"/>
          </a:xfrm>
          <a:prstGeom prst="rect">
            <a:avLst/>
          </a:prstGeom>
          <a:solidFill>
            <a:schemeClr val="bg2"/>
          </a:solidFill>
          <a:ln w="9525">
            <a:solidFill>
              <a:schemeClr val="tx1"/>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chemeClr val="hlink"/>
                </a:solidFill>
              </a:rPr>
              <a:t>Apex of T wave</a:t>
            </a:r>
          </a:p>
        </p:txBody>
      </p:sp>
      <p:sp>
        <p:nvSpPr>
          <p:cNvPr id="18444" name="Text Box 13"/>
          <p:cNvSpPr txBox="1">
            <a:spLocks noChangeArrowheads="1"/>
          </p:cNvSpPr>
          <p:nvPr/>
        </p:nvSpPr>
        <p:spPr bwMode="auto">
          <a:xfrm>
            <a:off x="7010400" y="6019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b="1"/>
              <a:t>Concave STE</a:t>
            </a:r>
          </a:p>
        </p:txBody>
      </p:sp>
      <p:sp>
        <p:nvSpPr>
          <p:cNvPr id="18445" name="Text Box 14"/>
          <p:cNvSpPr txBox="1">
            <a:spLocks noChangeArrowheads="1"/>
          </p:cNvSpPr>
          <p:nvPr/>
        </p:nvSpPr>
        <p:spPr bwMode="auto">
          <a:xfrm>
            <a:off x="3352800" y="6019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b="1"/>
              <a:t>Convex STE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568575"/>
            <a:ext cx="80041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Line 6"/>
          <p:cNvSpPr>
            <a:spLocks noChangeShapeType="1"/>
          </p:cNvSpPr>
          <p:nvPr/>
        </p:nvSpPr>
        <p:spPr bwMode="auto">
          <a:xfrm flipV="1">
            <a:off x="5486400" y="3810000"/>
            <a:ext cx="76200" cy="121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0" name="Text Box 8"/>
          <p:cNvSpPr txBox="1">
            <a:spLocks noChangeArrowheads="1"/>
          </p:cNvSpPr>
          <p:nvPr/>
        </p:nvSpPr>
        <p:spPr bwMode="auto">
          <a:xfrm>
            <a:off x="4114800" y="5105400"/>
            <a:ext cx="31242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a:t>Notching or slurring of J point</a:t>
            </a:r>
          </a:p>
        </p:txBody>
      </p:sp>
      <p:sp>
        <p:nvSpPr>
          <p:cNvPr id="19461" name="Line 9"/>
          <p:cNvSpPr>
            <a:spLocks noChangeShapeType="1"/>
          </p:cNvSpPr>
          <p:nvPr/>
        </p:nvSpPr>
        <p:spPr bwMode="auto">
          <a:xfrm>
            <a:off x="2743200" y="2286000"/>
            <a:ext cx="533400" cy="685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Text Box 10"/>
          <p:cNvSpPr txBox="1">
            <a:spLocks noChangeArrowheads="1"/>
          </p:cNvSpPr>
          <p:nvPr/>
        </p:nvSpPr>
        <p:spPr bwMode="auto">
          <a:xfrm>
            <a:off x="1905000" y="1819275"/>
            <a:ext cx="1981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a:t>Concave STE</a:t>
            </a:r>
          </a:p>
        </p:txBody>
      </p:sp>
      <p:sp>
        <p:nvSpPr>
          <p:cNvPr id="118795" name="Rectangle 11"/>
          <p:cNvSpPr>
            <a:spLocks noGrp="1" noRot="1" noChangeArrowheads="1"/>
          </p:cNvSpPr>
          <p:nvPr>
            <p:ph type="title"/>
          </p:nvPr>
        </p:nvSpPr>
        <p:spPr/>
        <p:txBody>
          <a:bodyPr/>
          <a:lstStyle/>
          <a:p>
            <a:pPr eaLnBrk="1" hangingPunct="1">
              <a:defRPr/>
            </a:pPr>
            <a:r>
              <a:rPr lang="en-US"/>
              <a:t>Benign Early Repolarization</a:t>
            </a:r>
          </a:p>
        </p:txBody>
      </p:sp>
      <p:sp>
        <p:nvSpPr>
          <p:cNvPr id="19464" name="Line 12"/>
          <p:cNvSpPr>
            <a:spLocks noChangeShapeType="1"/>
          </p:cNvSpPr>
          <p:nvPr/>
        </p:nvSpPr>
        <p:spPr bwMode="auto">
          <a:xfrm flipH="1">
            <a:off x="4724400" y="2057400"/>
            <a:ext cx="1066800" cy="1066800"/>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Text Box 13"/>
          <p:cNvSpPr txBox="1">
            <a:spLocks noChangeArrowheads="1"/>
          </p:cNvSpPr>
          <p:nvPr/>
        </p:nvSpPr>
        <p:spPr bwMode="auto">
          <a:xfrm>
            <a:off x="5791200" y="1524000"/>
            <a:ext cx="24384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a:t>Large amplitude T wave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274638"/>
            <a:ext cx="8229600" cy="1143000"/>
          </a:xfrm>
        </p:spPr>
        <p:txBody>
          <a:bodyPr vert="horz" wrap="square" lIns="34290" tIns="34290" rIns="34290" bIns="34290" numCol="1" rtlCol="0" anchor="ctr" anchorCtr="0" compatLnSpc="1">
            <a:prstTxWarp prst="textNoShape">
              <a:avLst/>
            </a:prstTxWarp>
            <a:normAutofit/>
          </a:bodyPr>
          <a:lstStyle/>
          <a:p>
            <a:pPr eaLnBrk="1" hangingPunct="1"/>
            <a:r>
              <a:rPr lang="en-US" altLang="en-US" sz="3000" dirty="0">
                <a:ea typeface="ＭＳ Ｐゴシック" panose="020B0600070205080204" pitchFamily="34" charset="-128"/>
              </a:rPr>
              <a:t>Jim Cole, LP, MAHE, NRP, FP-C, CEMSO, CMTE</a:t>
            </a:r>
          </a:p>
        </p:txBody>
      </p:sp>
      <p:sp>
        <p:nvSpPr>
          <p:cNvPr id="3076" name="Rectangle 3"/>
          <p:cNvSpPr>
            <a:spLocks noGrp="1" noChangeArrowheads="1"/>
          </p:cNvSpPr>
          <p:nvPr>
            <p:ph type="body" idx="4294967295"/>
          </p:nvPr>
        </p:nvSpPr>
        <p:spPr>
          <a:xfrm>
            <a:off x="0" y="1600200"/>
            <a:ext cx="8229600" cy="4525963"/>
          </a:xfrm>
        </p:spPr>
        <p:txBody>
          <a:bodyPr/>
          <a:lstStyle/>
          <a:p>
            <a:pPr marL="385763" indent="-385763"/>
            <a:r>
              <a:rPr lang="en-US" altLang="en-US" dirty="0">
                <a:ea typeface="ＭＳ Ｐゴシック" panose="020B0600070205080204" pitchFamily="34" charset="-128"/>
                <a:hlinkClick r:id="rId3"/>
              </a:rPr>
              <a:t>jcole3@peacehealth.org</a:t>
            </a:r>
            <a:endParaRPr lang="en-US" altLang="en-US" dirty="0">
              <a:ea typeface="ＭＳ Ｐゴシック" panose="020B0600070205080204" pitchFamily="34" charset="-128"/>
            </a:endParaRPr>
          </a:p>
          <a:p>
            <a:pPr marL="385763" indent="-385763"/>
            <a:r>
              <a:rPr lang="en-US" altLang="en-US" dirty="0">
                <a:ea typeface="ＭＳ Ｐゴシック" panose="020B0600070205080204" pitchFamily="34" charset="-128"/>
              </a:rPr>
              <a:t>541-222-1794</a:t>
            </a:r>
          </a:p>
          <a:p>
            <a:pPr marL="385763" indent="-385763"/>
            <a:endParaRPr lang="en-US" altLang="en-US" dirty="0">
              <a:ea typeface="ＭＳ Ｐゴシック" panose="020B0600070205080204" pitchFamily="34" charset="-128"/>
            </a:endParaRPr>
          </a:p>
          <a:p>
            <a:pPr marL="385763" indent="-385763"/>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179461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Rot="1" noChangeArrowheads="1"/>
          </p:cNvSpPr>
          <p:nvPr>
            <p:ph type="title"/>
          </p:nvPr>
        </p:nvSpPr>
        <p:spPr/>
        <p:txBody>
          <a:bodyPr/>
          <a:lstStyle/>
          <a:p>
            <a:pPr eaLnBrk="1" hangingPunct="1">
              <a:defRPr/>
            </a:pPr>
            <a:r>
              <a:rPr lang="en-US"/>
              <a:t>Benign Early Repolarization</a:t>
            </a:r>
          </a:p>
        </p:txBody>
      </p:sp>
      <p:sp>
        <p:nvSpPr>
          <p:cNvPr id="79875" name="Rectangle 3"/>
          <p:cNvSpPr>
            <a:spLocks noGrp="1" noChangeArrowheads="1"/>
          </p:cNvSpPr>
          <p:nvPr>
            <p:ph idx="1"/>
          </p:nvPr>
        </p:nvSpPr>
        <p:spPr/>
        <p:txBody>
          <a:bodyPr>
            <a:normAutofit fontScale="85000" lnSpcReduction="20000"/>
          </a:bodyPr>
          <a:lstStyle/>
          <a:p>
            <a:pPr marL="533400" indent="-533400" eaLnBrk="1" hangingPunct="1">
              <a:defRPr/>
            </a:pPr>
            <a:r>
              <a:rPr lang="en-US" sz="2800" u="sng"/>
              <a:t>ECG characteristics:</a:t>
            </a:r>
          </a:p>
          <a:p>
            <a:pPr marL="533400" indent="-533400" eaLnBrk="1" hangingPunct="1">
              <a:buFont typeface="Wingdings" panose="05000000000000000000" pitchFamily="2" charset="2"/>
              <a:buAutoNum type="arabicPeriod"/>
              <a:defRPr/>
            </a:pPr>
            <a:r>
              <a:rPr lang="en-US" sz="2800"/>
              <a:t>STE </a:t>
            </a:r>
            <a:r>
              <a:rPr lang="en-US" sz="2800" b="1" u="sng">
                <a:solidFill>
                  <a:schemeClr val="hlink"/>
                </a:solidFill>
              </a:rPr>
              <a:t>&lt;2 mm</a:t>
            </a:r>
          </a:p>
          <a:p>
            <a:pPr marL="533400" indent="-533400" eaLnBrk="1" hangingPunct="1">
              <a:buFont typeface="Wingdings" panose="05000000000000000000" pitchFamily="2" charset="2"/>
              <a:buAutoNum type="arabicPeriod"/>
              <a:defRPr/>
            </a:pPr>
            <a:r>
              <a:rPr lang="en-US" sz="2800" b="1" u="sng">
                <a:solidFill>
                  <a:schemeClr val="hlink"/>
                </a:solidFill>
              </a:rPr>
              <a:t>Concavity</a:t>
            </a:r>
            <a:r>
              <a:rPr lang="en-US" sz="2800"/>
              <a:t> of initial portion of the ST segment</a:t>
            </a:r>
          </a:p>
          <a:p>
            <a:pPr marL="533400" indent="-533400" eaLnBrk="1" hangingPunct="1">
              <a:buFont typeface="Wingdings" panose="05000000000000000000" pitchFamily="2" charset="2"/>
              <a:buAutoNum type="arabicPeriod"/>
              <a:defRPr/>
            </a:pPr>
            <a:r>
              <a:rPr lang="en-US" sz="2800" b="1" u="sng">
                <a:solidFill>
                  <a:schemeClr val="hlink"/>
                </a:solidFill>
              </a:rPr>
              <a:t>Notching</a:t>
            </a:r>
            <a:r>
              <a:rPr lang="en-US" sz="2800"/>
              <a:t> or slurring of the terminal QRS complex</a:t>
            </a:r>
          </a:p>
          <a:p>
            <a:pPr marL="533400" indent="-533400" eaLnBrk="1" hangingPunct="1">
              <a:buFont typeface="Wingdings" panose="05000000000000000000" pitchFamily="2" charset="2"/>
              <a:buAutoNum type="arabicPeriod"/>
              <a:defRPr/>
            </a:pPr>
            <a:r>
              <a:rPr lang="en-US" sz="2800"/>
              <a:t>Symmetrical, concordant </a:t>
            </a:r>
            <a:r>
              <a:rPr lang="en-US" sz="2800" b="1" u="sng">
                <a:solidFill>
                  <a:schemeClr val="hlink"/>
                </a:solidFill>
              </a:rPr>
              <a:t>T wave of large amplitude</a:t>
            </a:r>
          </a:p>
          <a:p>
            <a:pPr marL="533400" indent="-533400" eaLnBrk="1" hangingPunct="1">
              <a:buFont typeface="Wingdings" panose="05000000000000000000" pitchFamily="2" charset="2"/>
              <a:buAutoNum type="arabicPeriod"/>
              <a:defRPr/>
            </a:pPr>
            <a:r>
              <a:rPr lang="en-US" sz="2800"/>
              <a:t>Widespread or </a:t>
            </a:r>
            <a:r>
              <a:rPr lang="en-US" sz="2800" b="1" u="sng">
                <a:solidFill>
                  <a:schemeClr val="hlink"/>
                </a:solidFill>
              </a:rPr>
              <a:t>diffuse</a:t>
            </a:r>
            <a:r>
              <a:rPr lang="en-US" sz="2800"/>
              <a:t> distribution of STE</a:t>
            </a:r>
          </a:p>
          <a:p>
            <a:pPr marL="914400" lvl="1" indent="-457200" eaLnBrk="1" hangingPunct="1">
              <a:buFontTx/>
              <a:buChar char="o"/>
              <a:defRPr/>
            </a:pPr>
            <a:r>
              <a:rPr lang="en-US" sz="2400"/>
              <a:t>Does not demonstrate territorial distribution</a:t>
            </a:r>
          </a:p>
          <a:p>
            <a:pPr marL="533400" indent="-533400" eaLnBrk="1" hangingPunct="1">
              <a:buFont typeface="Wingdings" panose="05000000000000000000" pitchFamily="2" charset="2"/>
              <a:buAutoNum type="arabicPeriod"/>
              <a:defRPr/>
            </a:pPr>
            <a:r>
              <a:rPr lang="en-US" sz="2800"/>
              <a:t>Relative temporal </a:t>
            </a:r>
            <a:r>
              <a:rPr lang="en-US" sz="2800" b="1" u="sng">
                <a:solidFill>
                  <a:schemeClr val="hlink"/>
                </a:solidFill>
              </a:rPr>
              <a:t>stability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a:ln>
            <a:solidFill>
              <a:schemeClr val="tx1"/>
            </a:solidFill>
          </a:ln>
        </p:spPr>
        <p:txBody>
          <a:bodyPr/>
          <a:lstStyle/>
          <a:p>
            <a:pPr eaLnBrk="1" hangingPunct="1">
              <a:defRPr/>
            </a:pPr>
            <a:r>
              <a:rPr lang="en-US"/>
              <a:t>Distribution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a:t>Distribution</a:t>
            </a:r>
          </a:p>
        </p:txBody>
      </p:sp>
      <p:sp>
        <p:nvSpPr>
          <p:cNvPr id="92163" name="Rectangle 3"/>
          <p:cNvSpPr>
            <a:spLocks noGrp="1" noChangeArrowheads="1"/>
          </p:cNvSpPr>
          <p:nvPr>
            <p:ph idx="1"/>
          </p:nvPr>
        </p:nvSpPr>
        <p:spPr/>
        <p:txBody>
          <a:bodyPr/>
          <a:lstStyle/>
          <a:p>
            <a:pPr eaLnBrk="1" hangingPunct="1">
              <a:lnSpc>
                <a:spcPct val="90000"/>
              </a:lnSpc>
              <a:defRPr/>
            </a:pPr>
            <a:r>
              <a:rPr lang="en-US"/>
              <a:t>STE due to AMI usually demonstrate </a:t>
            </a:r>
            <a:r>
              <a:rPr lang="en-US" b="1" u="sng">
                <a:solidFill>
                  <a:schemeClr val="hlink"/>
                </a:solidFill>
              </a:rPr>
              <a:t>regional or territorial pattern</a:t>
            </a:r>
          </a:p>
          <a:p>
            <a:pPr lvl="1" eaLnBrk="1" hangingPunct="1">
              <a:lnSpc>
                <a:spcPct val="90000"/>
              </a:lnSpc>
              <a:defRPr/>
            </a:pPr>
            <a:r>
              <a:rPr lang="en-US" u="sng"/>
              <a:t>Examples:</a:t>
            </a:r>
          </a:p>
          <a:p>
            <a:pPr lvl="1" eaLnBrk="1" hangingPunct="1">
              <a:lnSpc>
                <a:spcPct val="90000"/>
              </a:lnSpc>
              <a:defRPr/>
            </a:pPr>
            <a:r>
              <a:rPr lang="en-US"/>
              <a:t>Anterior MI – V3-V4</a:t>
            </a:r>
          </a:p>
          <a:p>
            <a:pPr lvl="1" eaLnBrk="1" hangingPunct="1">
              <a:lnSpc>
                <a:spcPct val="90000"/>
              </a:lnSpc>
              <a:defRPr/>
            </a:pPr>
            <a:r>
              <a:rPr lang="en-US"/>
              <a:t>Septal MI – V2-V3</a:t>
            </a:r>
          </a:p>
          <a:p>
            <a:pPr lvl="1" eaLnBrk="1" hangingPunct="1">
              <a:lnSpc>
                <a:spcPct val="90000"/>
              </a:lnSpc>
              <a:defRPr/>
            </a:pPr>
            <a:r>
              <a:rPr lang="en-US"/>
              <a:t>Anteroseptal MI – V1/2 – V4/5</a:t>
            </a:r>
          </a:p>
          <a:p>
            <a:pPr lvl="1" eaLnBrk="1" hangingPunct="1">
              <a:lnSpc>
                <a:spcPct val="90000"/>
              </a:lnSpc>
              <a:defRPr/>
            </a:pPr>
            <a:r>
              <a:rPr lang="en-US"/>
              <a:t>Lateral MI – V5/V6</a:t>
            </a:r>
          </a:p>
          <a:p>
            <a:pPr lvl="1" eaLnBrk="1" hangingPunct="1">
              <a:lnSpc>
                <a:spcPct val="90000"/>
              </a:lnSpc>
              <a:defRPr/>
            </a:pPr>
            <a:r>
              <a:rPr lang="en-US"/>
              <a:t>Inferior MI – II, III, aVF</a:t>
            </a:r>
          </a:p>
          <a:p>
            <a:pPr eaLnBrk="1" hangingPunct="1">
              <a:lnSpc>
                <a:spcPct val="90000"/>
              </a:lnSpc>
              <a:defRPr/>
            </a:pPr>
            <a:r>
              <a:rPr lang="en-US"/>
              <a:t>Diffuse STE – non AMI causes, e.g. pericarditis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eaLnBrk="1" hangingPunct="1">
              <a:defRPr/>
            </a:pPr>
            <a:r>
              <a:rPr lang="en-US"/>
              <a:t>Pericarditis</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09750"/>
            <a:ext cx="8229600" cy="367665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5"/>
          <p:cNvSpPr>
            <a:spLocks noChangeArrowheads="1"/>
          </p:cNvSpPr>
          <p:nvPr/>
        </p:nvSpPr>
        <p:spPr bwMode="auto">
          <a:xfrm>
            <a:off x="620713" y="5867400"/>
            <a:ext cx="7913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Goldberger AL. Goldberger: Clinical Electrocardiography: A Simplified Approach. 7th ed: Mosby Elsevier; 2006.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Rot="1" noChangeArrowheads="1"/>
          </p:cNvSpPr>
          <p:nvPr>
            <p:ph type="title"/>
          </p:nvPr>
        </p:nvSpPr>
        <p:spPr/>
        <p:txBody>
          <a:bodyPr/>
          <a:lstStyle/>
          <a:p>
            <a:pPr eaLnBrk="1" hangingPunct="1">
              <a:defRPr/>
            </a:pPr>
            <a:r>
              <a:rPr lang="en-US" sz="4000"/>
              <a:t>Differentiating ECG Changes of AMI vs Pericarditis</a:t>
            </a:r>
          </a:p>
        </p:txBody>
      </p:sp>
      <p:sp>
        <p:nvSpPr>
          <p:cNvPr id="94210" name="Rectangle 2"/>
          <p:cNvSpPr>
            <a:spLocks noGrp="1" noChangeArrowheads="1"/>
          </p:cNvSpPr>
          <p:nvPr>
            <p:ph idx="1"/>
          </p:nvPr>
        </p:nvSpPr>
        <p:spPr>
          <a:xfrm>
            <a:off x="827700" y="2362200"/>
            <a:ext cx="7706700" cy="4038600"/>
          </a:xfrm>
        </p:spPr>
        <p:txBody>
          <a:bodyPr/>
          <a:lstStyle/>
          <a:p>
            <a:pPr marL="609600" indent="-609600" eaLnBrk="1" hangingPunct="1">
              <a:buFont typeface="Wingdings" panose="05000000000000000000" pitchFamily="2" charset="2"/>
              <a:buAutoNum type="arabicPeriod"/>
              <a:defRPr/>
            </a:pPr>
            <a:r>
              <a:rPr lang="en-US" dirty="0"/>
              <a:t>STE in </a:t>
            </a:r>
            <a:r>
              <a:rPr lang="en-US" b="1" u="sng" dirty="0"/>
              <a:t>pericarditis</a:t>
            </a:r>
            <a:r>
              <a:rPr lang="en-US" dirty="0"/>
              <a:t> – </a:t>
            </a:r>
            <a:r>
              <a:rPr lang="en-US" b="1" u="sng" dirty="0"/>
              <a:t>concave</a:t>
            </a:r>
            <a:r>
              <a:rPr lang="en-US" dirty="0"/>
              <a:t>; </a:t>
            </a:r>
            <a:r>
              <a:rPr lang="en-US" b="1" u="sng" dirty="0">
                <a:solidFill>
                  <a:schemeClr val="hlink"/>
                </a:solidFill>
              </a:rPr>
              <a:t>AMI</a:t>
            </a:r>
            <a:r>
              <a:rPr lang="en-US" dirty="0"/>
              <a:t> – obliquely </a:t>
            </a:r>
            <a:r>
              <a:rPr lang="en-US" b="1" u="sng" dirty="0">
                <a:solidFill>
                  <a:schemeClr val="hlink"/>
                </a:solidFill>
              </a:rPr>
              <a:t>flat or convex</a:t>
            </a:r>
          </a:p>
          <a:p>
            <a:pPr marL="609600" indent="-609600" eaLnBrk="1" hangingPunct="1">
              <a:buFont typeface="Wingdings" panose="05000000000000000000" pitchFamily="2" charset="2"/>
              <a:buAutoNum type="arabicPeriod"/>
              <a:defRPr/>
            </a:pPr>
            <a:r>
              <a:rPr lang="en-US" dirty="0"/>
              <a:t>STE in </a:t>
            </a:r>
            <a:r>
              <a:rPr lang="en-US" b="1" u="sng" dirty="0"/>
              <a:t>pericarditis</a:t>
            </a:r>
            <a:r>
              <a:rPr lang="en-US" dirty="0"/>
              <a:t> – </a:t>
            </a:r>
            <a:r>
              <a:rPr lang="en-US" b="1" u="sng" dirty="0"/>
              <a:t>diffuse</a:t>
            </a:r>
            <a:r>
              <a:rPr lang="en-US" dirty="0"/>
              <a:t>; </a:t>
            </a:r>
            <a:r>
              <a:rPr lang="en-US" b="1" u="sng" dirty="0">
                <a:solidFill>
                  <a:schemeClr val="hlink"/>
                </a:solidFill>
              </a:rPr>
              <a:t>AMI </a:t>
            </a:r>
            <a:r>
              <a:rPr lang="en-US" dirty="0"/>
              <a:t>– </a:t>
            </a:r>
            <a:r>
              <a:rPr lang="en-US" b="1" u="sng" dirty="0">
                <a:solidFill>
                  <a:schemeClr val="hlink"/>
                </a:solidFill>
              </a:rPr>
              <a:t>territorial</a:t>
            </a:r>
          </a:p>
          <a:p>
            <a:pPr marL="609600" indent="-609600" eaLnBrk="1" hangingPunct="1">
              <a:buFont typeface="Wingdings" panose="05000000000000000000" pitchFamily="2" charset="2"/>
              <a:buAutoNum type="arabicPeriod"/>
              <a:defRPr/>
            </a:pPr>
            <a:r>
              <a:rPr lang="en-US" b="1" u="sng" dirty="0"/>
              <a:t>PR Depression</a:t>
            </a:r>
            <a:r>
              <a:rPr lang="en-US" dirty="0"/>
              <a:t> – </a:t>
            </a:r>
            <a:r>
              <a:rPr lang="en-US" b="1" dirty="0"/>
              <a:t>pericarditis</a:t>
            </a:r>
            <a:r>
              <a:rPr lang="en-US" dirty="0"/>
              <a:t>; Q in AMI</a:t>
            </a:r>
          </a:p>
          <a:p>
            <a:pPr marL="609600" indent="-609600" eaLnBrk="1" hangingPunct="1">
              <a:buFont typeface="Wingdings" panose="05000000000000000000" pitchFamily="2" charset="2"/>
              <a:buAutoNum type="arabicPeriod"/>
              <a:defRPr/>
            </a:pPr>
            <a:r>
              <a:rPr lang="en-US" b="1" u="sng" dirty="0"/>
              <a:t>T inversion in pericarditis</a:t>
            </a:r>
            <a:r>
              <a:rPr lang="en-US" dirty="0"/>
              <a:t> occurs </a:t>
            </a:r>
            <a:r>
              <a:rPr lang="en-US" b="1" u="sng" dirty="0"/>
              <a:t>only after ST normalized;</a:t>
            </a:r>
            <a:r>
              <a:rPr lang="en-US" dirty="0"/>
              <a:t> T inversion </a:t>
            </a:r>
            <a:r>
              <a:rPr lang="en-US" b="1" u="sng" dirty="0"/>
              <a:t>accompanies</a:t>
            </a:r>
            <a:r>
              <a:rPr lang="en-US" dirty="0"/>
              <a:t> </a:t>
            </a:r>
            <a:r>
              <a:rPr lang="en-US" b="1" u="sng" dirty="0">
                <a:solidFill>
                  <a:schemeClr val="hlink"/>
                </a:solidFill>
              </a:rPr>
              <a:t>STE in AMI (co-exist)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defRPr/>
            </a:pPr>
            <a:r>
              <a:rPr lang="en-US"/>
              <a:t>Pericarditis</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09750"/>
            <a:ext cx="8229600" cy="367665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604" name="Rectangle 4"/>
          <p:cNvSpPr>
            <a:spLocks noChangeArrowheads="1"/>
          </p:cNvSpPr>
          <p:nvPr/>
        </p:nvSpPr>
        <p:spPr bwMode="auto">
          <a:xfrm>
            <a:off x="620713" y="5867400"/>
            <a:ext cx="7913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Goldberger AL. Goldberger: Clinical Electrocardiography: A Simplified Approach. 7th ed: Mosby Elsevier; 2006.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Rot="1" noChangeArrowheads="1"/>
          </p:cNvSpPr>
          <p:nvPr>
            <p:ph type="title"/>
          </p:nvPr>
        </p:nvSpPr>
        <p:spPr/>
        <p:txBody>
          <a:bodyPr/>
          <a:lstStyle/>
          <a:p>
            <a:pPr eaLnBrk="1" hangingPunct="1">
              <a:defRPr/>
            </a:pPr>
            <a:r>
              <a:rPr lang="en-US"/>
              <a:t>Pericarditis</a:t>
            </a:r>
          </a:p>
        </p:txBody>
      </p:sp>
      <p:sp>
        <p:nvSpPr>
          <p:cNvPr id="97282" name="Rectangle 2"/>
          <p:cNvSpPr>
            <a:spLocks noGrp="1" noChangeArrowheads="1"/>
          </p:cNvSpPr>
          <p:nvPr>
            <p:ph idx="1"/>
          </p:nvPr>
        </p:nvSpPr>
        <p:spPr/>
        <p:txBody>
          <a:bodyPr/>
          <a:lstStyle/>
          <a:p>
            <a:pPr eaLnBrk="1" hangingPunct="1">
              <a:defRPr/>
            </a:pPr>
            <a:r>
              <a:rPr lang="en-US"/>
              <a:t>PR segment depression is usually transient but may be the </a:t>
            </a:r>
            <a:r>
              <a:rPr lang="en-US" u="sng">
                <a:solidFill>
                  <a:schemeClr val="hlink"/>
                </a:solidFill>
              </a:rPr>
              <a:t>earliest and most specific sign</a:t>
            </a:r>
            <a:r>
              <a:rPr lang="en-US"/>
              <a:t> of acute myopericarditis</a:t>
            </a:r>
          </a:p>
          <a:p>
            <a:pPr eaLnBrk="1" hangingPunct="1">
              <a:defRPr/>
            </a:pPr>
            <a:endParaRPr lang="en-US"/>
          </a:p>
          <a:p>
            <a:pPr lvl="2" eaLnBrk="1" hangingPunct="1">
              <a:defRPr/>
            </a:pPr>
            <a:r>
              <a:rPr lang="en-US"/>
              <a:t>Baljepally R, Spodick DH. PR-segment deviation as the initial electrocardiographic response in acute pericarditis. Am J Cardiol 1998; 81 (12):1505-6.</a:t>
            </a:r>
          </a:p>
          <a:p>
            <a:pPr eaLnBrk="1" hangingPunct="1">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eaLnBrk="1" hangingPunct="1">
              <a:defRPr/>
            </a:pPr>
            <a:r>
              <a:rPr lang="en-US" sz="4000"/>
              <a:t>Acute Pericarditis – Four Classical Stages</a:t>
            </a:r>
          </a:p>
        </p:txBody>
      </p:sp>
      <p:sp>
        <p:nvSpPr>
          <p:cNvPr id="106499" name="Rectangle 3"/>
          <p:cNvSpPr>
            <a:spLocks noGrp="1" noChangeArrowheads="1"/>
          </p:cNvSpPr>
          <p:nvPr>
            <p:ph sz="half" idx="1"/>
          </p:nvPr>
        </p:nvSpPr>
        <p:spPr/>
        <p:txBody>
          <a:bodyPr/>
          <a:lstStyle/>
          <a:p>
            <a:pPr eaLnBrk="1" hangingPunct="1">
              <a:defRPr/>
            </a:pPr>
            <a:r>
              <a:rPr lang="en-US"/>
              <a:t>First described by Spodick et al</a:t>
            </a:r>
          </a:p>
          <a:p>
            <a:pPr eaLnBrk="1" hangingPunct="1">
              <a:defRPr/>
            </a:pPr>
            <a:r>
              <a:rPr lang="en-US"/>
              <a:t>Stage I</a:t>
            </a:r>
          </a:p>
          <a:p>
            <a:pPr lvl="1" eaLnBrk="1" hangingPunct="1">
              <a:defRPr/>
            </a:pPr>
            <a:r>
              <a:rPr lang="en-US"/>
              <a:t>first few days </a:t>
            </a:r>
            <a:r>
              <a:rPr lang="en-US">
                <a:sym typeface="Wingdings" pitchFamily="2" charset="2"/>
              </a:rPr>
              <a:t> 2 weeks</a:t>
            </a:r>
            <a:endParaRPr lang="en-US"/>
          </a:p>
          <a:p>
            <a:pPr lvl="1" eaLnBrk="1" hangingPunct="1">
              <a:defRPr/>
            </a:pPr>
            <a:r>
              <a:rPr lang="en-US" b="1" u="sng">
                <a:solidFill>
                  <a:schemeClr val="hlink"/>
                </a:solidFill>
              </a:rPr>
              <a:t>STE, PR depression</a:t>
            </a:r>
          </a:p>
          <a:p>
            <a:pPr eaLnBrk="1" hangingPunct="1">
              <a:defRPr/>
            </a:pPr>
            <a:r>
              <a:rPr lang="en-US"/>
              <a:t>Stage II</a:t>
            </a:r>
          </a:p>
          <a:p>
            <a:pPr lvl="1" eaLnBrk="1" hangingPunct="1">
              <a:defRPr/>
            </a:pPr>
            <a:r>
              <a:rPr lang="en-US"/>
              <a:t>last days </a:t>
            </a:r>
            <a:r>
              <a:rPr lang="en-US">
                <a:sym typeface="Wingdings" pitchFamily="2" charset="2"/>
              </a:rPr>
              <a:t> weeks</a:t>
            </a:r>
            <a:endParaRPr lang="en-US"/>
          </a:p>
          <a:p>
            <a:pPr lvl="1" eaLnBrk="1" hangingPunct="1">
              <a:defRPr/>
            </a:pPr>
            <a:r>
              <a:rPr lang="en-US" b="1" u="sng">
                <a:solidFill>
                  <a:schemeClr val="hlink"/>
                </a:solidFill>
              </a:rPr>
              <a:t>Normalization of STE</a:t>
            </a:r>
          </a:p>
        </p:txBody>
      </p:sp>
      <p:sp>
        <p:nvSpPr>
          <p:cNvPr id="106501" name="Rectangle 5"/>
          <p:cNvSpPr>
            <a:spLocks noGrp="1" noChangeArrowheads="1"/>
          </p:cNvSpPr>
          <p:nvPr>
            <p:ph sz="half" idx="2"/>
          </p:nvPr>
        </p:nvSpPr>
        <p:spPr/>
        <p:txBody>
          <a:bodyPr/>
          <a:lstStyle/>
          <a:p>
            <a:pPr eaLnBrk="1" hangingPunct="1">
              <a:defRPr/>
            </a:pPr>
            <a:r>
              <a:rPr lang="en-US"/>
              <a:t>Stage III</a:t>
            </a:r>
          </a:p>
          <a:p>
            <a:pPr lvl="1" eaLnBrk="1" hangingPunct="1">
              <a:defRPr/>
            </a:pPr>
            <a:r>
              <a:rPr lang="en-US"/>
              <a:t>after 2-3 weeks, lasts several weeks</a:t>
            </a:r>
          </a:p>
          <a:p>
            <a:pPr lvl="1" eaLnBrk="1" hangingPunct="1">
              <a:defRPr/>
            </a:pPr>
            <a:r>
              <a:rPr lang="en-US" b="1" u="sng">
                <a:solidFill>
                  <a:schemeClr val="hlink"/>
                </a:solidFill>
              </a:rPr>
              <a:t>T wave inversion</a:t>
            </a:r>
          </a:p>
          <a:p>
            <a:pPr eaLnBrk="1" hangingPunct="1">
              <a:defRPr/>
            </a:pPr>
            <a:r>
              <a:rPr lang="en-US"/>
              <a:t>Stage IV</a:t>
            </a:r>
          </a:p>
          <a:p>
            <a:pPr lvl="1" eaLnBrk="1" hangingPunct="1">
              <a:defRPr/>
            </a:pPr>
            <a:r>
              <a:rPr lang="en-US"/>
              <a:t>lasts up to several months</a:t>
            </a:r>
          </a:p>
          <a:p>
            <a:pPr lvl="1" eaLnBrk="1" hangingPunct="1">
              <a:defRPr/>
            </a:pPr>
            <a:r>
              <a:rPr lang="en-US" b="1" u="sng">
                <a:solidFill>
                  <a:schemeClr val="hlink"/>
                </a:solidFill>
              </a:rPr>
              <a:t>gradual resolution of T wave changes</a:t>
            </a:r>
          </a:p>
          <a:p>
            <a:pPr eaLnBrk="1" hangingPunct="1">
              <a:defRPr/>
            </a:pPr>
            <a:endParaRPr lang="en-US" b="1" u="sng">
              <a:solidFill>
                <a:schemeClr val="hlink"/>
              </a:solidFill>
            </a:endParaRPr>
          </a:p>
        </p:txBody>
      </p:sp>
      <p:sp>
        <p:nvSpPr>
          <p:cNvPr id="106502" name="Rectangle 6"/>
          <p:cNvSpPr>
            <a:spLocks noChangeArrowheads="1"/>
          </p:cNvSpPr>
          <p:nvPr/>
        </p:nvSpPr>
        <p:spPr bwMode="auto">
          <a:xfrm>
            <a:off x="76200" y="6172200"/>
            <a:ext cx="8991600" cy="581025"/>
          </a:xfrm>
          <a:prstGeom prst="rect">
            <a:avLst/>
          </a:prstGeom>
          <a:noFill/>
          <a:ln w="9525">
            <a:noFill/>
            <a:miter lim="800000"/>
            <a:headEnd/>
            <a:tailEnd/>
          </a:ln>
          <a:effectLst/>
        </p:spPr>
        <p:txBody>
          <a:bodyPr>
            <a:spAutoFit/>
          </a:bodyPr>
          <a:lstStyle/>
          <a:p>
            <a:pPr lvl="2">
              <a:defRPr/>
            </a:pPr>
            <a:r>
              <a:rPr lang="en-US" sz="1600">
                <a:effectLst>
                  <a:outerShdw blurRad="38100" dist="38100" dir="2700000" algn="tl">
                    <a:srgbClr val="000000"/>
                  </a:outerShdw>
                </a:effectLst>
              </a:rPr>
              <a:t>Chan TC, Brady WJ, Pollack M. Electrocardiographic manifestations: acute myopericarditis. J Emerg Med 1999; 17 (5):865-72.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Rot="1" noChangeArrowheads="1"/>
          </p:cNvSpPr>
          <p:nvPr>
            <p:ph type="title"/>
          </p:nvPr>
        </p:nvSpPr>
        <p:spPr/>
        <p:txBody>
          <a:bodyPr/>
          <a:lstStyle/>
          <a:p>
            <a:pPr eaLnBrk="1" hangingPunct="1">
              <a:defRPr/>
            </a:pPr>
            <a:r>
              <a:rPr lang="en-US"/>
              <a:t>Stage 1 Pericarditis</a:t>
            </a:r>
          </a:p>
        </p:txBody>
      </p:sp>
      <p:pic>
        <p:nvPicPr>
          <p:cNvPr id="102405" name="Picture 5" descr="stage1p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5625"/>
            <a:ext cx="6477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AutoShape 6"/>
          <p:cNvSpPr>
            <a:spLocks noChangeArrowheads="1"/>
          </p:cNvSpPr>
          <p:nvPr/>
        </p:nvSpPr>
        <p:spPr bwMode="auto">
          <a:xfrm rot="-1700191">
            <a:off x="1951038" y="4681538"/>
            <a:ext cx="1219200" cy="312737"/>
          </a:xfrm>
          <a:prstGeom prst="rightArrow">
            <a:avLst>
              <a:gd name="adj1" fmla="val 50000"/>
              <a:gd name="adj2" fmla="val 97462"/>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8677" name="AutoShape 7"/>
          <p:cNvSpPr>
            <a:spLocks noChangeArrowheads="1"/>
          </p:cNvSpPr>
          <p:nvPr/>
        </p:nvSpPr>
        <p:spPr bwMode="auto">
          <a:xfrm rot="-1700191">
            <a:off x="1905000" y="6164263"/>
            <a:ext cx="1219200" cy="312737"/>
          </a:xfrm>
          <a:prstGeom prst="rightArrow">
            <a:avLst>
              <a:gd name="adj1" fmla="val 50000"/>
              <a:gd name="adj2" fmla="val 97462"/>
            </a:avLst>
          </a:prstGeom>
          <a:solidFill>
            <a:schemeClr val="accent1"/>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8678" name="Text Box 8"/>
          <p:cNvSpPr txBox="1">
            <a:spLocks noChangeArrowheads="1"/>
          </p:cNvSpPr>
          <p:nvPr/>
        </p:nvSpPr>
        <p:spPr bwMode="auto">
          <a:xfrm>
            <a:off x="152400" y="5349875"/>
            <a:ext cx="1828800" cy="841375"/>
          </a:xfrm>
          <a:prstGeom prst="rect">
            <a:avLst/>
          </a:prstGeom>
          <a:solidFill>
            <a:schemeClr val="bg2"/>
          </a:solidFill>
          <a:ln w="19050">
            <a:solidFill>
              <a:schemeClr val="tx1"/>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chemeClr val="hlink"/>
                </a:solidFill>
              </a:rPr>
              <a:t>PR Depression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102405"/>
                                        </p:tgtEl>
                                        <p:attrNameLst>
                                          <p:attrName>ppt_w</p:attrName>
                                        </p:attrNameLst>
                                      </p:cBhvr>
                                      <p:tavLst>
                                        <p:tav tm="0">
                                          <p:val>
                                            <p:strVal val="ppt_w"/>
                                          </p:val>
                                        </p:tav>
                                        <p:tav tm="100000">
                                          <p:val>
                                            <p:fltVal val="0"/>
                                          </p:val>
                                        </p:tav>
                                      </p:tavLst>
                                    </p:anim>
                                    <p:anim calcmode="lin" valueType="num">
                                      <p:cBhvr>
                                        <p:cTn id="7" dur="500"/>
                                        <p:tgtEl>
                                          <p:spTgt spid="102405"/>
                                        </p:tgtEl>
                                        <p:attrNameLst>
                                          <p:attrName>ppt_h</p:attrName>
                                        </p:attrNameLst>
                                      </p:cBhvr>
                                      <p:tavLst>
                                        <p:tav tm="0">
                                          <p:val>
                                            <p:strVal val="ppt_h"/>
                                          </p:val>
                                        </p:tav>
                                        <p:tav tm="100000">
                                          <p:val>
                                            <p:fltVal val="0"/>
                                          </p:val>
                                        </p:tav>
                                      </p:tavLst>
                                    </p:anim>
                                    <p:animEffect transition="out" filter="fade">
                                      <p:cBhvr>
                                        <p:cTn id="8" dur="500"/>
                                        <p:tgtEl>
                                          <p:spTgt spid="102405"/>
                                        </p:tgtEl>
                                      </p:cBhvr>
                                    </p:animEffect>
                                    <p:set>
                                      <p:cBhvr>
                                        <p:cTn id="9" dur="1" fill="hold">
                                          <p:stCondLst>
                                            <p:cond delay="499"/>
                                          </p:stCondLst>
                                        </p:cTn>
                                        <p:tgtEl>
                                          <p:spTgt spid="1024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Rot="1" noChangeArrowheads="1"/>
          </p:cNvSpPr>
          <p:nvPr>
            <p:ph type="title"/>
          </p:nvPr>
        </p:nvSpPr>
        <p:spPr/>
        <p:txBody>
          <a:bodyPr/>
          <a:lstStyle/>
          <a:p>
            <a:pPr eaLnBrk="1" hangingPunct="1">
              <a:defRPr/>
            </a:pPr>
            <a:r>
              <a:rPr lang="en-US"/>
              <a:t>Stage 2 Pericarditis</a:t>
            </a:r>
          </a:p>
        </p:txBody>
      </p:sp>
      <p:pic>
        <p:nvPicPr>
          <p:cNvPr id="104453" name="Picture 5" descr="stage1pcardafter1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55763"/>
            <a:ext cx="670560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ppt_w</p:attrName>
                                        </p:attrNameLst>
                                      </p:cBhvr>
                                      <p:tavLst>
                                        <p:tav tm="0">
                                          <p:val>
                                            <p:fltVal val="0"/>
                                          </p:val>
                                        </p:tav>
                                        <p:tav tm="100000">
                                          <p:val>
                                            <p:strVal val="#ppt_w"/>
                                          </p:val>
                                        </p:tav>
                                      </p:tavLst>
                                    </p:anim>
                                    <p:anim calcmode="lin" valueType="num">
                                      <p:cBhvr>
                                        <p:cTn id="8" dur="1000" fill="hold"/>
                                        <p:tgtEl>
                                          <p:spTgt spid="104453"/>
                                        </p:tgtEl>
                                        <p:attrNameLst>
                                          <p:attrName>ppt_h</p:attrName>
                                        </p:attrNameLst>
                                      </p:cBhvr>
                                      <p:tavLst>
                                        <p:tav tm="0">
                                          <p:val>
                                            <p:fltVal val="0"/>
                                          </p:val>
                                        </p:tav>
                                        <p:tav tm="100000">
                                          <p:val>
                                            <p:strVal val="#ppt_h"/>
                                          </p:val>
                                        </p:tav>
                                      </p:tavLst>
                                    </p:anim>
                                    <p:anim calcmode="lin" valueType="num">
                                      <p:cBhvr>
                                        <p:cTn id="9" dur="1000" fill="hold"/>
                                        <p:tgtEl>
                                          <p:spTgt spid="104453"/>
                                        </p:tgtEl>
                                        <p:attrNameLst>
                                          <p:attrName>style.rotation</p:attrName>
                                        </p:attrNameLst>
                                      </p:cBhvr>
                                      <p:tavLst>
                                        <p:tav tm="0">
                                          <p:val>
                                            <p:fltVal val="90"/>
                                          </p:val>
                                        </p:tav>
                                        <p:tav tm="100000">
                                          <p:val>
                                            <p:fltVal val="0"/>
                                          </p:val>
                                        </p:tav>
                                      </p:tavLst>
                                    </p:anim>
                                    <p:animEffect transition="in" filter="fade">
                                      <p:cBhvr>
                                        <p:cTn id="10" dur="1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274638"/>
            <a:ext cx="8229600" cy="1143000"/>
          </a:xfrm>
        </p:spPr>
        <p:txBody>
          <a:bodyPr vert="horz" wrap="square" lIns="34290" tIns="34290" rIns="34290" bIns="34290" numCol="1" rtlCol="0" anchor="ctr" anchorCtr="0" compatLnSpc="1">
            <a:prstTxWarp prst="textNoShape">
              <a:avLst/>
            </a:prstTxWarp>
            <a:normAutofit/>
          </a:bodyPr>
          <a:lstStyle/>
          <a:p>
            <a:pPr eaLnBrk="1" hangingPunct="1"/>
            <a:r>
              <a:rPr lang="en-US" altLang="en-US" b="1">
                <a:ea typeface="ＭＳ Ｐゴシック" panose="020B0600070205080204" pitchFamily="34" charset="-128"/>
              </a:rPr>
              <a:t>Objectives</a:t>
            </a:r>
          </a:p>
        </p:txBody>
      </p:sp>
      <p:sp>
        <p:nvSpPr>
          <p:cNvPr id="3076" name="Rectangle 3"/>
          <p:cNvSpPr>
            <a:spLocks noGrp="1" noChangeArrowheads="1"/>
          </p:cNvSpPr>
          <p:nvPr>
            <p:ph type="body" idx="4294967295"/>
          </p:nvPr>
        </p:nvSpPr>
        <p:spPr>
          <a:xfrm>
            <a:off x="0" y="1600200"/>
            <a:ext cx="8229600" cy="4525963"/>
          </a:xfrm>
        </p:spPr>
        <p:txBody>
          <a:bodyPr/>
          <a:lstStyle/>
          <a:p>
            <a:pPr marL="385763" indent="-385763"/>
            <a:r>
              <a:rPr lang="en-US" altLang="en-US" dirty="0">
                <a:ea typeface="ＭＳ Ｐゴシック" panose="020B0600070205080204" pitchFamily="34" charset="-128"/>
              </a:rPr>
              <a:t>Develop a systematic approach to determine possible STEMI mimics.</a:t>
            </a:r>
          </a:p>
          <a:p>
            <a:pPr marL="385763" indent="-385763"/>
            <a:r>
              <a:rPr lang="en-US" altLang="en-US" dirty="0">
                <a:ea typeface="ＭＳ Ｐゴシック" panose="020B0600070205080204" pitchFamily="34" charset="-128"/>
              </a:rPr>
              <a:t>Identify STEMI mimics and false EKG interpretations.</a:t>
            </a:r>
          </a:p>
        </p:txBody>
      </p:sp>
    </p:spTree>
    <p:extLst>
      <p:ext uri="{BB962C8B-B14F-4D97-AF65-F5344CB8AC3E}">
        <p14:creationId xmlns:p14="http://schemas.microsoft.com/office/powerpoint/2010/main" val="17082843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defRPr/>
            </a:pPr>
            <a:r>
              <a:rPr lang="en-US"/>
              <a:t>Stage 3 Pericarditis</a:t>
            </a:r>
          </a:p>
        </p:txBody>
      </p:sp>
      <p:pic>
        <p:nvPicPr>
          <p:cNvPr id="30723" name="Picture 3" descr="AcutePcardstage2 t in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900238"/>
            <a:ext cx="6781800" cy="41195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rrowheads="1"/>
          </p:cNvSpPr>
          <p:nvPr>
            <p:ph type="title"/>
          </p:nvPr>
        </p:nvSpPr>
        <p:spPr>
          <a:xfrm>
            <a:off x="484710" y="452718"/>
            <a:ext cx="7211490" cy="1400530"/>
          </a:xfrm>
        </p:spPr>
        <p:txBody>
          <a:bodyPr/>
          <a:lstStyle/>
          <a:p>
            <a:pPr eaLnBrk="1" hangingPunct="1">
              <a:defRPr/>
            </a:pPr>
            <a:r>
              <a:rPr lang="en-US" sz="4000" dirty="0"/>
              <a:t>ECG Changes of Pericarditis vs Benign Early Repolarization</a:t>
            </a:r>
          </a:p>
        </p:txBody>
      </p:sp>
      <p:sp>
        <p:nvSpPr>
          <p:cNvPr id="81923" name="Rectangle 3"/>
          <p:cNvSpPr>
            <a:spLocks noGrp="1" noChangeArrowheads="1"/>
          </p:cNvSpPr>
          <p:nvPr>
            <p:ph idx="1"/>
          </p:nvPr>
        </p:nvSpPr>
        <p:spPr>
          <a:xfrm>
            <a:off x="827700" y="2362200"/>
            <a:ext cx="7859100" cy="3886206"/>
          </a:xfrm>
        </p:spPr>
        <p:txBody>
          <a:bodyPr>
            <a:normAutofit fontScale="85000" lnSpcReduction="10000"/>
          </a:bodyPr>
          <a:lstStyle/>
          <a:p>
            <a:pPr eaLnBrk="1" hangingPunct="1">
              <a:defRPr/>
            </a:pPr>
            <a:r>
              <a:rPr lang="en-US" sz="2800" dirty="0"/>
              <a:t>Both demonstrate initial concavity of upsloping ST segment/T wave</a:t>
            </a:r>
          </a:p>
          <a:p>
            <a:pPr eaLnBrk="1" hangingPunct="1">
              <a:defRPr/>
            </a:pPr>
            <a:r>
              <a:rPr lang="en-US" sz="2800" dirty="0"/>
              <a:t>PR depression in pericarditis; not in BER</a:t>
            </a:r>
          </a:p>
          <a:p>
            <a:pPr eaLnBrk="1" hangingPunct="1">
              <a:defRPr/>
            </a:pPr>
            <a:r>
              <a:rPr lang="en-US" sz="2800" b="1" u="sng" dirty="0">
                <a:solidFill>
                  <a:schemeClr val="hlink"/>
                </a:solidFill>
              </a:rPr>
              <a:t>ST/T Ratio</a:t>
            </a:r>
          </a:p>
          <a:p>
            <a:pPr lvl="1" eaLnBrk="1" hangingPunct="1">
              <a:defRPr/>
            </a:pPr>
            <a:r>
              <a:rPr lang="en-US" sz="2400" dirty="0"/>
              <a:t>ST/T ratio ≥ 0.25 – pericarditis  </a:t>
            </a:r>
          </a:p>
          <a:p>
            <a:pPr lvl="1" eaLnBrk="1" hangingPunct="1">
              <a:defRPr/>
            </a:pPr>
            <a:r>
              <a:rPr lang="en-US" sz="2400" dirty="0"/>
              <a:t>ST/T ratio &lt; 0.25 – BER</a:t>
            </a:r>
          </a:p>
          <a:p>
            <a:pPr eaLnBrk="1" hangingPunct="1">
              <a:buFont typeface="Wingdings" panose="05000000000000000000" pitchFamily="2" charset="2"/>
              <a:buNone/>
              <a:defRPr/>
            </a:pPr>
            <a:endParaRPr lang="en-US" sz="2800" dirty="0"/>
          </a:p>
          <a:p>
            <a:pPr lvl="2" eaLnBrk="1" hangingPunct="1">
              <a:defRPr/>
            </a:pPr>
            <a:r>
              <a:rPr lang="en-US" sz="2000" dirty="0" err="1"/>
              <a:t>Ginzton</a:t>
            </a:r>
            <a:r>
              <a:rPr lang="en-US" sz="2000" dirty="0"/>
              <a:t> LE, </a:t>
            </a:r>
            <a:r>
              <a:rPr lang="en-US" sz="2000" dirty="0" err="1"/>
              <a:t>Laks</a:t>
            </a:r>
            <a:r>
              <a:rPr lang="en-US" sz="2000" dirty="0"/>
              <a:t> MM. The differential diagnosis of acute pericarditis from the normal variant: new electrocardiographic criteria. Circulation 1982; 65 (5):1004-9.</a:t>
            </a:r>
          </a:p>
          <a:p>
            <a:pPr eaLnBrk="1" hangingPunct="1">
              <a:buFont typeface="Wingdings" panose="05000000000000000000" pitchFamily="2" charset="2"/>
              <a:buNone/>
              <a:defRPr/>
            </a:pP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a:t>Brugada Syndrome: </a:t>
            </a:r>
            <a:br>
              <a:rPr lang="en-US"/>
            </a:br>
            <a:r>
              <a:rPr lang="en-US"/>
              <a:t>ECG patterns</a:t>
            </a:r>
          </a:p>
        </p:txBody>
      </p:sp>
      <p:sp>
        <p:nvSpPr>
          <p:cNvPr id="128003" name="Rectangle 3"/>
          <p:cNvSpPr>
            <a:spLocks noGrp="1" noChangeArrowheads="1"/>
          </p:cNvSpPr>
          <p:nvPr>
            <p:ph idx="1"/>
          </p:nvPr>
        </p:nvSpPr>
        <p:spPr/>
        <p:txBody>
          <a:bodyPr>
            <a:normAutofit fontScale="77500" lnSpcReduction="20000"/>
          </a:bodyPr>
          <a:lstStyle/>
          <a:p>
            <a:pPr eaLnBrk="1" hangingPunct="1">
              <a:defRPr/>
            </a:pPr>
            <a:r>
              <a:rPr lang="en-US" sz="2800" b="1" u="sng">
                <a:solidFill>
                  <a:schemeClr val="hlink"/>
                </a:solidFill>
              </a:rPr>
              <a:t>RBBB</a:t>
            </a:r>
          </a:p>
          <a:p>
            <a:pPr eaLnBrk="1" hangingPunct="1">
              <a:defRPr/>
            </a:pPr>
            <a:r>
              <a:rPr lang="en-US" sz="2800"/>
              <a:t>ST Elevations limited to </a:t>
            </a:r>
            <a:r>
              <a:rPr lang="en-US" sz="2800" b="1" u="sng"/>
              <a:t>right</a:t>
            </a:r>
            <a:r>
              <a:rPr lang="en-US" sz="2800"/>
              <a:t> precordial leads V1 and V2</a:t>
            </a:r>
          </a:p>
          <a:p>
            <a:pPr eaLnBrk="1" hangingPunct="1">
              <a:defRPr/>
            </a:pPr>
            <a:r>
              <a:rPr lang="en-US" sz="2800"/>
              <a:t>Saddle shaped or </a:t>
            </a:r>
            <a:r>
              <a:rPr lang="en-US" sz="2800" b="1" u="sng">
                <a:solidFill>
                  <a:schemeClr val="hlink"/>
                </a:solidFill>
              </a:rPr>
              <a:t>coved shaped</a:t>
            </a:r>
            <a:r>
              <a:rPr lang="en-US" sz="2800"/>
              <a:t> ST elevation</a:t>
            </a:r>
          </a:p>
          <a:p>
            <a:pPr eaLnBrk="1" hangingPunct="1">
              <a:defRPr/>
            </a:pPr>
            <a:r>
              <a:rPr lang="en-US" sz="2800"/>
              <a:t>First described in 1992 by Brugada and Brugada</a:t>
            </a:r>
            <a:endParaRPr lang="en-US" sz="2800">
              <a:effectLst/>
            </a:endParaRPr>
          </a:p>
          <a:p>
            <a:pPr eaLnBrk="1" hangingPunct="1">
              <a:defRPr/>
            </a:pPr>
            <a:r>
              <a:rPr lang="en-US" sz="2800">
                <a:effectLst/>
              </a:rPr>
              <a:t>The syndrome has been linked to mutations in the cardiac sodium-channel gene</a:t>
            </a:r>
          </a:p>
          <a:p>
            <a:pPr lvl="2" eaLnBrk="1" hangingPunct="1">
              <a:defRPr/>
            </a:pPr>
            <a:r>
              <a:rPr lang="en-US" sz="2000"/>
              <a:t>Amal Mattu, Robert L. Rogers, Hyung Kim, Andrew D. Perron and William J. Brady. The Brugada Syndrome. The American Journal of Emergency Medicine, Vol. 21, No. 2, March 2003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484710" y="304800"/>
            <a:ext cx="7897290" cy="1219200"/>
          </a:xfrm>
        </p:spPr>
        <p:txBody>
          <a:bodyPr/>
          <a:lstStyle/>
          <a:p>
            <a:pPr eaLnBrk="1" hangingPunct="1">
              <a:defRPr/>
            </a:pPr>
            <a:r>
              <a:rPr lang="en-US" sz="4000" dirty="0"/>
              <a:t>ST Elevation morphologies in </a:t>
            </a:r>
            <a:r>
              <a:rPr lang="en-US" sz="4000" dirty="0" err="1"/>
              <a:t>Brugada</a:t>
            </a:r>
            <a:r>
              <a:rPr lang="en-US" sz="4000" dirty="0"/>
              <a:t> Syndrome</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3644900" cy="5029200"/>
          </a:xfrm>
          <a:prstGeom prst="rect">
            <a:avLst/>
          </a:prstGeom>
          <a:noFill/>
          <a:ln w="127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337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00200"/>
            <a:ext cx="1989138" cy="5257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6"/>
          <p:cNvSpPr txBox="1">
            <a:spLocks noChangeArrowheads="1"/>
          </p:cNvSpPr>
          <p:nvPr/>
        </p:nvSpPr>
        <p:spPr bwMode="auto">
          <a:xfrm>
            <a:off x="6248400" y="3352800"/>
            <a:ext cx="2590800" cy="1946275"/>
          </a:xfrm>
          <a:prstGeom prst="rect">
            <a:avLst/>
          </a:prstGeom>
          <a:solidFill>
            <a:schemeClr val="bg2"/>
          </a:solidFill>
          <a:ln w="28575">
            <a:solidFill>
              <a:schemeClr val="tx1"/>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a:solidFill>
                  <a:schemeClr val="hlink"/>
                </a:solidFill>
              </a:rPr>
              <a:t>RBBB with RSR pattern rather than rSR pattern and there is associated STE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ctrTitle"/>
          </p:nvPr>
        </p:nvSpPr>
        <p:spPr>
          <a:ln>
            <a:solidFill>
              <a:schemeClr val="tx1"/>
            </a:solidFill>
          </a:ln>
        </p:spPr>
        <p:txBody>
          <a:bodyPr/>
          <a:lstStyle/>
          <a:p>
            <a:pPr eaLnBrk="1" hangingPunct="1">
              <a:defRPr/>
            </a:pPr>
            <a:r>
              <a:rPr lang="en-US"/>
              <a:t>QRS Width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a:t>Left Bundle Branch Block</a:t>
            </a:r>
          </a:p>
        </p:txBody>
      </p:sp>
      <p:sp>
        <p:nvSpPr>
          <p:cNvPr id="50179" name="Rectangle 3"/>
          <p:cNvSpPr>
            <a:spLocks noGrp="1" noChangeArrowheads="1"/>
          </p:cNvSpPr>
          <p:nvPr>
            <p:ph idx="1"/>
          </p:nvPr>
        </p:nvSpPr>
        <p:spPr/>
        <p:txBody>
          <a:bodyPr/>
          <a:lstStyle/>
          <a:p>
            <a:pPr eaLnBrk="1" hangingPunct="1">
              <a:defRPr/>
            </a:pPr>
            <a:r>
              <a:rPr lang="en-US"/>
              <a:t>In LBBB, the QRS complex is broad with negative QS or rS complex in lead V1, and may </a:t>
            </a:r>
            <a:r>
              <a:rPr lang="en-US">
                <a:solidFill>
                  <a:schemeClr val="hlink"/>
                </a:solidFill>
              </a:rPr>
              <a:t>demonstrate STE</a:t>
            </a:r>
          </a:p>
          <a:p>
            <a:pPr eaLnBrk="1" hangingPunct="1">
              <a:defRPr/>
            </a:pPr>
            <a:r>
              <a:rPr lang="en-US">
                <a:solidFill>
                  <a:schemeClr val="hlink"/>
                </a:solidFill>
              </a:rPr>
              <a:t>What if, LBBB co-exist with STEMI?</a:t>
            </a:r>
          </a:p>
          <a:p>
            <a:pPr eaLnBrk="1" hangingPunct="1">
              <a:buFont typeface="Wingdings" panose="05000000000000000000" pitchFamily="2" charset="2"/>
              <a:buNone/>
              <a:defRPr/>
            </a:pPr>
            <a:endParaRPr lang="en-US">
              <a:solidFill>
                <a:schemeClr val="hlink"/>
              </a:solidFill>
            </a:endParaRPr>
          </a:p>
          <a:p>
            <a:pPr lvl="2" eaLnBrk="1" hangingPunct="1">
              <a:defRPr/>
            </a:pPr>
            <a:r>
              <a:rPr lang="en-US"/>
              <a:t>Chan TC, Brady WJ, Harrigan RA et al. ECG in Emergency Medicine and Acute Care. 1st ed. Pennsylvania: Elsevier Mosby; 2005.</a:t>
            </a:r>
          </a:p>
          <a:p>
            <a:pPr eaLnBrk="1" hangingPunct="1">
              <a:defRPr/>
            </a:pPr>
            <a:endParaRPr lang="en-US">
              <a:solidFill>
                <a:schemeClr val="hlink"/>
              </a:solidFill>
            </a:endParaRPr>
          </a:p>
          <a:p>
            <a:pPr eaLnBrk="1" hangingPunct="1">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a:t>Sgarbossa Criteria</a:t>
            </a:r>
          </a:p>
        </p:txBody>
      </p:sp>
      <p:sp>
        <p:nvSpPr>
          <p:cNvPr id="52227" name="Rectangle 3"/>
          <p:cNvSpPr>
            <a:spLocks noGrp="1" noChangeArrowheads="1"/>
          </p:cNvSpPr>
          <p:nvPr>
            <p:ph idx="1"/>
          </p:nvPr>
        </p:nvSpPr>
        <p:spPr/>
        <p:txBody>
          <a:bodyPr/>
          <a:lstStyle/>
          <a:p>
            <a:pPr eaLnBrk="1" hangingPunct="1">
              <a:defRPr/>
            </a:pPr>
            <a:r>
              <a:rPr lang="en-US"/>
              <a:t>Sgarbossa et al. have developed a clinical prediction rule to assist in the ECG diagnosis of AMI in the setting of LBBB using three specific ECG findings</a:t>
            </a:r>
          </a:p>
          <a:p>
            <a:pPr eaLnBrk="1" hangingPunct="1">
              <a:defRPr/>
            </a:pPr>
            <a:endParaRPr lang="en-US"/>
          </a:p>
          <a:p>
            <a:pPr lvl="2" eaLnBrk="1" hangingPunct="1">
              <a:defRPr/>
            </a:pPr>
            <a:r>
              <a:rPr lang="en-US"/>
              <a:t>Sgarbossa EB, Pinski SL, Barbagelata A, et al. Electrocardiographic diagnosis of evolving acute myocardial infarction in the presence of left bundle-branch block. N Engl J Med 1996; 334:481-7.</a:t>
            </a:r>
          </a:p>
          <a:p>
            <a:pPr eaLnBrk="1" hangingPunct="1">
              <a:defRPr/>
            </a:pPr>
            <a:endParaRPr lang="en-US"/>
          </a:p>
          <a:p>
            <a:pPr eaLnBrk="1" hangingPunct="1">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a:t>Sgarbossa Criteria</a:t>
            </a:r>
          </a:p>
        </p:txBody>
      </p:sp>
      <p:graphicFrame>
        <p:nvGraphicFramePr>
          <p:cNvPr id="53266" name="Group 18"/>
          <p:cNvGraphicFramePr>
            <a:graphicFrameLocks noGrp="1"/>
          </p:cNvGraphicFramePr>
          <p:nvPr>
            <p:ph idx="1"/>
          </p:nvPr>
        </p:nvGraphicFramePr>
        <p:xfrm>
          <a:off x="827088" y="2052638"/>
          <a:ext cx="6711950" cy="4179888"/>
        </p:xfrm>
        <a:graphic>
          <a:graphicData uri="http://schemas.openxmlformats.org/drawingml/2006/table">
            <a:tbl>
              <a:tblPr/>
              <a:tblGrid>
                <a:gridCol w="3355975">
                  <a:extLst>
                    <a:ext uri="{9D8B030D-6E8A-4147-A177-3AD203B41FA5}">
                      <a16:colId xmlns:a16="http://schemas.microsoft.com/office/drawing/2014/main" val="20000"/>
                    </a:ext>
                  </a:extLst>
                </a:gridCol>
                <a:gridCol w="3355975">
                  <a:extLst>
                    <a:ext uri="{9D8B030D-6E8A-4147-A177-3AD203B41FA5}">
                      <a16:colId xmlns:a16="http://schemas.microsoft.com/office/drawing/2014/main" val="20001"/>
                    </a:ext>
                  </a:extLst>
                </a:gridCol>
              </a:tblGrid>
              <a:tr h="15748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ST Elevation </a:t>
                      </a: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 1 mm and concordant with QRS complex</a:t>
                      </a:r>
                    </a:p>
                  </a:txBody>
                  <a:tcPr marL="74577" marR="74577"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sng" strike="noStrike" cap="none" normalizeH="0" baseline="0">
                          <a:ln>
                            <a:noFill/>
                          </a:ln>
                          <a:solidFill>
                            <a:schemeClr val="hlink"/>
                          </a:solidFill>
                          <a:effectLst>
                            <a:outerShdw blurRad="38100" dist="38100" dir="2700000" algn="tl">
                              <a:srgbClr val="000000"/>
                            </a:outerShdw>
                          </a:effectLst>
                          <a:latin typeface="Garamond" pitchFamily="18" charset="0"/>
                        </a:rPr>
                        <a:t>Score 5 points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Odds Ratio (OR) 25.2</a:t>
                      </a:r>
                    </a:p>
                  </a:txBody>
                  <a:tcPr marL="74577" marR="74577"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302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ST Depression </a:t>
                      </a: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 1 mm in V1, V2, V3</a:t>
                      </a:r>
                    </a:p>
                  </a:txBody>
                  <a:tcPr marL="74577" marR="74577"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sng" strike="noStrike" cap="none" normalizeH="0" baseline="0">
                          <a:ln>
                            <a:noFill/>
                          </a:ln>
                          <a:solidFill>
                            <a:schemeClr val="hlink"/>
                          </a:solidFill>
                          <a:effectLst>
                            <a:outerShdw blurRad="38100" dist="38100" dir="2700000" algn="tl">
                              <a:srgbClr val="000000"/>
                            </a:outerShdw>
                          </a:effectLst>
                          <a:latin typeface="Garamond" pitchFamily="18" charset="0"/>
                        </a:rPr>
                        <a:t>Score 3 points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OR 6.0</a:t>
                      </a:r>
                    </a:p>
                  </a:txBody>
                  <a:tcPr marL="74577" marR="74577"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748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ST Elevation </a:t>
                      </a: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 5 mm and discordant with QRS complex</a:t>
                      </a:r>
                    </a:p>
                  </a:txBody>
                  <a:tcPr marL="74577" marR="74577"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sng" strike="noStrike" cap="none" normalizeH="0" baseline="0">
                          <a:ln>
                            <a:noFill/>
                          </a:ln>
                          <a:solidFill>
                            <a:schemeClr val="hlink"/>
                          </a:solidFill>
                          <a:effectLst>
                            <a:outerShdw blurRad="38100" dist="38100" dir="2700000" algn="tl">
                              <a:srgbClr val="000000"/>
                            </a:outerShdw>
                          </a:effectLst>
                          <a:latin typeface="Garamond" pitchFamily="18" charset="0"/>
                        </a:rPr>
                        <a:t>Score 2 points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rPr>
                        <a:t>OR 4.3</a:t>
                      </a:r>
                    </a:p>
                  </a:txBody>
                  <a:tcPr marL="74577" marR="74577"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5" name="Rectangle 17"/>
          <p:cNvSpPr>
            <a:spLocks noChangeArrowheads="1"/>
          </p:cNvSpPr>
          <p:nvPr/>
        </p:nvSpPr>
        <p:spPr bwMode="auto">
          <a:xfrm>
            <a:off x="304800" y="6096000"/>
            <a:ext cx="845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a:latin typeface="Times New Roman" panose="02020603050405020304" pitchFamily="18" charset="0"/>
              </a:rPr>
              <a:t>Odds Ratio: a measure of the degree of association; for example, the odds of exposure among the cases compared with the odds of exposure among the controls (www.cefpas.it/ebm/tools/glossary.htm)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a:t>AMI in the presence of LBBB</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66863"/>
            <a:ext cx="7391400" cy="5086350"/>
          </a:xfrm>
          <a:prstGeom prst="rect">
            <a:avLst/>
          </a:prstGeom>
          <a:noFill/>
          <a:ln w="127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p:txBody>
          <a:bodyPr/>
          <a:lstStyle/>
          <a:p>
            <a:pPr eaLnBrk="1" hangingPunct="1">
              <a:defRPr/>
            </a:pPr>
            <a:r>
              <a:rPr lang="en-US"/>
              <a:t>Sgarbossa Criteria</a:t>
            </a:r>
          </a:p>
        </p:txBody>
      </p:sp>
      <p:sp>
        <p:nvSpPr>
          <p:cNvPr id="55299" name="Rectangle 3"/>
          <p:cNvSpPr>
            <a:spLocks noGrp="1" noChangeArrowheads="1"/>
          </p:cNvSpPr>
          <p:nvPr>
            <p:ph idx="1"/>
          </p:nvPr>
        </p:nvSpPr>
        <p:spPr/>
        <p:txBody>
          <a:bodyPr/>
          <a:lstStyle/>
          <a:p>
            <a:pPr eaLnBrk="1" hangingPunct="1">
              <a:defRPr/>
            </a:pPr>
            <a:r>
              <a:rPr lang="en-US"/>
              <a:t>A total score of 3 or more suggests that the patient is likely experiencing an AMI based on the ECG crtieria</a:t>
            </a:r>
          </a:p>
          <a:p>
            <a:pPr eaLnBrk="1" hangingPunct="1">
              <a:defRPr/>
            </a:pPr>
            <a:r>
              <a:rPr lang="en-US"/>
              <a:t>With a score less than 3, the ECG diagnosis is less certain requiring additional evaluation</a:t>
            </a:r>
          </a:p>
          <a:p>
            <a:pPr eaLnBrk="1" hangingPunct="1">
              <a:defRPr/>
            </a:pPr>
            <a:endParaRPr lang="en-US"/>
          </a:p>
          <a:p>
            <a:pPr lvl="2" eaLnBrk="1" hangingPunct="1">
              <a:defRPr/>
            </a:pPr>
            <a:r>
              <a:rPr lang="en-US"/>
              <a:t>Chan TC, Brady WJ, Harrigan RA et al. ECG in Emergency Medicine and Acute Care. 1st ed. Pennsylvania: Elsevier Mosby; 2005.</a:t>
            </a:r>
          </a:p>
          <a:p>
            <a:pPr eaLnBrk="1" hangingPunct="1">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a:t>Introduction</a:t>
            </a:r>
          </a:p>
        </p:txBody>
      </p:sp>
      <p:sp>
        <p:nvSpPr>
          <p:cNvPr id="7171" name="Rectangle 3"/>
          <p:cNvSpPr>
            <a:spLocks noGrp="1" noChangeArrowheads="1"/>
          </p:cNvSpPr>
          <p:nvPr>
            <p:ph idx="1"/>
          </p:nvPr>
        </p:nvSpPr>
        <p:spPr/>
        <p:txBody>
          <a:bodyPr/>
          <a:lstStyle/>
          <a:p>
            <a:pPr eaLnBrk="1" hangingPunct="1">
              <a:defRPr/>
            </a:pPr>
            <a:r>
              <a:rPr lang="en-US"/>
              <a:t>ST segment of the cardiac cycle represents the period </a:t>
            </a:r>
            <a:r>
              <a:rPr lang="en-US" u="sng"/>
              <a:t>between</a:t>
            </a:r>
            <a:r>
              <a:rPr lang="en-US"/>
              <a:t> depolarization and repolarization of the left ventricle</a:t>
            </a:r>
          </a:p>
          <a:p>
            <a:pPr eaLnBrk="1" hangingPunct="1">
              <a:defRPr/>
            </a:pPr>
            <a:r>
              <a:rPr lang="en-US"/>
              <a:t>In normal state, ST segment is isoelectric relative to PR segment</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2857500" cy="2668588"/>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p:txBody>
          <a:bodyPr/>
          <a:lstStyle/>
          <a:p>
            <a:pPr eaLnBrk="1" hangingPunct="1">
              <a:defRPr/>
            </a:pPr>
            <a:r>
              <a:rPr lang="en-US"/>
              <a:t>Sgarbossa Criteria</a:t>
            </a:r>
          </a:p>
        </p:txBody>
      </p:sp>
      <p:sp>
        <p:nvSpPr>
          <p:cNvPr id="56323" name="Rectangle 3"/>
          <p:cNvSpPr>
            <a:spLocks noGrp="1" noChangeArrowheads="1"/>
          </p:cNvSpPr>
          <p:nvPr>
            <p:ph idx="1"/>
          </p:nvPr>
        </p:nvSpPr>
        <p:spPr/>
        <p:txBody>
          <a:bodyPr>
            <a:normAutofit fontScale="85000" lnSpcReduction="20000"/>
          </a:bodyPr>
          <a:lstStyle/>
          <a:p>
            <a:pPr eaLnBrk="1" hangingPunct="1">
              <a:defRPr/>
            </a:pPr>
            <a:r>
              <a:rPr lang="en-US" sz="2800"/>
              <a:t>Subsequent publications have suggested that Sgarbossa’s criteria is </a:t>
            </a:r>
            <a:r>
              <a:rPr lang="en-US" sz="2800" u="sng">
                <a:solidFill>
                  <a:schemeClr val="hlink"/>
                </a:solidFill>
              </a:rPr>
              <a:t>less useful than reported,</a:t>
            </a:r>
            <a:r>
              <a:rPr lang="en-US" sz="2800"/>
              <a:t> with studies demonstrating decreased sensitivity and inter-rater reliability</a:t>
            </a:r>
          </a:p>
          <a:p>
            <a:pPr eaLnBrk="1" hangingPunct="1">
              <a:buFont typeface="Wingdings" panose="05000000000000000000" pitchFamily="2" charset="2"/>
              <a:buNone/>
              <a:defRPr/>
            </a:pPr>
            <a:endParaRPr lang="en-US" sz="2800"/>
          </a:p>
          <a:p>
            <a:pPr lvl="2" eaLnBrk="1" hangingPunct="1">
              <a:defRPr/>
            </a:pPr>
            <a:r>
              <a:rPr lang="en-US" sz="2000"/>
              <a:t>Shlipak MG, Lyons WL, Go AS et al. Should the electrocardiogram be used to guide therapy for patients with left bundle-branch block and suspected myocardial infarction? Jama 1999; 281 (8):714-9.</a:t>
            </a:r>
          </a:p>
          <a:p>
            <a:pPr lvl="2" eaLnBrk="1" hangingPunct="1">
              <a:defRPr/>
            </a:pPr>
            <a:r>
              <a:rPr lang="en-US" sz="2000"/>
              <a:t>Edhouse JA, Sakr M, Angus J et al. Suspected myocardial infarction and left bundle branch block: electrocardiographic indicators of acute ischaemia. J Accid Emerg Med 1999; 16 (5):331-5.</a:t>
            </a:r>
          </a:p>
          <a:p>
            <a:pPr eaLnBrk="1" hangingPunct="1">
              <a:defRPr/>
            </a:pPr>
            <a:endParaRPr 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ln>
            <a:solidFill>
              <a:schemeClr val="tx1"/>
            </a:solidFill>
          </a:ln>
        </p:spPr>
        <p:txBody>
          <a:bodyPr/>
          <a:lstStyle/>
          <a:p>
            <a:pPr eaLnBrk="1" hangingPunct="1">
              <a:defRPr/>
            </a:pPr>
            <a:br>
              <a:rPr lang="en-US" sz="5400"/>
            </a:br>
            <a:r>
              <a:rPr lang="en-US" sz="5400"/>
              <a:t>Prominent Electrical Forces </a:t>
            </a:r>
            <a:br>
              <a:rPr lang="en-US" sz="5400"/>
            </a:br>
            <a:endParaRPr lang="en-US" sz="5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48652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0595" name="Rectangle 3"/>
          <p:cNvSpPr>
            <a:spLocks noGrp="1" noRot="1" noChangeArrowheads="1"/>
          </p:cNvSpPr>
          <p:nvPr>
            <p:ph type="title"/>
          </p:nvPr>
        </p:nvSpPr>
        <p:spPr/>
        <p:txBody>
          <a:bodyPr/>
          <a:lstStyle/>
          <a:p>
            <a:pPr eaLnBrk="1" hangingPunct="1">
              <a:defRPr/>
            </a:pPr>
            <a:r>
              <a:rPr lang="en-US"/>
              <a:t>Left Ventricular Hypertrophy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title"/>
          </p:nvPr>
        </p:nvSpPr>
        <p:spPr/>
        <p:txBody>
          <a:bodyPr/>
          <a:lstStyle/>
          <a:p>
            <a:pPr eaLnBrk="1" hangingPunct="1">
              <a:defRPr/>
            </a:pPr>
            <a:r>
              <a:rPr lang="en-US"/>
              <a:t>ECG Diagnostic Criteria for LVH</a:t>
            </a:r>
          </a:p>
        </p:txBody>
      </p:sp>
      <p:graphicFrame>
        <p:nvGraphicFramePr>
          <p:cNvPr id="59442" name="Group 50"/>
          <p:cNvGraphicFramePr>
            <a:graphicFrameLocks noGrp="1"/>
          </p:cNvGraphicFramePr>
          <p:nvPr>
            <p:ph idx="1"/>
          </p:nvPr>
        </p:nvGraphicFramePr>
        <p:xfrm>
          <a:off x="827088" y="2052638"/>
          <a:ext cx="6711950" cy="4028250"/>
        </p:xfrm>
        <a:graphic>
          <a:graphicData uri="http://schemas.openxmlformats.org/drawingml/2006/table">
            <a:tbl>
              <a:tblPr/>
              <a:tblGrid>
                <a:gridCol w="4723224">
                  <a:extLst>
                    <a:ext uri="{9D8B030D-6E8A-4147-A177-3AD203B41FA5}">
                      <a16:colId xmlns:a16="http://schemas.microsoft.com/office/drawing/2014/main" val="20000"/>
                    </a:ext>
                  </a:extLst>
                </a:gridCol>
                <a:gridCol w="994363">
                  <a:extLst>
                    <a:ext uri="{9D8B030D-6E8A-4147-A177-3AD203B41FA5}">
                      <a16:colId xmlns:a16="http://schemas.microsoft.com/office/drawing/2014/main" val="20001"/>
                    </a:ext>
                  </a:extLst>
                </a:gridCol>
                <a:gridCol w="994363">
                  <a:extLst>
                    <a:ext uri="{9D8B030D-6E8A-4147-A177-3AD203B41FA5}">
                      <a16:colId xmlns:a16="http://schemas.microsoft.com/office/drawing/2014/main" val="20002"/>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74577" marR="7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Sensitivity</a:t>
                      </a:r>
                    </a:p>
                  </a:txBody>
                  <a:tcPr marL="74577" marR="745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Specificity</a:t>
                      </a:r>
                    </a:p>
                  </a:txBody>
                  <a:tcPr marL="74577" marR="7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hlink"/>
                          </a:solidFill>
                          <a:effectLst>
                            <a:outerShdw blurRad="38100" dist="38100" dir="2700000" algn="tl">
                              <a:srgbClr val="000000"/>
                            </a:outerShdw>
                          </a:effectLst>
                          <a:latin typeface="Garamond" pitchFamily="18" charset="0"/>
                        </a:rPr>
                        <a:t>Sokolow-Lyon Index</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SV1 + (RV5 or RV6)&gt;35mm</a:t>
                      </a:r>
                    </a:p>
                  </a:txBody>
                  <a:tcPr marL="74577" marR="7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22</a:t>
                      </a:r>
                    </a:p>
                  </a:txBody>
                  <a:tcPr marL="74577" marR="745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100</a:t>
                      </a:r>
                    </a:p>
                  </a:txBody>
                  <a:tcPr marL="74577" marR="7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hlink"/>
                          </a:solidFill>
                          <a:effectLst>
                            <a:outerShdw blurRad="38100" dist="38100" dir="2700000" algn="tl">
                              <a:srgbClr val="000000"/>
                            </a:outerShdw>
                          </a:effectLst>
                          <a:latin typeface="Garamond" pitchFamily="18" charset="0"/>
                        </a:rPr>
                        <a:t>Cornell Voltage Criteria</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SV3+RaVL&gt;28 mm (men), 20mm(women)</a:t>
                      </a:r>
                    </a:p>
                  </a:txBody>
                  <a:tcPr marL="74577" marR="7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42</a:t>
                      </a:r>
                    </a:p>
                  </a:txBody>
                  <a:tcPr marL="74577" marR="745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96</a:t>
                      </a:r>
                    </a:p>
                  </a:txBody>
                  <a:tcPr marL="74577" marR="7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0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R1 + SIII&gt;25 mm</a:t>
                      </a:r>
                    </a:p>
                  </a:txBody>
                  <a:tcPr marL="74577" marR="7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11</a:t>
                      </a:r>
                    </a:p>
                  </a:txBody>
                  <a:tcPr marL="74577" marR="745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100</a:t>
                      </a:r>
                    </a:p>
                  </a:txBody>
                  <a:tcPr marL="74577" marR="7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R in aVL&gt; 11mm</a:t>
                      </a:r>
                    </a:p>
                  </a:txBody>
                  <a:tcPr marL="74577" marR="7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11</a:t>
                      </a:r>
                    </a:p>
                  </a:txBody>
                  <a:tcPr marL="74577" marR="745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100</a:t>
                      </a:r>
                    </a:p>
                  </a:txBody>
                  <a:tcPr marL="74577" marR="7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4061" name="Text Box 51"/>
          <p:cNvSpPr txBox="1">
            <a:spLocks noChangeArrowheads="1"/>
          </p:cNvSpPr>
          <p:nvPr/>
        </p:nvSpPr>
        <p:spPr bwMode="auto">
          <a:xfrm>
            <a:off x="457200" y="5257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a:t>Other Criteria include </a:t>
            </a:r>
            <a:r>
              <a:rPr lang="en-US" altLang="en-US" sz="2400" u="sng">
                <a:solidFill>
                  <a:schemeClr val="hlink"/>
                </a:solidFill>
              </a:rPr>
              <a:t>Romhilt and Estes Point Score System</a:t>
            </a:r>
          </a:p>
        </p:txBody>
      </p:sp>
      <p:sp>
        <p:nvSpPr>
          <p:cNvPr id="59444" name="Rectangle 52"/>
          <p:cNvSpPr>
            <a:spLocks noChangeArrowheads="1"/>
          </p:cNvSpPr>
          <p:nvPr/>
        </p:nvSpPr>
        <p:spPr bwMode="auto">
          <a:xfrm>
            <a:off x="1376363" y="6140450"/>
            <a:ext cx="7920037" cy="641350"/>
          </a:xfrm>
          <a:prstGeom prst="rect">
            <a:avLst/>
          </a:prstGeom>
          <a:noFill/>
          <a:ln w="9525">
            <a:noFill/>
            <a:miter lim="800000"/>
            <a:headEnd/>
            <a:tailEnd/>
          </a:ln>
          <a:effectLst/>
        </p:spPr>
        <p:txBody>
          <a:bodyPr>
            <a:spAutoFit/>
          </a:bodyPr>
          <a:lstStyle/>
          <a:p>
            <a:pPr lvl="2" eaLnBrk="1" hangingPunct="1">
              <a:spcBef>
                <a:spcPct val="20000"/>
              </a:spcBef>
              <a:buClr>
                <a:schemeClr val="tx2"/>
              </a:buClr>
              <a:buSzPct val="70000"/>
              <a:buFont typeface="Wingdings" pitchFamily="2" charset="2"/>
              <a:buChar char="n"/>
              <a:defRPr/>
            </a:pPr>
            <a:r>
              <a:rPr lang="en-US">
                <a:effectLst>
                  <a:outerShdw blurRad="38100" dist="38100" dir="2700000" algn="tl">
                    <a:srgbClr val="000000"/>
                  </a:outerShdw>
                </a:effectLst>
              </a:rPr>
              <a:t>Chan TC, Brady WJ, Harrigan RA et al. ECG in Emergency Medicine and Acute Care. 1st ed. Pennsylvania: Elsevier Mosby; 2005.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Rot="1" noChangeArrowheads="1"/>
          </p:cNvSpPr>
          <p:nvPr>
            <p:ph type="title"/>
          </p:nvPr>
        </p:nvSpPr>
        <p:spPr/>
        <p:txBody>
          <a:bodyPr/>
          <a:lstStyle/>
          <a:p>
            <a:pPr eaLnBrk="1" hangingPunct="1">
              <a:defRPr/>
            </a:pPr>
            <a:r>
              <a:rPr lang="en-US" sz="4000"/>
              <a:t>ECG Changes of Left Ventricular Hypertrophy vs AMI</a:t>
            </a:r>
          </a:p>
        </p:txBody>
      </p:sp>
      <p:sp>
        <p:nvSpPr>
          <p:cNvPr id="58371" name="Rectangle 3"/>
          <p:cNvSpPr>
            <a:spLocks noGrp="1" noChangeArrowheads="1"/>
          </p:cNvSpPr>
          <p:nvPr>
            <p:ph idx="1"/>
          </p:nvPr>
        </p:nvSpPr>
        <p:spPr>
          <a:xfrm>
            <a:off x="457200" y="2590800"/>
            <a:ext cx="8229600" cy="3657600"/>
          </a:xfrm>
        </p:spPr>
        <p:txBody>
          <a:bodyPr/>
          <a:lstStyle/>
          <a:p>
            <a:pPr eaLnBrk="1" hangingPunct="1">
              <a:defRPr/>
            </a:pPr>
            <a:r>
              <a:rPr lang="en-US" dirty="0"/>
              <a:t>The initial upsloping of the elevated ST segment is frequently </a:t>
            </a:r>
            <a:r>
              <a:rPr lang="en-US" b="1" u="sng" dirty="0">
                <a:solidFill>
                  <a:schemeClr val="hlink"/>
                </a:solidFill>
              </a:rPr>
              <a:t>concave in LVH </a:t>
            </a:r>
            <a:r>
              <a:rPr lang="en-US" dirty="0"/>
              <a:t>as opposed to the more likely flat/convex ST segment elevation in ACS</a:t>
            </a:r>
          </a:p>
          <a:p>
            <a:pPr eaLnBrk="1" hangingPunct="1">
              <a:defRPr/>
            </a:pPr>
            <a:r>
              <a:rPr lang="en-US" dirty="0">
                <a:effectLst/>
              </a:rPr>
              <a:t>The T wave is usually </a:t>
            </a:r>
            <a:r>
              <a:rPr lang="en-US" b="1" u="sng" dirty="0">
                <a:solidFill>
                  <a:schemeClr val="hlink"/>
                </a:solidFill>
              </a:rPr>
              <a:t>asymmetrical in </a:t>
            </a:r>
            <a:r>
              <a:rPr lang="en-US" b="1" u="sng" dirty="0" err="1">
                <a:solidFill>
                  <a:schemeClr val="hlink"/>
                </a:solidFill>
              </a:rPr>
              <a:t>LVH</a:t>
            </a:r>
            <a:r>
              <a:rPr lang="en-US" dirty="0" err="1">
                <a:effectLst/>
              </a:rPr>
              <a:t>as</a:t>
            </a:r>
            <a:r>
              <a:rPr lang="en-US" dirty="0">
                <a:effectLst/>
              </a:rPr>
              <a:t> opposed to the </a:t>
            </a:r>
            <a:r>
              <a:rPr lang="en-US" b="1" u="sng" dirty="0">
                <a:solidFill>
                  <a:schemeClr val="hlink"/>
                </a:solidFill>
                <a:effectLst/>
              </a:rPr>
              <a:t>symmetrical T</a:t>
            </a:r>
            <a:r>
              <a:rPr lang="en-US" dirty="0">
                <a:effectLst/>
              </a:rPr>
              <a:t> wave seen in coronary ischemia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p:txBody>
          <a:bodyPr/>
          <a:lstStyle/>
          <a:p>
            <a:r>
              <a:rPr lang="en-US" altLang="en-US"/>
              <a:t>Case Study #1</a:t>
            </a:r>
          </a:p>
        </p:txBody>
      </p:sp>
    </p:spTree>
    <p:extLst>
      <p:ext uri="{BB962C8B-B14F-4D97-AF65-F5344CB8AC3E}">
        <p14:creationId xmlns:p14="http://schemas.microsoft.com/office/powerpoint/2010/main" val="1140472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altLang="en-US"/>
              <a:t>Case Study #1</a:t>
            </a:r>
          </a:p>
        </p:txBody>
      </p:sp>
      <p:sp>
        <p:nvSpPr>
          <p:cNvPr id="4099" name="Content Placeholder 4"/>
          <p:cNvSpPr>
            <a:spLocks noGrp="1"/>
          </p:cNvSpPr>
          <p:nvPr>
            <p:ph idx="1"/>
          </p:nvPr>
        </p:nvSpPr>
        <p:spPr/>
        <p:txBody>
          <a:bodyPr/>
          <a:lstStyle/>
          <a:p>
            <a:r>
              <a:rPr lang="en-US" altLang="en-US"/>
              <a:t>A 62-year-old African American man is complaining of substernal chest pain that began 30 minutes ago. </a:t>
            </a:r>
            <a:br>
              <a:rPr lang="en-US" altLang="en-US"/>
            </a:br>
            <a:endParaRPr lang="en-US" altLang="en-US"/>
          </a:p>
          <a:p>
            <a:pPr lvl="1"/>
            <a:r>
              <a:rPr lang="en-US" altLang="en-US"/>
              <a:t>He rates his pain 8/10 and states his pain radiates to his left jaw. </a:t>
            </a:r>
          </a:p>
          <a:p>
            <a:endParaRPr lang="en-US" altLang="en-US"/>
          </a:p>
        </p:txBody>
      </p:sp>
      <p:sp>
        <p:nvSpPr>
          <p:cNvPr id="410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130158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a:t>Case Study #1</a:t>
            </a:r>
          </a:p>
        </p:txBody>
      </p:sp>
      <p:sp>
        <p:nvSpPr>
          <p:cNvPr id="5123" name="Content Placeholder 4"/>
          <p:cNvSpPr>
            <a:spLocks noGrp="1"/>
          </p:cNvSpPr>
          <p:nvPr>
            <p:ph idx="1"/>
          </p:nvPr>
        </p:nvSpPr>
        <p:spPr/>
        <p:txBody>
          <a:bodyPr/>
          <a:lstStyle/>
          <a:p>
            <a:pPr>
              <a:spcBef>
                <a:spcPct val="40000"/>
              </a:spcBef>
              <a:spcAft>
                <a:spcPct val="40000"/>
              </a:spcAft>
            </a:pPr>
            <a:r>
              <a:rPr lang="en-US" altLang="en-US"/>
              <a:t>The patient, a plumber, is 6 feet tall and weighs 195 pounds. </a:t>
            </a:r>
          </a:p>
          <a:p>
            <a:pPr>
              <a:spcBef>
                <a:spcPct val="40000"/>
              </a:spcBef>
              <a:spcAft>
                <a:spcPct val="40000"/>
              </a:spcAft>
            </a:pPr>
            <a:r>
              <a:rPr lang="en-US" altLang="en-US"/>
              <a:t>He was carrying a load of plumbing supplies to his truck when his symptoms began. </a:t>
            </a:r>
          </a:p>
          <a:p>
            <a:pPr lvl="1">
              <a:spcBef>
                <a:spcPct val="40000"/>
              </a:spcBef>
              <a:spcAft>
                <a:spcPct val="40000"/>
              </a:spcAft>
            </a:pPr>
            <a:r>
              <a:rPr lang="en-US" altLang="en-US"/>
              <a:t>He denies a history of similar episodes. </a:t>
            </a:r>
          </a:p>
          <a:p>
            <a:pPr>
              <a:spcBef>
                <a:spcPct val="40000"/>
              </a:spcBef>
              <a:spcAft>
                <a:spcPct val="40000"/>
              </a:spcAft>
            </a:pPr>
            <a:r>
              <a:rPr lang="en-US" altLang="en-US"/>
              <a:t>The patient has a history of frequent sinus infections for which he is currently taking Keflex. </a:t>
            </a:r>
          </a:p>
        </p:txBody>
      </p:sp>
      <p:sp>
        <p:nvSpPr>
          <p:cNvPr id="512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542811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altLang="en-US"/>
              <a:t>Case Study #1</a:t>
            </a:r>
          </a:p>
        </p:txBody>
      </p:sp>
      <p:sp>
        <p:nvSpPr>
          <p:cNvPr id="6147" name="Content Placeholder 4"/>
          <p:cNvSpPr>
            <a:spLocks noGrp="1"/>
          </p:cNvSpPr>
          <p:nvPr>
            <p:ph idx="1"/>
          </p:nvPr>
        </p:nvSpPr>
        <p:spPr/>
        <p:txBody>
          <a:bodyPr/>
          <a:lstStyle/>
          <a:p>
            <a:pPr>
              <a:lnSpc>
                <a:spcPct val="90000"/>
              </a:lnSpc>
              <a:spcBef>
                <a:spcPct val="50000"/>
              </a:spcBef>
              <a:spcAft>
                <a:spcPct val="55000"/>
              </a:spcAft>
            </a:pPr>
            <a:r>
              <a:rPr lang="en-US" altLang="en-US"/>
              <a:t>The patient states his father died at age 55 from a heart attack. </a:t>
            </a:r>
          </a:p>
          <a:p>
            <a:pPr>
              <a:lnSpc>
                <a:spcPct val="90000"/>
              </a:lnSpc>
              <a:spcBef>
                <a:spcPct val="50000"/>
              </a:spcBef>
              <a:spcAft>
                <a:spcPct val="55000"/>
              </a:spcAft>
            </a:pPr>
            <a:r>
              <a:rPr lang="en-US" altLang="en-US"/>
              <a:t>His mother is living and has no significant medical problems. </a:t>
            </a:r>
          </a:p>
          <a:p>
            <a:pPr>
              <a:lnSpc>
                <a:spcPct val="90000"/>
              </a:lnSpc>
              <a:spcBef>
                <a:spcPct val="50000"/>
              </a:spcBef>
              <a:spcAft>
                <a:spcPct val="55000"/>
              </a:spcAft>
            </a:pPr>
            <a:r>
              <a:rPr lang="en-US" altLang="en-US"/>
              <a:t>He enjoys scuba diving and golf.</a:t>
            </a:r>
          </a:p>
          <a:p>
            <a:pPr>
              <a:lnSpc>
                <a:spcPct val="90000"/>
              </a:lnSpc>
              <a:spcBef>
                <a:spcPct val="50000"/>
              </a:spcBef>
              <a:spcAft>
                <a:spcPct val="55000"/>
              </a:spcAft>
            </a:pPr>
            <a:r>
              <a:rPr lang="en-US" altLang="en-US"/>
              <a:t>He does not smoke and has no medication allergies. </a:t>
            </a:r>
          </a:p>
          <a:p>
            <a:endParaRPr lang="en-US" altLang="en-US"/>
          </a:p>
        </p:txBody>
      </p:sp>
      <p:sp>
        <p:nvSpPr>
          <p:cNvPr id="614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402005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a:t>Case Study #1</a:t>
            </a:r>
          </a:p>
        </p:txBody>
      </p:sp>
      <p:sp>
        <p:nvSpPr>
          <p:cNvPr id="7171"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r>
              <a:rPr lang="en-US" altLang="en-US"/>
              <a:t>Awake and oriented to person, place, time, and event.</a:t>
            </a:r>
          </a:p>
          <a:p>
            <a:r>
              <a:rPr lang="en-US" altLang="en-US"/>
              <a:t>Skin: Warm and moist.</a:t>
            </a:r>
          </a:p>
          <a:p>
            <a:r>
              <a:rPr lang="en-US" altLang="en-US"/>
              <a:t>Mucous membranes: Pink.</a:t>
            </a:r>
          </a:p>
          <a:p>
            <a:r>
              <a:rPr lang="en-US" altLang="en-US"/>
              <a:t>No jugular vein distention.</a:t>
            </a:r>
          </a:p>
          <a:p>
            <a:r>
              <a:rPr lang="en-US" altLang="en-US"/>
              <a:t>Breath sounds clear and equal bilaterally. </a:t>
            </a:r>
          </a:p>
          <a:p>
            <a:pPr lvl="1"/>
            <a:endParaRPr lang="en-US" altLang="en-US"/>
          </a:p>
        </p:txBody>
      </p:sp>
      <p:sp>
        <p:nvSpPr>
          <p:cNvPr id="717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12531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a:t>Introduction</a:t>
            </a:r>
          </a:p>
        </p:txBody>
      </p:sp>
      <p:sp>
        <p:nvSpPr>
          <p:cNvPr id="14339" name="Rectangle 3"/>
          <p:cNvSpPr>
            <a:spLocks noGrp="1" noChangeArrowheads="1"/>
          </p:cNvSpPr>
          <p:nvPr>
            <p:ph idx="1"/>
          </p:nvPr>
        </p:nvSpPr>
        <p:spPr/>
        <p:txBody>
          <a:bodyPr/>
          <a:lstStyle/>
          <a:p>
            <a:pPr eaLnBrk="1" hangingPunct="1">
              <a:defRPr/>
            </a:pPr>
            <a:r>
              <a:rPr lang="en-US" u="sng">
                <a:solidFill>
                  <a:schemeClr val="hlink"/>
                </a:solidFill>
              </a:rPr>
              <a:t>Most ST segment elevation</a:t>
            </a:r>
            <a:r>
              <a:rPr lang="en-US"/>
              <a:t> is a result of </a:t>
            </a:r>
            <a:r>
              <a:rPr lang="en-US" b="1" u="sng">
                <a:solidFill>
                  <a:schemeClr val="hlink"/>
                </a:solidFill>
              </a:rPr>
              <a:t>non-AMI causes</a:t>
            </a:r>
          </a:p>
          <a:p>
            <a:pPr eaLnBrk="1" hangingPunct="1">
              <a:buFont typeface="Wingdings" panose="05000000000000000000" pitchFamily="2" charset="2"/>
              <a:buNone/>
              <a:defRPr/>
            </a:pPr>
            <a:endParaRPr lang="en-US" b="1" u="sng">
              <a:solidFill>
                <a:schemeClr val="hlink"/>
              </a:solidFill>
            </a:endParaRPr>
          </a:p>
          <a:p>
            <a:pPr lvl="2" eaLnBrk="1" hangingPunct="1">
              <a:defRPr/>
            </a:pPr>
            <a:r>
              <a:rPr lang="en-US"/>
              <a:t>Otto LA, Aufderheide TP. Evaluation of ST segment elevation criteria for the prehospital electrocardiographic diagnosis fo acute myocardial infarction. Ann Emerg Med 1994; 23 (1):17-24.</a:t>
            </a:r>
          </a:p>
          <a:p>
            <a:pPr lvl="2" eaLnBrk="1" hangingPunct="1">
              <a:defRPr/>
            </a:pPr>
            <a:r>
              <a:rPr lang="en-US"/>
              <a:t>Chan TC, Brady WJ, Harrigan RA et al. ECG in Emergency Medicine and Acute Care. 1st ed. Pennsylvania: Elsevier Mosby; 2005.</a:t>
            </a:r>
          </a:p>
          <a:p>
            <a:pPr lvl="1" eaLnBrk="1" hangingPunct="1">
              <a:defRPr/>
            </a:pPr>
            <a:endParaRPr lang="en-US"/>
          </a:p>
          <a:p>
            <a:pPr eaLnBrk="1" hangingPunct="1">
              <a:defRPr/>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altLang="en-US"/>
              <a:t>Case Study #1</a:t>
            </a:r>
          </a:p>
        </p:txBody>
      </p:sp>
      <p:sp>
        <p:nvSpPr>
          <p:cNvPr id="26626" name="Content Placeholder 4"/>
          <p:cNvSpPr>
            <a:spLocks noGrp="1"/>
          </p:cNvSpPr>
          <p:nvPr>
            <p:ph idx="1"/>
          </p:nvPr>
        </p:nvSpPr>
        <p:spPr/>
        <p:txBody>
          <a:bodyPr/>
          <a:lstStyle/>
          <a:p>
            <a:pPr>
              <a:buFont typeface="Wingdings 2" pitchFamily="-60" charset="2"/>
              <a:buChar char=""/>
              <a:defRPr/>
            </a:pPr>
            <a:r>
              <a:rPr lang="en-US" dirty="0">
                <a:ea typeface="ＭＳ Ｐゴシック" pitchFamily="-60" charset="-128"/>
              </a:rPr>
              <a:t>Initial vital signs</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Blood pressure 150/100</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Pulse 72	</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Ventilatory rate 16</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Sp</a:t>
            </a:r>
            <a:r>
              <a:rPr lang="en-US" sz="2000" cap="small" dirty="0">
                <a:ea typeface="ＭＳ Ｐゴシック" pitchFamily="-60" charset="-128"/>
              </a:rPr>
              <a:t>O</a:t>
            </a:r>
            <a:r>
              <a:rPr lang="en-US" sz="2000" baseline="-20000" dirty="0">
                <a:ea typeface="ＭＳ Ｐゴシック" pitchFamily="-60" charset="-128"/>
              </a:rPr>
              <a:t>2</a:t>
            </a:r>
            <a:r>
              <a:rPr lang="en-US" sz="2000" dirty="0">
                <a:ea typeface="ＭＳ Ｐゴシック" pitchFamily="-60" charset="-128"/>
              </a:rPr>
              <a:t> 97% on room air </a:t>
            </a:r>
            <a:br>
              <a:rPr lang="en-US" dirty="0">
                <a:ea typeface="ＭＳ Ｐゴシック" pitchFamily="-60" charset="-128"/>
              </a:rPr>
            </a:br>
            <a:endParaRPr lang="en-US" dirty="0">
              <a:ea typeface="ＭＳ Ｐゴシック" pitchFamily="-60" charset="-128"/>
            </a:endParaRPr>
          </a:p>
          <a:p>
            <a:pPr>
              <a:lnSpc>
                <a:spcPct val="90000"/>
              </a:lnSpc>
              <a:spcBef>
                <a:spcPct val="25000"/>
              </a:spcBef>
              <a:spcAft>
                <a:spcPct val="25000"/>
              </a:spcAft>
              <a:buFont typeface="Wingdings 2" pitchFamily="-60" charset="2"/>
              <a:buChar char=""/>
              <a:defRPr/>
            </a:pPr>
            <a:r>
              <a:rPr lang="en-US" dirty="0">
                <a:ea typeface="ＭＳ Ｐゴシック" pitchFamily="-60" charset="-128"/>
              </a:rPr>
              <a:t>25 minutes later	</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Blood pressure 144/98</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Pulse 76	</a:t>
            </a:r>
          </a:p>
          <a:p>
            <a:pPr lvl="1">
              <a:lnSpc>
                <a:spcPct val="90000"/>
              </a:lnSpc>
              <a:spcBef>
                <a:spcPct val="25000"/>
              </a:spcBef>
              <a:spcAft>
                <a:spcPct val="25000"/>
              </a:spcAft>
              <a:buFont typeface="Wingdings" pitchFamily="-60" charset="2"/>
              <a:buChar char="Ø"/>
              <a:defRPr/>
            </a:pPr>
            <a:r>
              <a:rPr lang="en-US" sz="2000" dirty="0">
                <a:ea typeface="ＭＳ Ｐゴシック" pitchFamily="-60" charset="-128"/>
              </a:rPr>
              <a:t>Ventilatory rate 16</a:t>
            </a:r>
          </a:p>
          <a:p>
            <a:pPr>
              <a:buFont typeface="Wingdings 2" pitchFamily="-60" charset="2"/>
              <a:buChar char=""/>
              <a:defRPr/>
            </a:pPr>
            <a:endParaRPr lang="en-US" dirty="0">
              <a:ea typeface="ＭＳ Ｐゴシック" pitchFamily="-60" charset="-128"/>
            </a:endParaRPr>
          </a:p>
        </p:txBody>
      </p:sp>
      <p:sp>
        <p:nvSpPr>
          <p:cNvPr id="81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932203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altLang="en-US"/>
              <a:t>Case Study #1</a:t>
            </a:r>
          </a:p>
        </p:txBody>
      </p:sp>
      <p:sp>
        <p:nvSpPr>
          <p:cNvPr id="9219" name="Content Placeholder 4"/>
          <p:cNvSpPr>
            <a:spLocks noGrp="1"/>
          </p:cNvSpPr>
          <p:nvPr>
            <p:ph idx="1"/>
          </p:nvPr>
        </p:nvSpPr>
        <p:spPr/>
        <p:txBody>
          <a:bodyPr/>
          <a:lstStyle/>
          <a:p>
            <a:pPr>
              <a:spcBef>
                <a:spcPct val="40000"/>
              </a:spcBef>
              <a:spcAft>
                <a:spcPct val="40000"/>
              </a:spcAft>
            </a:pPr>
            <a:r>
              <a:rPr lang="en-US" altLang="en-US"/>
              <a:t>Supplemental oxygen has been applied.</a:t>
            </a:r>
          </a:p>
          <a:p>
            <a:pPr>
              <a:spcBef>
                <a:spcPct val="40000"/>
              </a:spcBef>
              <a:spcAft>
                <a:spcPct val="40000"/>
              </a:spcAft>
            </a:pPr>
            <a:r>
              <a:rPr lang="en-US" altLang="en-US"/>
              <a:t>Vascular access has been obtained.</a:t>
            </a:r>
          </a:p>
          <a:p>
            <a:pPr>
              <a:spcBef>
                <a:spcPct val="40000"/>
              </a:spcBef>
              <a:spcAft>
                <a:spcPct val="40000"/>
              </a:spcAft>
            </a:pPr>
            <a:r>
              <a:rPr lang="en-US" altLang="en-US"/>
              <a:t>Cardiac monitor applied.</a:t>
            </a:r>
          </a:p>
          <a:p>
            <a:pPr>
              <a:spcBef>
                <a:spcPct val="40000"/>
              </a:spcBef>
              <a:spcAft>
                <a:spcPct val="40000"/>
              </a:spcAft>
            </a:pPr>
            <a:r>
              <a:rPr lang="en-US" altLang="en-US"/>
              <a:t>12-Lead ECG obtained.</a:t>
            </a:r>
          </a:p>
          <a:p>
            <a:endParaRPr lang="en-US" altLang="en-US"/>
          </a:p>
        </p:txBody>
      </p:sp>
      <p:sp>
        <p:nvSpPr>
          <p:cNvPr id="92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713403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en-US"/>
              <a:t>Case Study #1</a:t>
            </a:r>
          </a:p>
        </p:txBody>
      </p:sp>
      <p:sp>
        <p:nvSpPr>
          <p:cNvPr id="10243" name="Content Placeholder 4"/>
          <p:cNvSpPr>
            <a:spLocks noGrp="1"/>
          </p:cNvSpPr>
          <p:nvPr>
            <p:ph idx="1"/>
          </p:nvPr>
        </p:nvSpPr>
        <p:spPr/>
        <p:txBody>
          <a:bodyPr/>
          <a:lstStyle/>
          <a:p>
            <a:r>
              <a:rPr lang="en-US" altLang="en-US"/>
              <a:t>Does this patient have any risk factors for coronary artery disease?</a:t>
            </a:r>
          </a:p>
          <a:p>
            <a:endParaRPr lang="en-US" altLang="en-US"/>
          </a:p>
        </p:txBody>
      </p:sp>
      <p:sp>
        <p:nvSpPr>
          <p:cNvPr id="102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687797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altLang="en-US"/>
              <a:t>Case Study #1</a:t>
            </a:r>
          </a:p>
        </p:txBody>
      </p:sp>
      <p:sp>
        <p:nvSpPr>
          <p:cNvPr id="11267" name="Content Placeholder 4"/>
          <p:cNvSpPr>
            <a:spLocks noGrp="1"/>
          </p:cNvSpPr>
          <p:nvPr>
            <p:ph idx="1"/>
          </p:nvPr>
        </p:nvSpPr>
        <p:spPr/>
        <p:txBody>
          <a:bodyPr/>
          <a:lstStyle/>
          <a:p>
            <a:r>
              <a:rPr lang="en-US" altLang="en-US"/>
              <a:t>What immediate interventions should be performed for this patient?</a:t>
            </a:r>
          </a:p>
          <a:p>
            <a:endParaRPr lang="en-US" altLang="en-US"/>
          </a:p>
        </p:txBody>
      </p:sp>
      <p:sp>
        <p:nvSpPr>
          <p:cNvPr id="112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06640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a:t>Case Study #1</a:t>
            </a:r>
          </a:p>
        </p:txBody>
      </p:sp>
      <p:sp>
        <p:nvSpPr>
          <p:cNvPr id="12291" name="Content Placeholder 4"/>
          <p:cNvSpPr>
            <a:spLocks noGrp="1"/>
          </p:cNvSpPr>
          <p:nvPr>
            <p:ph idx="1"/>
          </p:nvPr>
        </p:nvSpPr>
        <p:spPr/>
        <p:txBody>
          <a:bodyPr/>
          <a:lstStyle/>
          <a:p>
            <a:pPr>
              <a:spcBef>
                <a:spcPct val="50000"/>
              </a:spcBef>
              <a:spcAft>
                <a:spcPct val="55000"/>
              </a:spcAft>
            </a:pPr>
            <a:r>
              <a:rPr lang="en-US" altLang="en-US"/>
              <a:t>A 12-lead ECG has been obtained. </a:t>
            </a:r>
          </a:p>
          <a:p>
            <a:pPr>
              <a:spcBef>
                <a:spcPct val="50000"/>
              </a:spcBef>
              <a:spcAft>
                <a:spcPct val="55000"/>
              </a:spcAft>
            </a:pPr>
            <a:r>
              <a:rPr lang="en-US" altLang="en-US"/>
              <a:t>Based on the ECG, the patient should be categorized  into one of three groups. </a:t>
            </a:r>
          </a:p>
          <a:p>
            <a:pPr>
              <a:spcBef>
                <a:spcPct val="50000"/>
              </a:spcBef>
              <a:spcAft>
                <a:spcPct val="55000"/>
              </a:spcAft>
            </a:pPr>
            <a:r>
              <a:rPr lang="en-US" altLang="en-US"/>
              <a:t>Can you name them? </a:t>
            </a:r>
          </a:p>
          <a:p>
            <a:endParaRPr lang="en-US" altLang="en-US"/>
          </a:p>
        </p:txBody>
      </p:sp>
      <p:sp>
        <p:nvSpPr>
          <p:cNvPr id="1229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881430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altLang="en-US"/>
              <a:t>Case Study #1</a:t>
            </a:r>
          </a:p>
        </p:txBody>
      </p:sp>
      <p:sp>
        <p:nvSpPr>
          <p:cNvPr id="13315" name="Content Placeholder 4"/>
          <p:cNvSpPr>
            <a:spLocks noGrp="1"/>
          </p:cNvSpPr>
          <p:nvPr>
            <p:ph idx="1"/>
          </p:nvPr>
        </p:nvSpPr>
        <p:spPr/>
        <p:txBody>
          <a:bodyPr/>
          <a:lstStyle/>
          <a:p>
            <a:r>
              <a:rPr lang="en-US" altLang="en-US"/>
              <a:t>What does the patient’s 12-lead show?</a:t>
            </a:r>
            <a:endParaRPr lang="en-US" altLang="en-US">
              <a:solidFill>
                <a:srgbClr val="FF0000"/>
              </a:solidFill>
            </a:endParaRPr>
          </a:p>
          <a:p>
            <a:endParaRPr lang="en-US" altLang="en-US"/>
          </a:p>
        </p:txBody>
      </p:sp>
      <p:sp>
        <p:nvSpPr>
          <p:cNvPr id="133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13317" name="Picture 5" descr="Case Study Slide 12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430463"/>
            <a:ext cx="805021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6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altLang="en-US"/>
              <a:t>Case Study #1</a:t>
            </a:r>
          </a:p>
        </p:txBody>
      </p:sp>
      <p:sp>
        <p:nvSpPr>
          <p:cNvPr id="14339" name="Content Placeholder 4"/>
          <p:cNvSpPr>
            <a:spLocks noGrp="1"/>
          </p:cNvSpPr>
          <p:nvPr>
            <p:ph idx="1"/>
          </p:nvPr>
        </p:nvSpPr>
        <p:spPr/>
        <p:txBody>
          <a:bodyPr/>
          <a:lstStyle/>
          <a:p>
            <a:r>
              <a:rPr lang="en-US" altLang="en-US"/>
              <a:t>What does the patient’s 12-lead show?</a:t>
            </a:r>
            <a:endParaRPr lang="en-US" altLang="en-US">
              <a:solidFill>
                <a:srgbClr val="FF0000"/>
              </a:solidFill>
            </a:endParaRPr>
          </a:p>
          <a:p>
            <a:endParaRPr lang="en-US" altLang="en-US"/>
          </a:p>
          <a:p>
            <a:endParaRPr lang="en-US" altLang="en-US"/>
          </a:p>
        </p:txBody>
      </p:sp>
      <p:sp>
        <p:nvSpPr>
          <p:cNvPr id="1434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pic>
        <p:nvPicPr>
          <p:cNvPr id="14341" name="Picture 5" descr="Case Study Slide 13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2532063"/>
            <a:ext cx="80724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271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en-US"/>
              <a:t>Case Study #1</a:t>
            </a:r>
          </a:p>
        </p:txBody>
      </p:sp>
      <p:sp>
        <p:nvSpPr>
          <p:cNvPr id="15363" name="Content Placeholder 4"/>
          <p:cNvSpPr>
            <a:spLocks noGrp="1"/>
          </p:cNvSpPr>
          <p:nvPr>
            <p:ph idx="1"/>
          </p:nvPr>
        </p:nvSpPr>
        <p:spPr>
          <a:xfrm>
            <a:off x="268288" y="1222375"/>
            <a:ext cx="8189912" cy="4873625"/>
          </a:xfrm>
        </p:spPr>
        <p:txBody>
          <a:bodyPr/>
          <a:lstStyle/>
          <a:p>
            <a:r>
              <a:rPr lang="en-US" altLang="en-US" sz="2400"/>
              <a:t>Underlying rhythm? </a:t>
            </a:r>
          </a:p>
          <a:p>
            <a:pPr lvl="1"/>
            <a:r>
              <a:rPr lang="en-US" altLang="en-US"/>
              <a:t>Sinus rhythm at 72 bpm </a:t>
            </a:r>
          </a:p>
          <a:p>
            <a:r>
              <a:rPr lang="en-US" altLang="en-US" sz="2400"/>
              <a:t>Pathologic Q waves? </a:t>
            </a:r>
          </a:p>
          <a:p>
            <a:pPr lvl="1"/>
            <a:r>
              <a:rPr lang="en-US" altLang="en-US"/>
              <a:t>Leads:  III </a:t>
            </a:r>
          </a:p>
          <a:p>
            <a:r>
              <a:rPr lang="en-US" altLang="en-US" sz="2400"/>
              <a:t>ST-segment elevation? </a:t>
            </a:r>
          </a:p>
          <a:p>
            <a:pPr lvl="1"/>
            <a:r>
              <a:rPr lang="en-US" altLang="en-US"/>
              <a:t>Leads:  II, III, aVF</a:t>
            </a:r>
          </a:p>
          <a:p>
            <a:r>
              <a:rPr lang="pt-BR" altLang="en-US" sz="2400"/>
              <a:t>PR interval   188 ms, QRS 116 ms </a:t>
            </a:r>
          </a:p>
          <a:p>
            <a:r>
              <a:rPr lang="pt-BR" altLang="en-US" sz="2400"/>
              <a:t>QT/QTc  400/424 ms; </a:t>
            </a:r>
            <a:r>
              <a:rPr lang="en-US" altLang="en-US" sz="2400"/>
              <a:t>P-R-T axes   31  54   87</a:t>
            </a:r>
          </a:p>
          <a:p>
            <a:r>
              <a:rPr lang="en-US" altLang="en-US" sz="2400"/>
              <a:t>Interpretation: Inferior infarction with posterior extension (prominent R wave in V</a:t>
            </a:r>
            <a:r>
              <a:rPr lang="en-US" altLang="en-US" sz="2400" baseline="-25000"/>
              <a:t>1</a:t>
            </a:r>
            <a:r>
              <a:rPr lang="en-US" altLang="en-US" sz="2400"/>
              <a:t>/V</a:t>
            </a:r>
            <a:r>
              <a:rPr lang="en-US" altLang="en-US" sz="2400" baseline="-25000"/>
              <a:t>2</a:t>
            </a:r>
            <a:r>
              <a:rPr lang="en-US" altLang="en-US" sz="2400"/>
              <a:t>). Obtain V</a:t>
            </a:r>
            <a:r>
              <a:rPr lang="en-US" altLang="en-US" sz="2400" baseline="-25000"/>
              <a:t>4</a:t>
            </a:r>
            <a:r>
              <a:rPr lang="en-US" altLang="en-US" sz="2400"/>
              <a:t>R to assess for right ventricular infarction.</a:t>
            </a:r>
          </a:p>
        </p:txBody>
      </p:sp>
      <p:sp>
        <p:nvSpPr>
          <p:cNvPr id="153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387509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ltLang="en-US"/>
              <a:t>Case Study #1</a:t>
            </a:r>
          </a:p>
        </p:txBody>
      </p:sp>
      <p:sp>
        <p:nvSpPr>
          <p:cNvPr id="16387" name="Content Placeholder 4"/>
          <p:cNvSpPr>
            <a:spLocks noGrp="1"/>
          </p:cNvSpPr>
          <p:nvPr>
            <p:ph idx="1"/>
          </p:nvPr>
        </p:nvSpPr>
        <p:spPr/>
        <p:txBody>
          <a:bodyPr/>
          <a:lstStyle/>
          <a:p>
            <a:r>
              <a:rPr lang="en-US" altLang="en-US"/>
              <a:t>Describe your immediate general treatment for this patient. </a:t>
            </a:r>
          </a:p>
          <a:p>
            <a:endParaRPr lang="en-US" altLang="en-US"/>
          </a:p>
        </p:txBody>
      </p:sp>
      <p:sp>
        <p:nvSpPr>
          <p:cNvPr id="1638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103921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p:txBody>
          <a:bodyPr/>
          <a:lstStyle/>
          <a:p>
            <a:r>
              <a:rPr lang="en-US" altLang="en-US"/>
              <a:t>Case Study #2</a:t>
            </a:r>
          </a:p>
        </p:txBody>
      </p:sp>
    </p:spTree>
    <p:extLst>
      <p:ext uri="{BB962C8B-B14F-4D97-AF65-F5344CB8AC3E}">
        <p14:creationId xmlns:p14="http://schemas.microsoft.com/office/powerpoint/2010/main" val="325210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a:t>Introduction</a:t>
            </a:r>
          </a:p>
        </p:txBody>
      </p:sp>
      <p:sp>
        <p:nvSpPr>
          <p:cNvPr id="86019" name="Rectangle 3"/>
          <p:cNvSpPr>
            <a:spLocks noGrp="1" noChangeArrowheads="1"/>
          </p:cNvSpPr>
          <p:nvPr>
            <p:ph idx="1"/>
          </p:nvPr>
        </p:nvSpPr>
        <p:spPr/>
        <p:txBody>
          <a:bodyPr/>
          <a:lstStyle/>
          <a:p>
            <a:pPr eaLnBrk="1" hangingPunct="1">
              <a:lnSpc>
                <a:spcPct val="90000"/>
              </a:lnSpc>
              <a:defRPr/>
            </a:pPr>
            <a:r>
              <a:rPr lang="en-US"/>
              <a:t>Of 123 adult </a:t>
            </a:r>
            <a:r>
              <a:rPr lang="en-US" u="sng">
                <a:solidFill>
                  <a:schemeClr val="hlink"/>
                </a:solidFill>
              </a:rPr>
              <a:t>chest pain patients</a:t>
            </a:r>
            <a:r>
              <a:rPr lang="en-US"/>
              <a:t> </a:t>
            </a:r>
            <a:r>
              <a:rPr lang="en-US" b="1" u="sng"/>
              <a:t>with</a:t>
            </a:r>
            <a:r>
              <a:rPr lang="en-US"/>
              <a:t> </a:t>
            </a:r>
            <a:r>
              <a:rPr lang="en-US" u="sng">
                <a:solidFill>
                  <a:schemeClr val="hlink"/>
                </a:solidFill>
              </a:rPr>
              <a:t>ST segment elevation ≥ 1mm,</a:t>
            </a:r>
            <a:r>
              <a:rPr lang="en-US"/>
              <a:t> 63 patients (51%) did not have myocardial infarctions. </a:t>
            </a:r>
          </a:p>
          <a:p>
            <a:pPr eaLnBrk="1" hangingPunct="1">
              <a:lnSpc>
                <a:spcPct val="90000"/>
              </a:lnSpc>
              <a:defRPr/>
            </a:pPr>
            <a:r>
              <a:rPr lang="en-US"/>
              <a:t>These non-MI were mainly </a:t>
            </a:r>
          </a:p>
          <a:p>
            <a:pPr lvl="1" eaLnBrk="1" hangingPunct="1">
              <a:lnSpc>
                <a:spcPct val="90000"/>
              </a:lnSpc>
              <a:defRPr/>
            </a:pPr>
            <a:r>
              <a:rPr lang="en-US"/>
              <a:t>LBBB (21%) and </a:t>
            </a:r>
          </a:p>
          <a:p>
            <a:pPr lvl="1" eaLnBrk="1" hangingPunct="1">
              <a:lnSpc>
                <a:spcPct val="90000"/>
              </a:lnSpc>
              <a:defRPr/>
            </a:pPr>
            <a:r>
              <a:rPr lang="en-US"/>
              <a:t>LVH (33%).</a:t>
            </a:r>
          </a:p>
          <a:p>
            <a:pPr lvl="2" eaLnBrk="1" hangingPunct="1">
              <a:lnSpc>
                <a:spcPct val="90000"/>
              </a:lnSpc>
              <a:defRPr/>
            </a:pPr>
            <a:r>
              <a:rPr lang="en-US"/>
              <a:t>Otto LA, Aufderheide TP. Evaluation of ST segment elevation criteria for the prehospital electrocardiographic diagnosis fo acute myocardial infarction. Ann Emerg Med 1994; 23 (1):17-24.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altLang="en-US"/>
              <a:t>Case Study #2</a:t>
            </a:r>
          </a:p>
        </p:txBody>
      </p:sp>
      <p:sp>
        <p:nvSpPr>
          <p:cNvPr id="18435" name="Content Placeholder 4"/>
          <p:cNvSpPr>
            <a:spLocks noGrp="1"/>
          </p:cNvSpPr>
          <p:nvPr>
            <p:ph idx="1"/>
          </p:nvPr>
        </p:nvSpPr>
        <p:spPr/>
        <p:txBody>
          <a:bodyPr>
            <a:normAutofit fontScale="92500" lnSpcReduction="10000"/>
          </a:bodyPr>
          <a:lstStyle/>
          <a:p>
            <a:r>
              <a:rPr lang="en-US" altLang="en-US" sz="2400"/>
              <a:t>A 50-year-old woman presents with a complaint of nausea, lightheadedness, and “pain between my shoulder blades” that has been present for about 2 hours. </a:t>
            </a:r>
          </a:p>
          <a:p>
            <a:r>
              <a:rPr lang="en-US" altLang="en-US" sz="2400"/>
              <a:t>The patient, an accountant, states she was working at her desk when her symptoms began. </a:t>
            </a:r>
          </a:p>
          <a:p>
            <a:r>
              <a:rPr lang="en-US" altLang="en-US" sz="2400"/>
              <a:t>Pain has steadily increased in intensity.</a:t>
            </a:r>
          </a:p>
          <a:p>
            <a:pPr lvl="1"/>
            <a:r>
              <a:rPr lang="en-US" altLang="en-US" sz="2000"/>
              <a:t>Rates her discomfort 9/10.</a:t>
            </a:r>
          </a:p>
          <a:p>
            <a:r>
              <a:rPr lang="en-US" altLang="en-US" sz="2400"/>
              <a:t>Denies any recent unusual physical activity </a:t>
            </a:r>
            <a:br>
              <a:rPr lang="en-US" altLang="en-US" sz="2400"/>
            </a:br>
            <a:r>
              <a:rPr lang="en-US" altLang="en-US" sz="2400"/>
              <a:t>or illness. </a:t>
            </a:r>
          </a:p>
          <a:p>
            <a:endParaRPr lang="en-US" altLang="en-US" sz="2400"/>
          </a:p>
        </p:txBody>
      </p:sp>
      <p:sp>
        <p:nvSpPr>
          <p:cNvPr id="1843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4266877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altLang="en-US"/>
              <a:t>Case Study #2</a:t>
            </a:r>
          </a:p>
        </p:txBody>
      </p:sp>
      <p:sp>
        <p:nvSpPr>
          <p:cNvPr id="19459" name="Content Placeholder 4"/>
          <p:cNvSpPr>
            <a:spLocks noGrp="1"/>
          </p:cNvSpPr>
          <p:nvPr>
            <p:ph idx="1"/>
          </p:nvPr>
        </p:nvSpPr>
        <p:spPr/>
        <p:txBody>
          <a:bodyPr/>
          <a:lstStyle/>
          <a:p>
            <a:pPr>
              <a:spcBef>
                <a:spcPct val="50000"/>
              </a:spcBef>
              <a:spcAft>
                <a:spcPct val="50000"/>
              </a:spcAft>
            </a:pPr>
            <a:r>
              <a:rPr lang="en-US" altLang="en-US"/>
              <a:t>The patient is 5 feet 5 inches and weighs 190 pounds.</a:t>
            </a:r>
          </a:p>
          <a:p>
            <a:pPr>
              <a:spcBef>
                <a:spcPct val="50000"/>
              </a:spcBef>
              <a:spcAft>
                <a:spcPct val="50000"/>
              </a:spcAft>
            </a:pPr>
            <a:r>
              <a:rPr lang="en-US" altLang="en-US"/>
              <a:t>History of hypertension for which she takes lisinopril (Prinivil, Zestril) daily.</a:t>
            </a:r>
          </a:p>
          <a:p>
            <a:pPr>
              <a:spcBef>
                <a:spcPct val="50000"/>
              </a:spcBef>
              <a:spcAft>
                <a:spcPct val="50000"/>
              </a:spcAft>
            </a:pPr>
            <a:r>
              <a:rPr lang="en-US" altLang="en-US"/>
              <a:t>Mother died at age 72 of breast cancer.</a:t>
            </a:r>
          </a:p>
          <a:p>
            <a:pPr>
              <a:spcBef>
                <a:spcPct val="50000"/>
              </a:spcBef>
              <a:spcAft>
                <a:spcPct val="50000"/>
              </a:spcAft>
            </a:pPr>
            <a:r>
              <a:rPr lang="en-US" altLang="en-US"/>
              <a:t>Father, age 74, is living and had a coronary artery bypass graft at age 62.</a:t>
            </a:r>
          </a:p>
          <a:p>
            <a:endParaRPr lang="en-US" altLang="en-US"/>
          </a:p>
        </p:txBody>
      </p:sp>
      <p:sp>
        <p:nvSpPr>
          <p:cNvPr id="1946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338926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altLang="en-US"/>
              <a:t>Case Study #2</a:t>
            </a:r>
          </a:p>
        </p:txBody>
      </p:sp>
      <p:sp>
        <p:nvSpPr>
          <p:cNvPr id="20483"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r>
              <a:rPr lang="en-US" altLang="en-US"/>
              <a:t>Awake and oriented to person, place, time, and event.</a:t>
            </a:r>
          </a:p>
          <a:p>
            <a:r>
              <a:rPr lang="en-US" altLang="en-US"/>
              <a:t>Skin: Pink, warm, and moist.</a:t>
            </a:r>
          </a:p>
          <a:p>
            <a:r>
              <a:rPr lang="en-US" altLang="en-US"/>
              <a:t>No jugular vein distention.</a:t>
            </a:r>
          </a:p>
          <a:p>
            <a:r>
              <a:rPr lang="en-US" altLang="en-US"/>
              <a:t>Very anxious and breathing rapidly:</a:t>
            </a:r>
          </a:p>
          <a:p>
            <a:pPr lvl="1"/>
            <a:r>
              <a:rPr lang="en-US" altLang="en-US"/>
              <a:t>Breathing does not appear labored.</a:t>
            </a:r>
          </a:p>
          <a:p>
            <a:pPr lvl="1"/>
            <a:r>
              <a:rPr lang="en-US" altLang="en-US"/>
              <a:t>Breath sounds clear and equal bilaterally.</a:t>
            </a:r>
          </a:p>
        </p:txBody>
      </p:sp>
      <p:sp>
        <p:nvSpPr>
          <p:cNvPr id="2048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609718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a:t>Case Study #2</a:t>
            </a:r>
          </a:p>
        </p:txBody>
      </p:sp>
      <p:sp>
        <p:nvSpPr>
          <p:cNvPr id="53250" name="Content Placeholder 4"/>
          <p:cNvSpPr>
            <a:spLocks noGrp="1"/>
          </p:cNvSpPr>
          <p:nvPr>
            <p:ph idx="1"/>
          </p:nvPr>
        </p:nvSpPr>
        <p:spPr>
          <a:xfrm>
            <a:off x="676275" y="1517650"/>
            <a:ext cx="7772400" cy="4454525"/>
          </a:xfrm>
        </p:spPr>
        <p:txBody>
          <a:bodyPr/>
          <a:lstStyle/>
          <a:p>
            <a:pPr>
              <a:buFont typeface="Wingdings 2" pitchFamily="-60" charset="2"/>
              <a:buChar char=""/>
              <a:defRPr/>
            </a:pPr>
            <a:r>
              <a:rPr lang="en-US" dirty="0">
                <a:ea typeface="ＭＳ Ｐゴシック" pitchFamily="-60" charset="-128"/>
              </a:rPr>
              <a:t>Initial vital signs</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Blood pressure 178/104</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Pulse 83</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Ventilatory rate 32</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Sp</a:t>
            </a:r>
            <a:r>
              <a:rPr lang="en-US" sz="2000" cap="small" dirty="0">
                <a:ea typeface="ＭＳ Ｐゴシック" pitchFamily="-60" charset="-128"/>
              </a:rPr>
              <a:t>O</a:t>
            </a:r>
            <a:r>
              <a:rPr lang="en-US" sz="2000" baseline="-20000" dirty="0">
                <a:ea typeface="ＭＳ Ｐゴシック" pitchFamily="-60" charset="-128"/>
              </a:rPr>
              <a:t>2</a:t>
            </a:r>
            <a:r>
              <a:rPr lang="en-US" sz="2000" dirty="0">
                <a:ea typeface="ＭＳ Ｐゴシック" pitchFamily="-60" charset="-128"/>
              </a:rPr>
              <a:t> 98% on room air</a:t>
            </a:r>
          </a:p>
          <a:p>
            <a:pPr lvl="1">
              <a:lnSpc>
                <a:spcPct val="85000"/>
              </a:lnSpc>
              <a:spcBef>
                <a:spcPct val="25000"/>
              </a:spcBef>
              <a:spcAft>
                <a:spcPct val="25000"/>
              </a:spcAft>
              <a:buFont typeface="Wingdings" pitchFamily="-60" charset="2"/>
              <a:buChar char="Ø"/>
              <a:defRPr/>
            </a:pPr>
            <a:endParaRPr lang="en-US" dirty="0">
              <a:ea typeface="ＭＳ Ｐゴシック" pitchFamily="-60" charset="-128"/>
            </a:endParaRPr>
          </a:p>
          <a:p>
            <a:pPr>
              <a:lnSpc>
                <a:spcPct val="85000"/>
              </a:lnSpc>
              <a:spcBef>
                <a:spcPct val="25000"/>
              </a:spcBef>
              <a:spcAft>
                <a:spcPct val="25000"/>
              </a:spcAft>
              <a:buFont typeface="Wingdings 2" pitchFamily="-60" charset="2"/>
              <a:buChar char=""/>
              <a:defRPr/>
            </a:pPr>
            <a:r>
              <a:rPr lang="en-US" dirty="0">
                <a:ea typeface="ＭＳ Ｐゴシック" pitchFamily="-60" charset="-128"/>
              </a:rPr>
              <a:t>12 minutes later</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Blood pressure 164/90</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Pulse 77</a:t>
            </a:r>
          </a:p>
          <a:p>
            <a:pPr lvl="1">
              <a:lnSpc>
                <a:spcPct val="85000"/>
              </a:lnSpc>
              <a:spcBef>
                <a:spcPct val="25000"/>
              </a:spcBef>
              <a:spcAft>
                <a:spcPct val="25000"/>
              </a:spcAft>
              <a:buFont typeface="Wingdings" pitchFamily="-60" charset="2"/>
              <a:buChar char="Ø"/>
              <a:defRPr/>
            </a:pPr>
            <a:r>
              <a:rPr lang="en-US" sz="2000" dirty="0">
                <a:ea typeface="ＭＳ Ｐゴシック" pitchFamily="-60" charset="-128"/>
              </a:rPr>
              <a:t>Ventilatory rate 24</a:t>
            </a:r>
          </a:p>
          <a:p>
            <a:pPr>
              <a:buFont typeface="Wingdings 2" pitchFamily="-60" charset="2"/>
              <a:buChar char=""/>
              <a:defRPr/>
            </a:pPr>
            <a:endParaRPr lang="en-US" dirty="0">
              <a:ea typeface="ＭＳ Ｐゴシック" pitchFamily="-60" charset="-128"/>
            </a:endParaRPr>
          </a:p>
        </p:txBody>
      </p:sp>
      <p:sp>
        <p:nvSpPr>
          <p:cNvPr id="2150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977358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a:t>Case Study #2</a:t>
            </a:r>
          </a:p>
        </p:txBody>
      </p:sp>
      <p:sp>
        <p:nvSpPr>
          <p:cNvPr id="22531" name="Content Placeholder 4"/>
          <p:cNvSpPr>
            <a:spLocks noGrp="1"/>
          </p:cNvSpPr>
          <p:nvPr>
            <p:ph idx="1"/>
          </p:nvPr>
        </p:nvSpPr>
        <p:spPr/>
        <p:txBody>
          <a:bodyPr/>
          <a:lstStyle/>
          <a:p>
            <a:r>
              <a:rPr lang="en-US" altLang="en-US"/>
              <a:t>Does this patient have any risk factors for coronary artery disease?</a:t>
            </a:r>
          </a:p>
          <a:p>
            <a:endParaRPr lang="en-US" altLang="en-US"/>
          </a:p>
        </p:txBody>
      </p:sp>
      <p:sp>
        <p:nvSpPr>
          <p:cNvPr id="2253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9969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altLang="en-US"/>
              <a:t>Case Study #2</a:t>
            </a:r>
          </a:p>
        </p:txBody>
      </p:sp>
      <p:sp>
        <p:nvSpPr>
          <p:cNvPr id="23555" name="Content Placeholder 4"/>
          <p:cNvSpPr>
            <a:spLocks noGrp="1"/>
          </p:cNvSpPr>
          <p:nvPr>
            <p:ph idx="1"/>
          </p:nvPr>
        </p:nvSpPr>
        <p:spPr/>
        <p:txBody>
          <a:bodyPr/>
          <a:lstStyle/>
          <a:p>
            <a:r>
              <a:rPr lang="en-US" altLang="en-US"/>
              <a:t>What immediate interventions should be performed for this patient?</a:t>
            </a:r>
          </a:p>
          <a:p>
            <a:endParaRPr lang="en-US" altLang="en-US"/>
          </a:p>
        </p:txBody>
      </p:sp>
      <p:sp>
        <p:nvSpPr>
          <p:cNvPr id="2355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051210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altLang="en-US"/>
              <a:t>Case Study #2</a:t>
            </a:r>
          </a:p>
        </p:txBody>
      </p:sp>
      <p:sp>
        <p:nvSpPr>
          <p:cNvPr id="24579" name="Content Placeholder 4"/>
          <p:cNvSpPr>
            <a:spLocks noGrp="1"/>
          </p:cNvSpPr>
          <p:nvPr>
            <p:ph idx="1"/>
          </p:nvPr>
        </p:nvSpPr>
        <p:spPr/>
        <p:txBody>
          <a:bodyPr/>
          <a:lstStyle/>
          <a:p>
            <a:pPr>
              <a:spcBef>
                <a:spcPct val="60000"/>
              </a:spcBef>
              <a:spcAft>
                <a:spcPct val="60000"/>
              </a:spcAft>
            </a:pPr>
            <a:r>
              <a:rPr lang="en-US" altLang="en-US"/>
              <a:t>Supplemental oxygen has been applied.</a:t>
            </a:r>
          </a:p>
          <a:p>
            <a:pPr>
              <a:spcBef>
                <a:spcPct val="60000"/>
              </a:spcBef>
              <a:spcAft>
                <a:spcPct val="60000"/>
              </a:spcAft>
            </a:pPr>
            <a:r>
              <a:rPr lang="en-US" altLang="en-US"/>
              <a:t>Vascular access has been obtained.</a:t>
            </a:r>
          </a:p>
          <a:p>
            <a:pPr>
              <a:spcBef>
                <a:spcPct val="60000"/>
              </a:spcBef>
              <a:spcAft>
                <a:spcPct val="60000"/>
              </a:spcAft>
            </a:pPr>
            <a:r>
              <a:rPr lang="en-US" altLang="en-US"/>
              <a:t>Cardiac monitor applied.</a:t>
            </a:r>
          </a:p>
          <a:p>
            <a:pPr>
              <a:spcBef>
                <a:spcPct val="60000"/>
              </a:spcBef>
              <a:spcAft>
                <a:spcPct val="60000"/>
              </a:spcAft>
            </a:pPr>
            <a:r>
              <a:rPr lang="en-US" altLang="en-US"/>
              <a:t>12-Lead ECG obtained.</a:t>
            </a:r>
          </a:p>
          <a:p>
            <a:endParaRPr lang="en-US" altLang="en-US"/>
          </a:p>
        </p:txBody>
      </p:sp>
      <p:sp>
        <p:nvSpPr>
          <p:cNvPr id="2458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617007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altLang="en-US"/>
              <a:t>Case Study #2</a:t>
            </a:r>
          </a:p>
        </p:txBody>
      </p:sp>
      <p:sp>
        <p:nvSpPr>
          <p:cNvPr id="2560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25604" name="Rectangle 3"/>
          <p:cNvSpPr txBox="1">
            <a:spLocks noChangeArrowheads="1"/>
          </p:cNvSpPr>
          <p:nvPr/>
        </p:nvSpPr>
        <p:spPr bwMode="auto">
          <a:xfrm>
            <a:off x="1162050" y="1847850"/>
            <a:ext cx="6778625"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tx2"/>
              </a:buClr>
              <a:buSzPct val="60000"/>
              <a:buFont typeface="Wingdings 2" panose="05020102010507070707" pitchFamily="18" charset="2"/>
              <a:buChar char=""/>
            </a:pPr>
            <a:r>
              <a:rPr lang="en-US" altLang="en-US">
                <a:latin typeface="Arial" panose="020B0604020202020204" pitchFamily="34" charset="0"/>
              </a:rPr>
              <a:t>What does the patient’s 12-lead show?</a:t>
            </a:r>
            <a:endParaRPr lang="en-US" altLang="en-US" sz="2800">
              <a:solidFill>
                <a:srgbClr val="FF0000"/>
              </a:solidFill>
            </a:endParaRPr>
          </a:p>
          <a:p>
            <a:pPr>
              <a:spcBef>
                <a:spcPct val="20000"/>
              </a:spcBef>
              <a:buClr>
                <a:schemeClr val="tx2"/>
              </a:buClr>
              <a:buSzPct val="60000"/>
              <a:buFont typeface="Wingdings 2" panose="05020102010507070707" pitchFamily="18" charset="2"/>
              <a:buChar char=""/>
            </a:pPr>
            <a:endParaRPr lang="en-US" altLang="en-US">
              <a:latin typeface="Arial" panose="020B0604020202020204" pitchFamily="34" charset="0"/>
            </a:endParaRPr>
          </a:p>
        </p:txBody>
      </p:sp>
      <p:sp>
        <p:nvSpPr>
          <p:cNvPr id="25605" name="Rectangle 4"/>
          <p:cNvSpPr>
            <a:spLocks noChangeArrowheads="1"/>
          </p:cNvSpPr>
          <p:nvPr/>
        </p:nvSpPr>
        <p:spPr bwMode="auto">
          <a:xfrm>
            <a:off x="3352800" y="1219200"/>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rPr>
              <a:t>Time: 4:32:58 p.m. </a:t>
            </a:r>
          </a:p>
        </p:txBody>
      </p:sp>
      <p:pic>
        <p:nvPicPr>
          <p:cNvPr id="25606" name="Picture 6" descr="Case Study Slide 24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2532063"/>
            <a:ext cx="8012112"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772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r>
              <a:rPr lang="en-US" altLang="en-US"/>
              <a:t>Case Study #2</a:t>
            </a:r>
          </a:p>
        </p:txBody>
      </p:sp>
      <p:sp>
        <p:nvSpPr>
          <p:cNvPr id="2662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26628" name="Rectangle 3"/>
          <p:cNvSpPr txBox="1">
            <a:spLocks noChangeArrowheads="1"/>
          </p:cNvSpPr>
          <p:nvPr/>
        </p:nvSpPr>
        <p:spPr bwMode="auto">
          <a:xfrm>
            <a:off x="1162050" y="1847850"/>
            <a:ext cx="67611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tx2"/>
              </a:buClr>
              <a:buSzPct val="60000"/>
              <a:buFont typeface="Wingdings 2" panose="05020102010507070707" pitchFamily="18" charset="2"/>
              <a:buChar char=""/>
            </a:pPr>
            <a:r>
              <a:rPr lang="en-US" altLang="en-US">
                <a:latin typeface="Arial" panose="020B0604020202020204" pitchFamily="34" charset="0"/>
              </a:rPr>
              <a:t>What does the patient’s 12-lead show?</a:t>
            </a:r>
            <a:endParaRPr lang="en-US" altLang="en-US">
              <a:solidFill>
                <a:srgbClr val="FF0000"/>
              </a:solidFill>
            </a:endParaRPr>
          </a:p>
          <a:p>
            <a:pPr>
              <a:spcBef>
                <a:spcPct val="20000"/>
              </a:spcBef>
              <a:buClr>
                <a:schemeClr val="tx2"/>
              </a:buClr>
              <a:buSzPct val="60000"/>
              <a:buFont typeface="Wingdings 2" panose="05020102010507070707" pitchFamily="18" charset="2"/>
              <a:buChar char=""/>
            </a:pPr>
            <a:endParaRPr lang="en-US" altLang="en-US">
              <a:latin typeface="Arial" panose="020B0604020202020204" pitchFamily="34" charset="0"/>
            </a:endParaRPr>
          </a:p>
        </p:txBody>
      </p:sp>
      <p:sp>
        <p:nvSpPr>
          <p:cNvPr id="26629" name="Rectangle 4"/>
          <p:cNvSpPr>
            <a:spLocks noChangeArrowheads="1"/>
          </p:cNvSpPr>
          <p:nvPr/>
        </p:nvSpPr>
        <p:spPr bwMode="auto">
          <a:xfrm>
            <a:off x="3352800" y="1219200"/>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rPr>
              <a:t>Time: 4:32:58 p.m. </a:t>
            </a:r>
          </a:p>
        </p:txBody>
      </p:sp>
      <p:pic>
        <p:nvPicPr>
          <p:cNvPr id="26630" name="Picture 6" descr="Case Study Slide 25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678113"/>
            <a:ext cx="8075612"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185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altLang="en-US"/>
              <a:t>Case Study #2</a:t>
            </a:r>
          </a:p>
        </p:txBody>
      </p:sp>
      <p:sp>
        <p:nvSpPr>
          <p:cNvPr id="27651" name="Content Placeholder 13"/>
          <p:cNvSpPr>
            <a:spLocks noGrp="1"/>
          </p:cNvSpPr>
          <p:nvPr>
            <p:ph idx="1"/>
          </p:nvPr>
        </p:nvSpPr>
        <p:spPr/>
        <p:txBody>
          <a:bodyPr>
            <a:normAutofit fontScale="85000" lnSpcReduction="10000"/>
          </a:bodyPr>
          <a:lstStyle/>
          <a:p>
            <a:r>
              <a:rPr lang="en-US" altLang="en-US" sz="2400"/>
              <a:t>Underlying rhythm? Sinus rhythm at 83 bpm </a:t>
            </a:r>
          </a:p>
          <a:p>
            <a:r>
              <a:rPr lang="en-US" altLang="en-US" sz="2400"/>
              <a:t>ST-segment elevation? Leads:  II, III, aVF</a:t>
            </a:r>
          </a:p>
          <a:p>
            <a:r>
              <a:rPr lang="en-US" altLang="en-US" sz="2400"/>
              <a:t>ST-segment depression? Leads:  I, aVL, V</a:t>
            </a:r>
            <a:r>
              <a:rPr lang="en-US" altLang="en-US" sz="2400" baseline="-25000"/>
              <a:t>1</a:t>
            </a:r>
            <a:r>
              <a:rPr lang="en-US" altLang="en-US" sz="2400"/>
              <a:t>-V</a:t>
            </a:r>
            <a:r>
              <a:rPr lang="en-US" altLang="en-US" sz="2400" baseline="-25000"/>
              <a:t>6</a:t>
            </a:r>
            <a:endParaRPr lang="en-US" altLang="en-US" sz="2400"/>
          </a:p>
          <a:p>
            <a:r>
              <a:rPr lang="en-US" altLang="en-US" sz="2400"/>
              <a:t>T wave changes? Leads:  Inverted in I, aVL, V</a:t>
            </a:r>
            <a:r>
              <a:rPr lang="en-US" altLang="en-US" sz="2400" baseline="-25000"/>
              <a:t>1</a:t>
            </a:r>
            <a:r>
              <a:rPr lang="en-US" altLang="en-US" sz="2400"/>
              <a:t>-V</a:t>
            </a:r>
            <a:r>
              <a:rPr lang="en-US" altLang="en-US" sz="2400" baseline="-25000"/>
              <a:t>5</a:t>
            </a:r>
            <a:endParaRPr lang="en-US" altLang="en-US" sz="2400"/>
          </a:p>
          <a:p>
            <a:r>
              <a:rPr lang="pt-BR" altLang="en-US" sz="2400"/>
              <a:t>PR interval   172 ms, QRS 108 ms</a:t>
            </a:r>
          </a:p>
          <a:p>
            <a:r>
              <a:rPr lang="pt-BR" altLang="en-US" sz="2400"/>
              <a:t>QT/QTc       364/403 ms</a:t>
            </a:r>
          </a:p>
          <a:p>
            <a:r>
              <a:rPr lang="pt-BR" altLang="en-US" sz="2400"/>
              <a:t>P-R-T axes   67  52  100</a:t>
            </a:r>
            <a:r>
              <a:rPr lang="en-US" altLang="en-US" sz="2400"/>
              <a:t> </a:t>
            </a:r>
          </a:p>
          <a:p>
            <a:r>
              <a:rPr lang="en-US" altLang="en-US" sz="2400"/>
              <a:t>Interpretation: </a:t>
            </a:r>
          </a:p>
          <a:p>
            <a:pPr lvl="1"/>
            <a:r>
              <a:rPr lang="en-US" altLang="en-US" sz="2000"/>
              <a:t>Possible inferior infarction, possible anterolateral ischemia; reciprocal changes present. </a:t>
            </a:r>
          </a:p>
          <a:p>
            <a:pPr lvl="1"/>
            <a:r>
              <a:rPr lang="en-US" altLang="en-US" sz="2000"/>
              <a:t>Obtain V</a:t>
            </a:r>
            <a:r>
              <a:rPr lang="en-US" altLang="en-US" sz="2000" baseline="-25000"/>
              <a:t>4</a:t>
            </a:r>
            <a:r>
              <a:rPr lang="en-US" altLang="en-US" sz="2000"/>
              <a:t>R to assess for right ventricular infarction.</a:t>
            </a:r>
            <a:endParaRPr lang="pt-BR" altLang="en-US" sz="2000"/>
          </a:p>
          <a:p>
            <a:endParaRPr lang="en-US" altLang="en-US" sz="2400"/>
          </a:p>
          <a:p>
            <a:endParaRPr lang="en-US" altLang="en-US" sz="2400"/>
          </a:p>
        </p:txBody>
      </p:sp>
      <p:sp>
        <p:nvSpPr>
          <p:cNvPr id="2765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08911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a:t>Causes of ST Segment Elevation</a:t>
            </a:r>
          </a:p>
        </p:txBody>
      </p:sp>
      <p:sp>
        <p:nvSpPr>
          <p:cNvPr id="87044" name="Rectangle 4"/>
          <p:cNvSpPr>
            <a:spLocks noGrp="1" noChangeArrowheads="1"/>
          </p:cNvSpPr>
          <p:nvPr>
            <p:ph sz="half" idx="1"/>
          </p:nvPr>
        </p:nvSpPr>
        <p:spPr/>
        <p:txBody>
          <a:bodyPr/>
          <a:lstStyle/>
          <a:p>
            <a:pPr eaLnBrk="1" hangingPunct="1">
              <a:defRPr/>
            </a:pPr>
            <a:r>
              <a:rPr lang="en-US"/>
              <a:t>Acute Pericarditis</a:t>
            </a:r>
          </a:p>
          <a:p>
            <a:pPr eaLnBrk="1" hangingPunct="1">
              <a:defRPr/>
            </a:pPr>
            <a:r>
              <a:rPr lang="en-US"/>
              <a:t>Benign Early Repolarization</a:t>
            </a:r>
          </a:p>
          <a:p>
            <a:pPr eaLnBrk="1" hangingPunct="1">
              <a:defRPr/>
            </a:pPr>
            <a:r>
              <a:rPr lang="en-US"/>
              <a:t>Left Bundle Branch Block with AMI (Sgarbossa et al’s criteria)</a:t>
            </a:r>
          </a:p>
          <a:p>
            <a:pPr eaLnBrk="1" hangingPunct="1">
              <a:defRPr/>
            </a:pPr>
            <a:r>
              <a:rPr lang="en-US"/>
              <a:t>Left Ventricular Hypertrophy</a:t>
            </a:r>
          </a:p>
          <a:p>
            <a:pPr eaLnBrk="1" hangingPunct="1">
              <a:defRPr/>
            </a:pPr>
            <a:endParaRPr lang="en-US"/>
          </a:p>
          <a:p>
            <a:pPr eaLnBrk="1" hangingPunct="1">
              <a:defRPr/>
            </a:pPr>
            <a:endParaRPr lang="en-US"/>
          </a:p>
        </p:txBody>
      </p:sp>
      <p:sp>
        <p:nvSpPr>
          <p:cNvPr id="87045" name="Rectangle 5"/>
          <p:cNvSpPr>
            <a:spLocks noGrp="1" noChangeArrowheads="1"/>
          </p:cNvSpPr>
          <p:nvPr>
            <p:ph sz="half" idx="2"/>
          </p:nvPr>
        </p:nvSpPr>
        <p:spPr/>
        <p:txBody>
          <a:bodyPr/>
          <a:lstStyle/>
          <a:p>
            <a:pPr eaLnBrk="1" hangingPunct="1">
              <a:defRPr/>
            </a:pPr>
            <a:r>
              <a:rPr lang="en-US"/>
              <a:t>Left Ventricular Aneurysm</a:t>
            </a:r>
          </a:p>
          <a:p>
            <a:pPr eaLnBrk="1" hangingPunct="1">
              <a:defRPr/>
            </a:pPr>
            <a:r>
              <a:rPr lang="en-US"/>
              <a:t>Brugada Syndrome</a:t>
            </a:r>
          </a:p>
          <a:p>
            <a:pPr eaLnBrk="1" hangingPunct="1">
              <a:defRPr/>
            </a:pPr>
            <a:r>
              <a:rPr lang="en-US"/>
              <a:t>Hyperkalemia</a:t>
            </a:r>
          </a:p>
          <a:p>
            <a:pPr eaLnBrk="1" hangingPunct="1">
              <a:defRPr/>
            </a:pPr>
            <a:r>
              <a:rPr lang="en-US"/>
              <a:t>Hypothermia</a:t>
            </a:r>
          </a:p>
          <a:p>
            <a:pPr eaLnBrk="1" hangingPunct="1">
              <a:defRPr/>
            </a:pPr>
            <a:r>
              <a:rPr lang="en-US"/>
              <a:t>CNS pathologies</a:t>
            </a:r>
          </a:p>
          <a:p>
            <a:pPr eaLnBrk="1" hangingPunct="1">
              <a:defRPr/>
            </a:pPr>
            <a:r>
              <a:rPr lang="en-US"/>
              <a:t>Prinzmetal Angina</a:t>
            </a:r>
          </a:p>
          <a:p>
            <a:pPr eaLnBrk="1" hangingPunct="1">
              <a:defRPr/>
            </a:pPr>
            <a:r>
              <a:rPr lang="en-US"/>
              <a:t>Post electrical cardioversion</a:t>
            </a:r>
          </a:p>
          <a:p>
            <a:pPr eaLnBrk="1" hangingPunct="1">
              <a:defRPr/>
            </a:pP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altLang="en-US"/>
              <a:t>Case Study #2</a:t>
            </a:r>
          </a:p>
        </p:txBody>
      </p:sp>
      <p:sp>
        <p:nvSpPr>
          <p:cNvPr id="2867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28676" name="Rectangle 3"/>
          <p:cNvSpPr txBox="1">
            <a:spLocks noChangeArrowheads="1"/>
          </p:cNvSpPr>
          <p:nvPr/>
        </p:nvSpPr>
        <p:spPr bwMode="auto">
          <a:xfrm>
            <a:off x="1177925" y="1736725"/>
            <a:ext cx="71882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tx2"/>
              </a:buClr>
              <a:buSzPct val="60000"/>
              <a:buFont typeface="Wingdings 2" panose="05020102010507070707" pitchFamily="18" charset="2"/>
              <a:buChar char=""/>
            </a:pPr>
            <a:r>
              <a:rPr lang="en-US" altLang="en-US" sz="2800">
                <a:latin typeface="Arial" panose="020B0604020202020204" pitchFamily="34" charset="0"/>
              </a:rPr>
              <a:t>What does the patient’s 12-lead show?</a:t>
            </a:r>
            <a:endParaRPr lang="en-US" altLang="en-US" sz="2800">
              <a:solidFill>
                <a:srgbClr val="FF0000"/>
              </a:solidFill>
            </a:endParaRPr>
          </a:p>
          <a:p>
            <a:pPr>
              <a:spcBef>
                <a:spcPct val="20000"/>
              </a:spcBef>
              <a:buClr>
                <a:schemeClr val="tx2"/>
              </a:buClr>
              <a:buSzPct val="60000"/>
              <a:buFont typeface="Wingdings 2" panose="05020102010507070707" pitchFamily="18" charset="2"/>
              <a:buChar char=""/>
            </a:pPr>
            <a:endParaRPr lang="en-US" altLang="en-US" sz="2800">
              <a:latin typeface="Arial" panose="020B0604020202020204" pitchFamily="34" charset="0"/>
            </a:endParaRPr>
          </a:p>
        </p:txBody>
      </p:sp>
      <p:sp>
        <p:nvSpPr>
          <p:cNvPr id="28677" name="Rectangle 4"/>
          <p:cNvSpPr>
            <a:spLocks noChangeArrowheads="1"/>
          </p:cNvSpPr>
          <p:nvPr/>
        </p:nvSpPr>
        <p:spPr bwMode="auto">
          <a:xfrm>
            <a:off x="3352800" y="1219200"/>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rPr>
              <a:t>Time: 4:44:36 p.m. </a:t>
            </a:r>
          </a:p>
        </p:txBody>
      </p:sp>
      <p:pic>
        <p:nvPicPr>
          <p:cNvPr id="28678" name="Picture 6" descr="Case Study Slide 27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2527300"/>
            <a:ext cx="81010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316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altLang="en-US"/>
              <a:t>Case Study #2</a:t>
            </a:r>
          </a:p>
        </p:txBody>
      </p:sp>
      <p:sp>
        <p:nvSpPr>
          <p:cNvPr id="2969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29700" name="Rectangle 3"/>
          <p:cNvSpPr txBox="1">
            <a:spLocks noChangeArrowheads="1"/>
          </p:cNvSpPr>
          <p:nvPr/>
        </p:nvSpPr>
        <p:spPr bwMode="auto">
          <a:xfrm>
            <a:off x="1177925" y="1736725"/>
            <a:ext cx="71882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tx2"/>
              </a:buClr>
              <a:buSzPct val="60000"/>
              <a:buFont typeface="Wingdings 2" panose="05020102010507070707" pitchFamily="18" charset="2"/>
              <a:buChar char=""/>
            </a:pPr>
            <a:r>
              <a:rPr lang="en-US" altLang="en-US" sz="2800">
                <a:latin typeface="Arial" panose="020B0604020202020204" pitchFamily="34" charset="0"/>
              </a:rPr>
              <a:t>What does the patient’s 12-lead show?</a:t>
            </a:r>
            <a:endParaRPr lang="en-US" altLang="en-US" sz="2800">
              <a:solidFill>
                <a:srgbClr val="FF0000"/>
              </a:solidFill>
            </a:endParaRPr>
          </a:p>
          <a:p>
            <a:pPr>
              <a:spcBef>
                <a:spcPct val="20000"/>
              </a:spcBef>
              <a:buClr>
                <a:schemeClr val="tx2"/>
              </a:buClr>
              <a:buSzPct val="60000"/>
              <a:buFont typeface="Wingdings 2" panose="05020102010507070707" pitchFamily="18" charset="2"/>
              <a:buChar char=""/>
            </a:pPr>
            <a:endParaRPr lang="en-US" altLang="en-US" sz="2800">
              <a:latin typeface="Arial" panose="020B0604020202020204" pitchFamily="34" charset="0"/>
            </a:endParaRPr>
          </a:p>
        </p:txBody>
      </p:sp>
      <p:sp>
        <p:nvSpPr>
          <p:cNvPr id="29701" name="Rectangle 4"/>
          <p:cNvSpPr>
            <a:spLocks noChangeArrowheads="1"/>
          </p:cNvSpPr>
          <p:nvPr/>
        </p:nvSpPr>
        <p:spPr bwMode="auto">
          <a:xfrm>
            <a:off x="3352800" y="1219200"/>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rPr>
              <a:t>Time: 4:44:36 p.m. </a:t>
            </a:r>
          </a:p>
        </p:txBody>
      </p:sp>
      <p:pic>
        <p:nvPicPr>
          <p:cNvPr id="29702" name="Picture 6" descr="Case Study Slide 28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586038"/>
            <a:ext cx="802798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701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altLang="en-US"/>
              <a:t>Case Study #2</a:t>
            </a:r>
          </a:p>
        </p:txBody>
      </p:sp>
      <p:sp>
        <p:nvSpPr>
          <p:cNvPr id="30723" name="Content Placeholder 11"/>
          <p:cNvSpPr>
            <a:spLocks noGrp="1"/>
          </p:cNvSpPr>
          <p:nvPr>
            <p:ph idx="1"/>
          </p:nvPr>
        </p:nvSpPr>
        <p:spPr>
          <a:xfrm>
            <a:off x="307975" y="1322388"/>
            <a:ext cx="8478838" cy="4773612"/>
          </a:xfrm>
        </p:spPr>
        <p:txBody>
          <a:bodyPr>
            <a:normAutofit fontScale="92500" lnSpcReduction="10000"/>
          </a:bodyPr>
          <a:lstStyle/>
          <a:p>
            <a:r>
              <a:rPr lang="en-US" altLang="en-US" sz="2400"/>
              <a:t>Underlying rhythm? Sinus rhythm at 77 bpm with first-degree AV block </a:t>
            </a:r>
          </a:p>
          <a:p>
            <a:r>
              <a:rPr lang="en-US" altLang="en-US" sz="2400"/>
              <a:t>Pathologic Q waves? Leads:  III?</a:t>
            </a:r>
          </a:p>
          <a:p>
            <a:r>
              <a:rPr lang="en-US" altLang="en-US" sz="2400"/>
              <a:t>ST-segment elevation? Leads:  II, III, aVF</a:t>
            </a:r>
          </a:p>
          <a:p>
            <a:r>
              <a:rPr lang="en-US" altLang="en-US" sz="2400"/>
              <a:t>ST-segment depression? Leads:  I, aVL, V</a:t>
            </a:r>
            <a:r>
              <a:rPr lang="en-US" altLang="en-US" sz="2400" baseline="-25000"/>
              <a:t>1</a:t>
            </a:r>
            <a:r>
              <a:rPr lang="en-US" altLang="en-US" sz="2400"/>
              <a:t>-V</a:t>
            </a:r>
            <a:r>
              <a:rPr lang="en-US" altLang="en-US" sz="2400" baseline="-25000"/>
              <a:t>2</a:t>
            </a:r>
            <a:endParaRPr lang="en-US" altLang="en-US" sz="2400"/>
          </a:p>
          <a:p>
            <a:r>
              <a:rPr lang="en-US" altLang="en-US" sz="2400"/>
              <a:t>T wave changes? Leads:  Inverted in I, aVL, V</a:t>
            </a:r>
            <a:r>
              <a:rPr lang="en-US" altLang="en-US" sz="2400" baseline="-25000"/>
              <a:t>1</a:t>
            </a:r>
            <a:r>
              <a:rPr lang="en-US" altLang="en-US" sz="2400"/>
              <a:t>-V</a:t>
            </a:r>
            <a:r>
              <a:rPr lang="en-US" altLang="en-US" sz="2400" baseline="-25000"/>
              <a:t>2</a:t>
            </a:r>
            <a:endParaRPr lang="en-US" altLang="en-US" sz="2400"/>
          </a:p>
          <a:p>
            <a:r>
              <a:rPr lang="pt-BR" altLang="en-US" sz="2400"/>
              <a:t>PR interval   224 ms; QRS 104 ms</a:t>
            </a:r>
          </a:p>
          <a:p>
            <a:r>
              <a:rPr lang="pt-BR" altLang="en-US" sz="2400"/>
              <a:t>QT/QTc       404/436 ms</a:t>
            </a:r>
          </a:p>
          <a:p>
            <a:r>
              <a:rPr lang="en-US" altLang="en-US" sz="2400"/>
              <a:t>P-R-T axes   62  28  101</a:t>
            </a:r>
          </a:p>
          <a:p>
            <a:r>
              <a:rPr lang="en-US" altLang="en-US" sz="2400"/>
              <a:t>Interpretation: Inferior infarction, reciprocal changes present. Obtain V</a:t>
            </a:r>
            <a:r>
              <a:rPr lang="en-US" altLang="en-US" sz="2400" baseline="-25000"/>
              <a:t>4</a:t>
            </a:r>
            <a:r>
              <a:rPr lang="en-US" altLang="en-US" sz="2400"/>
              <a:t>R to assess for right ventricular infarction.</a:t>
            </a:r>
          </a:p>
        </p:txBody>
      </p:sp>
      <p:sp>
        <p:nvSpPr>
          <p:cNvPr id="3072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4121080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altLang="en-US"/>
              <a:t>Case Study #2</a:t>
            </a:r>
          </a:p>
        </p:txBody>
      </p:sp>
      <p:sp>
        <p:nvSpPr>
          <p:cNvPr id="31747" name="Content Placeholder 4"/>
          <p:cNvSpPr>
            <a:spLocks noGrp="1"/>
          </p:cNvSpPr>
          <p:nvPr>
            <p:ph idx="1"/>
          </p:nvPr>
        </p:nvSpPr>
        <p:spPr/>
        <p:txBody>
          <a:bodyPr/>
          <a:lstStyle/>
          <a:p>
            <a:r>
              <a:rPr lang="en-US" altLang="en-US"/>
              <a:t>Describe your immediate general treatment for this patient. </a:t>
            </a:r>
          </a:p>
          <a:p>
            <a:endParaRPr lang="en-US" altLang="en-US"/>
          </a:p>
        </p:txBody>
      </p:sp>
      <p:sp>
        <p:nvSpPr>
          <p:cNvPr id="3174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774992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ctrTitle"/>
          </p:nvPr>
        </p:nvSpPr>
        <p:spPr/>
        <p:txBody>
          <a:bodyPr/>
          <a:lstStyle/>
          <a:p>
            <a:r>
              <a:rPr lang="en-US" altLang="en-US"/>
              <a:t>Case Study #3</a:t>
            </a:r>
          </a:p>
        </p:txBody>
      </p:sp>
    </p:spTree>
    <p:extLst>
      <p:ext uri="{BB962C8B-B14F-4D97-AF65-F5344CB8AC3E}">
        <p14:creationId xmlns:p14="http://schemas.microsoft.com/office/powerpoint/2010/main" val="33885738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altLang="en-US"/>
              <a:t>Case Study #3</a:t>
            </a:r>
          </a:p>
        </p:txBody>
      </p:sp>
      <p:sp>
        <p:nvSpPr>
          <p:cNvPr id="33795" name="Content Placeholder 4"/>
          <p:cNvSpPr>
            <a:spLocks noGrp="1"/>
          </p:cNvSpPr>
          <p:nvPr>
            <p:ph idx="1"/>
          </p:nvPr>
        </p:nvSpPr>
        <p:spPr/>
        <p:txBody>
          <a:bodyPr/>
          <a:lstStyle/>
          <a:p>
            <a:pPr eaLnBrk="1" hangingPunct="1">
              <a:lnSpc>
                <a:spcPct val="85000"/>
              </a:lnSpc>
              <a:spcBef>
                <a:spcPct val="65000"/>
              </a:spcBef>
              <a:spcAft>
                <a:spcPct val="65000"/>
              </a:spcAft>
            </a:pPr>
            <a:r>
              <a:rPr lang="en-US" altLang="en-US"/>
              <a:t>A 24-year-old, 6-foot 2-inch, 180-pound, Caucasian college student presents for a routine physical examination before participating in a college-sponsored sports marathon. </a:t>
            </a:r>
          </a:p>
          <a:p>
            <a:pPr eaLnBrk="1" hangingPunct="1">
              <a:lnSpc>
                <a:spcPct val="85000"/>
              </a:lnSpc>
              <a:spcBef>
                <a:spcPct val="65000"/>
              </a:spcBef>
              <a:spcAft>
                <a:spcPct val="65000"/>
              </a:spcAft>
            </a:pPr>
            <a:r>
              <a:rPr lang="en-US" altLang="en-US"/>
              <a:t>The patient states he is an avid sports enthusiast and maintains a healthy lifestyle. </a:t>
            </a:r>
          </a:p>
          <a:p>
            <a:pPr eaLnBrk="1" hangingPunct="1">
              <a:lnSpc>
                <a:spcPct val="85000"/>
              </a:lnSpc>
              <a:spcBef>
                <a:spcPct val="65000"/>
              </a:spcBef>
              <a:spcAft>
                <a:spcPct val="65000"/>
              </a:spcAft>
            </a:pPr>
            <a:r>
              <a:rPr lang="en-US" altLang="en-US"/>
              <a:t>His primary sports activities include distance running, swimming, cycling, and rowing. </a:t>
            </a:r>
          </a:p>
          <a:p>
            <a:endParaRPr lang="en-US" altLang="en-US"/>
          </a:p>
        </p:txBody>
      </p:sp>
      <p:sp>
        <p:nvSpPr>
          <p:cNvPr id="337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037203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tLang="en-US"/>
              <a:t>Case Study #3</a:t>
            </a:r>
          </a:p>
        </p:txBody>
      </p:sp>
      <p:sp>
        <p:nvSpPr>
          <p:cNvPr id="34819" name="Content Placeholder 4"/>
          <p:cNvSpPr>
            <a:spLocks noGrp="1"/>
          </p:cNvSpPr>
          <p:nvPr>
            <p:ph idx="1"/>
          </p:nvPr>
        </p:nvSpPr>
        <p:spPr/>
        <p:txBody>
          <a:bodyPr/>
          <a:lstStyle/>
          <a:p>
            <a:pPr eaLnBrk="1" hangingPunct="1">
              <a:lnSpc>
                <a:spcPct val="85000"/>
              </a:lnSpc>
              <a:spcBef>
                <a:spcPct val="70000"/>
              </a:spcBef>
              <a:spcAft>
                <a:spcPct val="70000"/>
              </a:spcAft>
            </a:pPr>
            <a:r>
              <a:rPr lang="en-US" altLang="en-US"/>
              <a:t>The patient denies any history of syncope, near-syncope, or palpitations. </a:t>
            </a:r>
          </a:p>
          <a:p>
            <a:pPr eaLnBrk="1" hangingPunct="1">
              <a:lnSpc>
                <a:spcPct val="85000"/>
              </a:lnSpc>
              <a:spcBef>
                <a:spcPct val="70000"/>
              </a:spcBef>
              <a:spcAft>
                <a:spcPct val="70000"/>
              </a:spcAft>
            </a:pPr>
            <a:r>
              <a:rPr lang="en-US" altLang="en-US"/>
              <a:t>No family history of sudden cardiac death, Marfan syndrome, or hypertrophic cardiomyopathy.</a:t>
            </a:r>
          </a:p>
          <a:p>
            <a:endParaRPr lang="en-US" altLang="en-US"/>
          </a:p>
        </p:txBody>
      </p:sp>
      <p:sp>
        <p:nvSpPr>
          <p:cNvPr id="348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440731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altLang="en-US"/>
              <a:t>Case Study #3</a:t>
            </a:r>
          </a:p>
        </p:txBody>
      </p:sp>
      <p:sp>
        <p:nvSpPr>
          <p:cNvPr id="35843"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pPr eaLnBrk="1" hangingPunct="1">
              <a:spcBef>
                <a:spcPct val="65000"/>
              </a:spcBef>
              <a:spcAft>
                <a:spcPct val="65000"/>
              </a:spcAft>
            </a:pPr>
            <a:r>
              <a:rPr lang="en-US" altLang="en-US"/>
              <a:t>Awake and oriented to person, place, time, and event.</a:t>
            </a:r>
          </a:p>
          <a:p>
            <a:pPr eaLnBrk="1" hangingPunct="1">
              <a:spcBef>
                <a:spcPct val="65000"/>
              </a:spcBef>
              <a:spcAft>
                <a:spcPct val="65000"/>
              </a:spcAft>
            </a:pPr>
            <a:r>
              <a:rPr lang="en-US" altLang="en-US"/>
              <a:t>Tall and thin with a muscular build.</a:t>
            </a:r>
          </a:p>
          <a:p>
            <a:pPr eaLnBrk="1" hangingPunct="1">
              <a:spcBef>
                <a:spcPct val="65000"/>
              </a:spcBef>
              <a:spcAft>
                <a:spcPct val="65000"/>
              </a:spcAft>
            </a:pPr>
            <a:r>
              <a:rPr lang="en-US" altLang="en-US"/>
              <a:t>Skin: Pink, warm, dry.</a:t>
            </a:r>
          </a:p>
          <a:p>
            <a:pPr eaLnBrk="1" hangingPunct="1">
              <a:spcBef>
                <a:spcPct val="65000"/>
              </a:spcBef>
              <a:spcAft>
                <a:spcPct val="65000"/>
              </a:spcAft>
            </a:pPr>
            <a:r>
              <a:rPr lang="en-US" altLang="en-US"/>
              <a:t>Breath sounds are clear and equal bilaterally.</a:t>
            </a:r>
          </a:p>
          <a:p>
            <a:endParaRPr lang="en-US" altLang="en-US"/>
          </a:p>
        </p:txBody>
      </p:sp>
      <p:sp>
        <p:nvSpPr>
          <p:cNvPr id="358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2791049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altLang="en-US"/>
              <a:t>Case Study #3</a:t>
            </a:r>
          </a:p>
        </p:txBody>
      </p:sp>
      <p:sp>
        <p:nvSpPr>
          <p:cNvPr id="36867" name="Content Placeholder 4"/>
          <p:cNvSpPr>
            <a:spLocks noGrp="1"/>
          </p:cNvSpPr>
          <p:nvPr>
            <p:ph idx="1"/>
          </p:nvPr>
        </p:nvSpPr>
        <p:spPr/>
        <p:txBody>
          <a:bodyPr/>
          <a:lstStyle/>
          <a:p>
            <a:pPr>
              <a:buFont typeface="Wingdings 2" panose="05020102010507070707" pitchFamily="18" charset="2"/>
              <a:buNone/>
            </a:pPr>
            <a:r>
              <a:rPr lang="en-US" altLang="en-US"/>
              <a:t>Vital signs</a:t>
            </a:r>
          </a:p>
          <a:p>
            <a:pPr eaLnBrk="1" hangingPunct="1">
              <a:spcBef>
                <a:spcPct val="65000"/>
              </a:spcBef>
              <a:spcAft>
                <a:spcPct val="65000"/>
              </a:spcAft>
            </a:pPr>
            <a:r>
              <a:rPr lang="en-US" altLang="en-US"/>
              <a:t>Blood pressure 108/73.</a:t>
            </a:r>
          </a:p>
          <a:p>
            <a:pPr eaLnBrk="1" hangingPunct="1">
              <a:spcBef>
                <a:spcPct val="65000"/>
              </a:spcBef>
              <a:spcAft>
                <a:spcPct val="65000"/>
              </a:spcAft>
            </a:pPr>
            <a:r>
              <a:rPr lang="en-US" altLang="en-US"/>
              <a:t>Pulse 76.</a:t>
            </a:r>
          </a:p>
          <a:p>
            <a:pPr eaLnBrk="1" hangingPunct="1">
              <a:spcBef>
                <a:spcPct val="65000"/>
              </a:spcBef>
              <a:spcAft>
                <a:spcPct val="65000"/>
              </a:spcAft>
            </a:pPr>
            <a:r>
              <a:rPr lang="en-US" altLang="en-US"/>
              <a:t>Ventilatory rate 18.</a:t>
            </a:r>
          </a:p>
          <a:p>
            <a:pPr eaLnBrk="1" hangingPunct="1">
              <a:spcBef>
                <a:spcPct val="65000"/>
              </a:spcBef>
              <a:spcAft>
                <a:spcPct val="65000"/>
              </a:spcAft>
            </a:pPr>
            <a:r>
              <a:rPr lang="en-US" altLang="en-US"/>
              <a:t>SpO</a:t>
            </a:r>
            <a:r>
              <a:rPr lang="en-US" altLang="en-US" baseline="-20000"/>
              <a:t>2</a:t>
            </a:r>
            <a:r>
              <a:rPr lang="en-US" altLang="en-US"/>
              <a:t> 98% on room air.</a:t>
            </a:r>
          </a:p>
          <a:p>
            <a:endParaRPr lang="en-US" altLang="en-US"/>
          </a:p>
        </p:txBody>
      </p:sp>
      <p:sp>
        <p:nvSpPr>
          <p:cNvPr id="368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3658335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altLang="en-US"/>
              <a:t>Case Study #3</a:t>
            </a:r>
          </a:p>
        </p:txBody>
      </p:sp>
      <p:sp>
        <p:nvSpPr>
          <p:cNvPr id="3789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37892" name="Rectangle 3"/>
          <p:cNvSpPr txBox="1">
            <a:spLocks noChangeArrowheads="1"/>
          </p:cNvSpPr>
          <p:nvPr/>
        </p:nvSpPr>
        <p:spPr bwMode="auto">
          <a:xfrm>
            <a:off x="1146175" y="1641475"/>
            <a:ext cx="682625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tx2"/>
              </a:buClr>
              <a:buSzPct val="60000"/>
              <a:buFont typeface="Wingdings 2" panose="05020102010507070707" pitchFamily="18" charset="2"/>
              <a:buChar char=""/>
            </a:pPr>
            <a:r>
              <a:rPr lang="en-US" altLang="en-US" sz="2800">
                <a:latin typeface="Arial" panose="020B0604020202020204" pitchFamily="34" charset="0"/>
              </a:rPr>
              <a:t>What does the patient’s 12-lead show?</a:t>
            </a:r>
          </a:p>
        </p:txBody>
      </p:sp>
      <p:pic>
        <p:nvPicPr>
          <p:cNvPr id="37893" name="Picture 6" descr="Case Study Slide 36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2395538"/>
            <a:ext cx="783907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37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a:t>Acute Myocardial Infarction</a:t>
            </a:r>
          </a:p>
        </p:txBody>
      </p:sp>
      <p:sp>
        <p:nvSpPr>
          <p:cNvPr id="13315" name="Rectangle 3"/>
          <p:cNvSpPr>
            <a:spLocks noGrp="1" noChangeArrowheads="1"/>
          </p:cNvSpPr>
          <p:nvPr>
            <p:ph idx="1"/>
          </p:nvPr>
        </p:nvSpPr>
        <p:spPr/>
        <p:txBody>
          <a:bodyPr/>
          <a:lstStyle/>
          <a:p>
            <a:pPr eaLnBrk="1" hangingPunct="1">
              <a:defRPr/>
            </a:pPr>
            <a:r>
              <a:rPr lang="en-US"/>
              <a:t>Initial ST elevation as part of the classic evolutionary pattern of acute myocardial infarction was first described by </a:t>
            </a:r>
            <a:r>
              <a:rPr lang="en-US" u="sng">
                <a:solidFill>
                  <a:schemeClr val="hlink"/>
                </a:solidFill>
              </a:rPr>
              <a:t>Pardee</a:t>
            </a:r>
            <a:r>
              <a:rPr lang="en-US"/>
              <a:t> in 1920</a:t>
            </a:r>
          </a:p>
          <a:p>
            <a:pPr lvl="2" eaLnBrk="1" hangingPunct="1">
              <a:defRPr/>
            </a:pPr>
            <a:r>
              <a:rPr lang="en-US"/>
              <a:t>Pardee HEB. An electrocardiographic sign of coronary artery obstruction. Arch Intern Med 1920; 26: 244–57.</a:t>
            </a:r>
          </a:p>
          <a:p>
            <a:pPr eaLnBrk="1" hangingPunct="1">
              <a:defRPr/>
            </a:pP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a:t>Case Study #3</a:t>
            </a:r>
          </a:p>
        </p:txBody>
      </p:sp>
      <p:sp>
        <p:nvSpPr>
          <p:cNvPr id="3891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38916" name="Rectangle 3"/>
          <p:cNvSpPr txBox="1">
            <a:spLocks noChangeArrowheads="1"/>
          </p:cNvSpPr>
          <p:nvPr/>
        </p:nvSpPr>
        <p:spPr bwMode="auto">
          <a:xfrm>
            <a:off x="1146175" y="1641475"/>
            <a:ext cx="682625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tx2"/>
              </a:buClr>
              <a:buSzPct val="60000"/>
              <a:buFont typeface="Wingdings 2" panose="05020102010507070707" pitchFamily="18" charset="2"/>
              <a:buChar char=""/>
            </a:pPr>
            <a:r>
              <a:rPr lang="en-US" altLang="en-US" sz="2800">
                <a:latin typeface="Arial" panose="020B0604020202020204" pitchFamily="34" charset="0"/>
              </a:rPr>
              <a:t>What does the patient’s 12-lead show?</a:t>
            </a:r>
          </a:p>
        </p:txBody>
      </p:sp>
      <p:pic>
        <p:nvPicPr>
          <p:cNvPr id="38917" name="Picture 6" descr="Case Study Slide 37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2400300"/>
            <a:ext cx="80375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7713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Case Study #3</a:t>
            </a:r>
          </a:p>
        </p:txBody>
      </p:sp>
      <p:sp>
        <p:nvSpPr>
          <p:cNvPr id="39939"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4" name="Content Placeholder 11"/>
          <p:cNvSpPr txBox="1">
            <a:spLocks/>
          </p:cNvSpPr>
          <p:nvPr/>
        </p:nvSpPr>
        <p:spPr>
          <a:xfrm>
            <a:off x="307975" y="1322388"/>
            <a:ext cx="8478838" cy="4773612"/>
          </a:xfrm>
          <a:prstGeom prst="rect">
            <a:avLst/>
          </a:prstGeom>
        </p:spPr>
        <p:txBody>
          <a:bodyPr/>
          <a:lstStyle/>
          <a:p>
            <a:pPr marL="342900" indent="-342900" eaLnBrk="0" hangingPunct="0">
              <a:spcBef>
                <a:spcPct val="20000"/>
              </a:spcBef>
              <a:buClr>
                <a:schemeClr val="tx2"/>
              </a:buClr>
              <a:buSzPct val="60000"/>
              <a:buFont typeface="Wingdings 2" pitchFamily="32" charset="2"/>
              <a:buChar char=""/>
              <a:defRPr/>
            </a:pPr>
            <a:r>
              <a:rPr lang="en-US" kern="0" dirty="0">
                <a:latin typeface="+mn-lt"/>
                <a:ea typeface="ＭＳ Ｐゴシック" pitchFamily="32" charset="-128"/>
              </a:rPr>
              <a:t>Underlying rhythm? Sinus rhythm at 76 bpm</a:t>
            </a:r>
          </a:p>
          <a:p>
            <a:pPr marL="342900" indent="-342900" eaLnBrk="0" hangingPunct="0">
              <a:spcBef>
                <a:spcPct val="20000"/>
              </a:spcBef>
              <a:buClr>
                <a:schemeClr val="tx2"/>
              </a:buClr>
              <a:buSzPct val="60000"/>
              <a:buFont typeface="Wingdings 2" pitchFamily="32" charset="2"/>
              <a:buChar char=""/>
              <a:defRPr/>
            </a:pPr>
            <a:r>
              <a:rPr lang="en-US" dirty="0">
                <a:latin typeface="+mn-lt"/>
                <a:ea typeface="ＭＳ Ｐゴシック" pitchFamily="32" charset="-128"/>
              </a:rPr>
              <a:t>ST-segment elevation? V</a:t>
            </a:r>
            <a:r>
              <a:rPr lang="en-US" baseline="-25000" dirty="0">
                <a:latin typeface="+mn-lt"/>
                <a:ea typeface="ＭＳ Ｐゴシック" pitchFamily="32" charset="-128"/>
              </a:rPr>
              <a:t>2</a:t>
            </a:r>
            <a:r>
              <a:rPr lang="en-US" dirty="0">
                <a:latin typeface="+mn-lt"/>
                <a:ea typeface="ＭＳ Ｐゴシック" pitchFamily="32" charset="-128"/>
              </a:rPr>
              <a:t>-V</a:t>
            </a:r>
            <a:r>
              <a:rPr lang="en-US" baseline="-25000" dirty="0">
                <a:latin typeface="+mn-lt"/>
                <a:ea typeface="ＭＳ Ｐゴシック" pitchFamily="32" charset="-128"/>
              </a:rPr>
              <a:t>5</a:t>
            </a:r>
          </a:p>
          <a:p>
            <a:pPr marL="342900" indent="-342900" eaLnBrk="0" hangingPunct="0">
              <a:spcBef>
                <a:spcPct val="20000"/>
              </a:spcBef>
              <a:buClr>
                <a:schemeClr val="tx2"/>
              </a:buClr>
              <a:buSzPct val="60000"/>
              <a:buFont typeface="Wingdings 2" pitchFamily="32" charset="2"/>
              <a:buChar char=""/>
              <a:defRPr/>
            </a:pPr>
            <a:r>
              <a:rPr lang="en-US" dirty="0">
                <a:latin typeface="+mn-lt"/>
                <a:ea typeface="ＭＳ Ｐゴシック" pitchFamily="32" charset="-128"/>
              </a:rPr>
              <a:t>T wave changes? Inverted in V</a:t>
            </a:r>
            <a:r>
              <a:rPr lang="en-US" baseline="-25000" dirty="0">
                <a:latin typeface="+mn-lt"/>
                <a:ea typeface="ＭＳ Ｐゴシック" pitchFamily="32" charset="-128"/>
              </a:rPr>
              <a:t>1</a:t>
            </a:r>
          </a:p>
          <a:p>
            <a:pPr marL="342900" indent="-342900" eaLnBrk="0" hangingPunct="0">
              <a:spcBef>
                <a:spcPct val="20000"/>
              </a:spcBef>
              <a:buClr>
                <a:schemeClr val="tx2"/>
              </a:buClr>
              <a:buSzPct val="60000"/>
              <a:buFont typeface="Wingdings 2" pitchFamily="32" charset="2"/>
              <a:buChar char=""/>
              <a:defRPr/>
            </a:pPr>
            <a:r>
              <a:rPr lang="pt-BR" dirty="0">
                <a:latin typeface="+mn-lt"/>
                <a:ea typeface="ＭＳ Ｐゴシック" pitchFamily="32" charset="-128"/>
              </a:rPr>
              <a:t>PR interval   160 ms, QRS 108 ms</a:t>
            </a:r>
          </a:p>
          <a:p>
            <a:pPr marL="342900" indent="-342900" eaLnBrk="0" hangingPunct="0">
              <a:spcBef>
                <a:spcPct val="20000"/>
              </a:spcBef>
              <a:buClr>
                <a:schemeClr val="tx2"/>
              </a:buClr>
              <a:buSzPct val="60000"/>
              <a:buFont typeface="Wingdings 2" pitchFamily="32" charset="2"/>
              <a:buChar char=""/>
              <a:defRPr/>
            </a:pPr>
            <a:r>
              <a:rPr lang="pt-BR" dirty="0">
                <a:latin typeface="+mn-lt"/>
                <a:ea typeface="ＭＳ Ｐゴシック" pitchFamily="32" charset="-128"/>
              </a:rPr>
              <a:t>QT/QTc       384/414 ms</a:t>
            </a:r>
          </a:p>
          <a:p>
            <a:pPr marL="342900" indent="-342900" eaLnBrk="0" hangingPunct="0">
              <a:spcBef>
                <a:spcPct val="20000"/>
              </a:spcBef>
              <a:buClr>
                <a:schemeClr val="tx2"/>
              </a:buClr>
              <a:buSzPct val="60000"/>
              <a:buFont typeface="Wingdings 2" pitchFamily="32" charset="2"/>
              <a:buChar char=""/>
              <a:defRPr/>
            </a:pPr>
            <a:r>
              <a:rPr lang="en-US" dirty="0">
                <a:latin typeface="+mn-lt"/>
                <a:ea typeface="ＭＳ Ｐゴシック" pitchFamily="32" charset="-128"/>
              </a:rPr>
              <a:t>P-R-T axes   67  79  52 </a:t>
            </a:r>
          </a:p>
          <a:p>
            <a:pPr marL="342900" indent="-342900" eaLnBrk="0" hangingPunct="0">
              <a:spcBef>
                <a:spcPct val="20000"/>
              </a:spcBef>
              <a:buClr>
                <a:schemeClr val="tx2"/>
              </a:buClr>
              <a:buSzPct val="60000"/>
              <a:buFont typeface="Wingdings 2" pitchFamily="32" charset="2"/>
              <a:buChar char=""/>
              <a:defRPr/>
            </a:pPr>
            <a:r>
              <a:rPr lang="en-US" dirty="0">
                <a:latin typeface="+mn-lt"/>
                <a:ea typeface="ＭＳ Ｐゴシック" pitchFamily="32" charset="-128"/>
              </a:rPr>
              <a:t>Interpretation: Benign early repolarization (ST-segment elevation with normally inflected T wave)</a:t>
            </a:r>
          </a:p>
          <a:p>
            <a:pPr marL="342900" indent="-342900" eaLnBrk="0" hangingPunct="0">
              <a:spcBef>
                <a:spcPct val="20000"/>
              </a:spcBef>
              <a:buClr>
                <a:schemeClr val="tx2"/>
              </a:buClr>
              <a:buSzPct val="60000"/>
              <a:buFont typeface="Wingdings 2" pitchFamily="32" charset="2"/>
              <a:buChar char=""/>
              <a:defRPr/>
            </a:pPr>
            <a:endParaRPr lang="en-US" dirty="0">
              <a:latin typeface="+mn-lt"/>
              <a:ea typeface="ＭＳ Ｐゴシック" pitchFamily="32" charset="-128"/>
            </a:endParaRPr>
          </a:p>
          <a:p>
            <a:pPr>
              <a:defRPr/>
            </a:pPr>
            <a:endParaRPr lang="en-US" dirty="0">
              <a:latin typeface="Times New Roman" pitchFamily="32" charset="0"/>
              <a:ea typeface="ＭＳ Ｐゴシック" pitchFamily="32" charset="-128"/>
            </a:endParaRPr>
          </a:p>
          <a:p>
            <a:pPr>
              <a:defRPr/>
            </a:pPr>
            <a:endParaRPr lang="en-US" dirty="0">
              <a:latin typeface="Times New Roman" pitchFamily="32" charset="0"/>
              <a:ea typeface="ＭＳ Ｐゴシック" pitchFamily="32" charset="-128"/>
            </a:endParaRPr>
          </a:p>
        </p:txBody>
      </p:sp>
    </p:spTree>
    <p:extLst>
      <p:ext uri="{BB962C8B-B14F-4D97-AF65-F5344CB8AC3E}">
        <p14:creationId xmlns:p14="http://schemas.microsoft.com/office/powerpoint/2010/main" val="628780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a:t>Case Study #3</a:t>
            </a:r>
          </a:p>
        </p:txBody>
      </p:sp>
      <p:sp>
        <p:nvSpPr>
          <p:cNvPr id="40963" name="Content Placeholder 4"/>
          <p:cNvSpPr>
            <a:spLocks noGrp="1"/>
          </p:cNvSpPr>
          <p:nvPr>
            <p:ph idx="1"/>
          </p:nvPr>
        </p:nvSpPr>
        <p:spPr/>
        <p:txBody>
          <a:bodyPr/>
          <a:lstStyle/>
          <a:p>
            <a:r>
              <a:rPr lang="en-US" altLang="en-US"/>
              <a:t>Describe your immediate general treatment for this patient. </a:t>
            </a:r>
          </a:p>
          <a:p>
            <a:endParaRPr lang="en-US" altLang="en-US"/>
          </a:p>
        </p:txBody>
      </p:sp>
      <p:sp>
        <p:nvSpPr>
          <p:cNvPr id="409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514528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US" altLang="en-US"/>
              <a:t>Case Study #3</a:t>
            </a:r>
          </a:p>
        </p:txBody>
      </p:sp>
      <p:sp>
        <p:nvSpPr>
          <p:cNvPr id="41987" name="Content Placeholder 4"/>
          <p:cNvSpPr>
            <a:spLocks noGrp="1"/>
          </p:cNvSpPr>
          <p:nvPr>
            <p:ph idx="1"/>
          </p:nvPr>
        </p:nvSpPr>
        <p:spPr>
          <a:xfrm>
            <a:off x="619125" y="1679575"/>
            <a:ext cx="7772400" cy="4454525"/>
          </a:xfrm>
        </p:spPr>
        <p:txBody>
          <a:bodyPr>
            <a:normAutofit fontScale="92500" lnSpcReduction="20000"/>
          </a:bodyPr>
          <a:lstStyle/>
          <a:p>
            <a:r>
              <a:rPr lang="en-US" altLang="en-US" sz="2400"/>
              <a:t>This patient requires no specific treatment.</a:t>
            </a:r>
          </a:p>
          <a:p>
            <a:r>
              <a:rPr lang="en-US" altLang="en-US" sz="2400"/>
              <a:t>Common ECG abnormalities that may be seen in athletes:</a:t>
            </a:r>
          </a:p>
          <a:p>
            <a:pPr lvl="1"/>
            <a:r>
              <a:rPr lang="en-US" altLang="en-US" sz="2000"/>
              <a:t>A striking increase of R- or S-wave voltage (suggesting left ventricular hypertrophy and/or right ventricular hypertrophy)</a:t>
            </a:r>
          </a:p>
          <a:p>
            <a:pPr lvl="1"/>
            <a:r>
              <a:rPr lang="en-US" altLang="en-US" sz="2000"/>
              <a:t>ST-segment depression or elevation (including an early repolarization pattern)</a:t>
            </a:r>
          </a:p>
          <a:p>
            <a:pPr lvl="1"/>
            <a:r>
              <a:rPr lang="en-US" altLang="en-US" sz="2000"/>
              <a:t>Flat or deeply inverted T waves </a:t>
            </a:r>
          </a:p>
          <a:p>
            <a:pPr lvl="1"/>
            <a:r>
              <a:rPr lang="en-US" altLang="en-US" sz="2000"/>
              <a:t>Deep Q waves</a:t>
            </a:r>
          </a:p>
          <a:p>
            <a:pPr lvl="1"/>
            <a:r>
              <a:rPr lang="en-US" altLang="en-US" sz="2000"/>
              <a:t>Incomplete RBBB</a:t>
            </a:r>
          </a:p>
          <a:p>
            <a:pPr lvl="1"/>
            <a:r>
              <a:rPr lang="en-US" altLang="en-US" sz="2000"/>
              <a:t>Sinus arrhythmia, bradycardia, first-degree AV block, and second-degree AV block type I</a:t>
            </a:r>
          </a:p>
          <a:p>
            <a:endParaRPr lang="en-US" altLang="en-US" sz="2400"/>
          </a:p>
        </p:txBody>
      </p:sp>
      <p:sp>
        <p:nvSpPr>
          <p:cNvPr id="4198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681495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ctrTitle"/>
          </p:nvPr>
        </p:nvSpPr>
        <p:spPr/>
        <p:txBody>
          <a:bodyPr/>
          <a:lstStyle/>
          <a:p>
            <a:r>
              <a:rPr lang="en-US" altLang="en-US"/>
              <a:t>Case Study #4</a:t>
            </a:r>
          </a:p>
        </p:txBody>
      </p:sp>
    </p:spTree>
    <p:extLst>
      <p:ext uri="{BB962C8B-B14F-4D97-AF65-F5344CB8AC3E}">
        <p14:creationId xmlns:p14="http://schemas.microsoft.com/office/powerpoint/2010/main" val="21233631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altLang="en-US"/>
              <a:t>Case Study #4</a:t>
            </a:r>
          </a:p>
        </p:txBody>
      </p:sp>
      <p:sp>
        <p:nvSpPr>
          <p:cNvPr id="44035" name="Content Placeholder 4"/>
          <p:cNvSpPr>
            <a:spLocks noGrp="1"/>
          </p:cNvSpPr>
          <p:nvPr>
            <p:ph idx="1"/>
          </p:nvPr>
        </p:nvSpPr>
        <p:spPr/>
        <p:txBody>
          <a:bodyPr/>
          <a:lstStyle/>
          <a:p>
            <a:pPr eaLnBrk="1" hangingPunct="1">
              <a:spcBef>
                <a:spcPct val="65000"/>
              </a:spcBef>
              <a:spcAft>
                <a:spcPct val="65000"/>
              </a:spcAft>
            </a:pPr>
            <a:r>
              <a:rPr lang="en-US" altLang="en-US"/>
              <a:t>A 68-year-old Native American man presents with a sudden onset of chest pressure accompanied by mild dyspnea. </a:t>
            </a:r>
          </a:p>
          <a:p>
            <a:pPr eaLnBrk="1" hangingPunct="1">
              <a:spcBef>
                <a:spcPct val="65000"/>
              </a:spcBef>
              <a:spcAft>
                <a:spcPct val="65000"/>
              </a:spcAft>
            </a:pPr>
            <a:r>
              <a:rPr lang="en-US" altLang="en-US"/>
              <a:t>He rates his discomfort 8/10 and states his symptoms have been present for approximately 20 minutes. </a:t>
            </a:r>
          </a:p>
          <a:p>
            <a:endParaRPr lang="en-US" altLang="en-US"/>
          </a:p>
        </p:txBody>
      </p:sp>
      <p:sp>
        <p:nvSpPr>
          <p:cNvPr id="4403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897857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r>
              <a:rPr lang="en-US" altLang="en-US"/>
              <a:t>Case Study #4</a:t>
            </a:r>
          </a:p>
        </p:txBody>
      </p:sp>
      <p:sp>
        <p:nvSpPr>
          <p:cNvPr id="45059" name="Content Placeholder 4"/>
          <p:cNvSpPr>
            <a:spLocks noGrp="1"/>
          </p:cNvSpPr>
          <p:nvPr>
            <p:ph idx="1"/>
          </p:nvPr>
        </p:nvSpPr>
        <p:spPr/>
        <p:txBody>
          <a:bodyPr/>
          <a:lstStyle/>
          <a:p>
            <a:r>
              <a:rPr lang="en-US" altLang="en-US"/>
              <a:t>Patient is 5 feet 10 inches and weighs about 300 pounds.</a:t>
            </a:r>
          </a:p>
          <a:p>
            <a:r>
              <a:rPr lang="en-US" altLang="en-US"/>
              <a:t>History of diabetes, high cholesterol, and hypertension for which he has been prescribed medication.</a:t>
            </a:r>
          </a:p>
          <a:p>
            <a:pPr lvl="1"/>
            <a:r>
              <a:rPr lang="en-US" altLang="en-US"/>
              <a:t>Stopped taking his meds about 3 weeks ago because they are expensive and he is on a fixed income.</a:t>
            </a:r>
          </a:p>
          <a:p>
            <a:r>
              <a:rPr lang="en-US" altLang="en-US"/>
              <a:t>Extensive family history of early coronary artery disease.</a:t>
            </a:r>
          </a:p>
          <a:p>
            <a:endParaRPr lang="en-US" altLang="en-US"/>
          </a:p>
        </p:txBody>
      </p:sp>
      <p:sp>
        <p:nvSpPr>
          <p:cNvPr id="4506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938207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r>
              <a:rPr lang="en-US" altLang="en-US"/>
              <a:t>Case Study #4</a:t>
            </a:r>
          </a:p>
        </p:txBody>
      </p:sp>
      <p:sp>
        <p:nvSpPr>
          <p:cNvPr id="46083" name="Content Placeholder 4"/>
          <p:cNvSpPr>
            <a:spLocks noGrp="1"/>
          </p:cNvSpPr>
          <p:nvPr>
            <p:ph idx="1"/>
          </p:nvPr>
        </p:nvSpPr>
        <p:spPr/>
        <p:txBody>
          <a:bodyPr/>
          <a:lstStyle/>
          <a:p>
            <a:pPr>
              <a:buFont typeface="Wingdings 2" panose="05020102010507070707" pitchFamily="18" charset="2"/>
              <a:buNone/>
            </a:pPr>
            <a:r>
              <a:rPr lang="en-US" altLang="en-US"/>
              <a:t>Physical examination</a:t>
            </a:r>
          </a:p>
          <a:p>
            <a:r>
              <a:rPr lang="en-US" altLang="en-US"/>
              <a:t>Awake and oriented to person, place, time, and event.</a:t>
            </a:r>
          </a:p>
          <a:p>
            <a:r>
              <a:rPr lang="en-US" altLang="en-US"/>
              <a:t>Skin: Pale, cool, moist.</a:t>
            </a:r>
          </a:p>
          <a:p>
            <a:r>
              <a:rPr lang="en-US" altLang="en-US"/>
              <a:t>No jugular vein distention.</a:t>
            </a:r>
          </a:p>
          <a:p>
            <a:r>
              <a:rPr lang="en-US" altLang="en-US"/>
              <a:t>Anxious.</a:t>
            </a:r>
          </a:p>
          <a:p>
            <a:r>
              <a:rPr lang="en-US" altLang="en-US"/>
              <a:t>States he feels as if he is going to die.</a:t>
            </a:r>
          </a:p>
          <a:p>
            <a:r>
              <a:rPr lang="en-US" altLang="en-US"/>
              <a:t>Breath sounds reveal slight basilar crackles.</a:t>
            </a:r>
          </a:p>
          <a:p>
            <a:endParaRPr lang="en-US" altLang="en-US"/>
          </a:p>
        </p:txBody>
      </p:sp>
      <p:sp>
        <p:nvSpPr>
          <p:cNvPr id="4608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427937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US" altLang="en-US"/>
              <a:t>Case Study #4</a:t>
            </a:r>
          </a:p>
        </p:txBody>
      </p:sp>
      <p:sp>
        <p:nvSpPr>
          <p:cNvPr id="102402" name="Content Placeholder 4"/>
          <p:cNvSpPr>
            <a:spLocks noGrp="1"/>
          </p:cNvSpPr>
          <p:nvPr>
            <p:ph idx="1"/>
          </p:nvPr>
        </p:nvSpPr>
        <p:spPr/>
        <p:txBody>
          <a:bodyPr/>
          <a:lstStyle/>
          <a:p>
            <a:pPr>
              <a:buFont typeface="Wingdings 2" pitchFamily="-60" charset="2"/>
              <a:buNone/>
              <a:defRPr/>
            </a:pPr>
            <a:r>
              <a:rPr lang="en-US" dirty="0">
                <a:ea typeface="ＭＳ Ｐゴシック" pitchFamily="-60" charset="-128"/>
              </a:rPr>
              <a:t>Vital signs</a:t>
            </a:r>
          </a:p>
          <a:p>
            <a:pPr eaLnBrk="1" hangingPunct="1">
              <a:spcBef>
                <a:spcPct val="65000"/>
              </a:spcBef>
              <a:spcAft>
                <a:spcPct val="65000"/>
              </a:spcAft>
              <a:buFont typeface="Wingdings 2" pitchFamily="-60" charset="2"/>
              <a:buChar char=""/>
              <a:defRPr/>
            </a:pPr>
            <a:r>
              <a:rPr lang="en-US" dirty="0">
                <a:ea typeface="ＭＳ Ｐゴシック" pitchFamily="-60" charset="-128"/>
              </a:rPr>
              <a:t>Sp</a:t>
            </a:r>
            <a:r>
              <a:rPr lang="en-US" cap="all" dirty="0">
                <a:ea typeface="ＭＳ Ｐゴシック" pitchFamily="-60" charset="-128"/>
              </a:rPr>
              <a:t>o</a:t>
            </a:r>
            <a:r>
              <a:rPr lang="en-US" baseline="-20000" dirty="0">
                <a:ea typeface="ＭＳ Ｐゴシック" pitchFamily="-60" charset="-128"/>
              </a:rPr>
              <a:t>2</a:t>
            </a:r>
            <a:r>
              <a:rPr lang="en-US" dirty="0">
                <a:ea typeface="ＭＳ Ｐゴシック" pitchFamily="-60" charset="-128"/>
              </a:rPr>
              <a:t> 95% on room air.</a:t>
            </a:r>
          </a:p>
          <a:p>
            <a:pPr eaLnBrk="1" hangingPunct="1">
              <a:spcBef>
                <a:spcPct val="65000"/>
              </a:spcBef>
              <a:spcAft>
                <a:spcPct val="65000"/>
              </a:spcAft>
              <a:buFont typeface="Wingdings 2" pitchFamily="-60" charset="2"/>
              <a:buChar char=""/>
              <a:defRPr/>
            </a:pPr>
            <a:r>
              <a:rPr lang="en-US" dirty="0">
                <a:ea typeface="ＭＳ Ｐゴシック" pitchFamily="-60" charset="-128"/>
              </a:rPr>
              <a:t>Blood pressure 160/110.</a:t>
            </a:r>
          </a:p>
          <a:p>
            <a:pPr eaLnBrk="1" hangingPunct="1">
              <a:spcBef>
                <a:spcPct val="65000"/>
              </a:spcBef>
              <a:spcAft>
                <a:spcPct val="65000"/>
              </a:spcAft>
              <a:buFont typeface="Wingdings 2" pitchFamily="-60" charset="2"/>
              <a:buChar char=""/>
              <a:defRPr/>
            </a:pPr>
            <a:r>
              <a:rPr lang="en-US" dirty="0">
                <a:ea typeface="ＭＳ Ｐゴシック" pitchFamily="-60" charset="-128"/>
              </a:rPr>
              <a:t>Pulse 57.</a:t>
            </a:r>
          </a:p>
          <a:p>
            <a:pPr eaLnBrk="1" hangingPunct="1">
              <a:spcBef>
                <a:spcPct val="65000"/>
              </a:spcBef>
              <a:spcAft>
                <a:spcPct val="65000"/>
              </a:spcAft>
              <a:buFont typeface="Wingdings 2" pitchFamily="-60" charset="2"/>
              <a:buChar char=""/>
              <a:defRPr/>
            </a:pPr>
            <a:r>
              <a:rPr lang="en-US" dirty="0">
                <a:ea typeface="ＭＳ Ｐゴシック" pitchFamily="-60" charset="-128"/>
              </a:rPr>
              <a:t>Ventilatory rate 24.</a:t>
            </a:r>
          </a:p>
          <a:p>
            <a:pPr>
              <a:buFont typeface="Wingdings 2" pitchFamily="-60" charset="2"/>
              <a:buChar char=""/>
              <a:defRPr/>
            </a:pPr>
            <a:endParaRPr lang="en-US" dirty="0">
              <a:ea typeface="ＭＳ Ｐゴシック" pitchFamily="-60" charset="-128"/>
            </a:endParaRPr>
          </a:p>
        </p:txBody>
      </p:sp>
      <p:sp>
        <p:nvSpPr>
          <p:cNvPr id="4710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5445788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r>
              <a:rPr lang="en-US" altLang="en-US"/>
              <a:t>Case Study #4</a:t>
            </a:r>
          </a:p>
        </p:txBody>
      </p:sp>
      <p:sp>
        <p:nvSpPr>
          <p:cNvPr id="48131" name="Content Placeholder 4"/>
          <p:cNvSpPr>
            <a:spLocks noGrp="1"/>
          </p:cNvSpPr>
          <p:nvPr>
            <p:ph idx="1"/>
          </p:nvPr>
        </p:nvSpPr>
        <p:spPr/>
        <p:txBody>
          <a:bodyPr/>
          <a:lstStyle/>
          <a:p>
            <a:r>
              <a:rPr lang="en-US" altLang="en-US"/>
              <a:t>Does this patient have any risk factors for coronary artery disease? </a:t>
            </a:r>
          </a:p>
          <a:p>
            <a:endParaRPr lang="en-US" altLang="en-US"/>
          </a:p>
        </p:txBody>
      </p:sp>
      <p:sp>
        <p:nvSpPr>
          <p:cNvPr id="4813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378262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US"/>
              <a:t>Acute Myocardial Infarction</a:t>
            </a:r>
          </a:p>
        </p:txBody>
      </p:sp>
      <p:sp>
        <p:nvSpPr>
          <p:cNvPr id="89091" name="Rectangle 3"/>
          <p:cNvSpPr>
            <a:spLocks noGrp="1" noChangeArrowheads="1"/>
          </p:cNvSpPr>
          <p:nvPr>
            <p:ph idx="1"/>
          </p:nvPr>
        </p:nvSpPr>
        <p:spPr/>
        <p:txBody>
          <a:bodyPr/>
          <a:lstStyle/>
          <a:p>
            <a:pPr eaLnBrk="1" hangingPunct="1">
              <a:defRPr/>
            </a:pPr>
            <a:r>
              <a:rPr lang="en-US"/>
              <a:t>The exact reasons AMI produces ST segment elevation are complex and not fully understood</a:t>
            </a:r>
          </a:p>
          <a:p>
            <a:pPr eaLnBrk="1" hangingPunct="1">
              <a:defRPr/>
            </a:pPr>
            <a:r>
              <a:rPr lang="en-US"/>
              <a:t>MI alters </a:t>
            </a:r>
            <a:r>
              <a:rPr lang="en-US" u="sng">
                <a:solidFill>
                  <a:schemeClr val="hlink"/>
                </a:solidFill>
              </a:rPr>
              <a:t>the electrical charge</a:t>
            </a:r>
            <a:r>
              <a:rPr lang="en-US"/>
              <a:t> on the myocardial cell membranes and produce an abnormal current flow</a:t>
            </a:r>
          </a:p>
          <a:p>
            <a:pPr lvl="2" eaLnBrk="1" hangingPunct="1">
              <a:defRPr/>
            </a:pPr>
            <a:r>
              <a:rPr lang="en-US"/>
              <a:t>Goldberger: Clinical Electrocardiography: A Simplified Approach, 6th edition, 1999.</a:t>
            </a:r>
          </a:p>
          <a:p>
            <a:pPr eaLnBrk="1" hangingPunct="1">
              <a:defRPr/>
            </a:pPr>
            <a:endParaRPr lang="en-US"/>
          </a:p>
          <a:p>
            <a:pPr lvl="2" eaLnBrk="1" hangingPunct="1">
              <a:defRPr/>
            </a:pP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r>
              <a:rPr lang="en-US" altLang="en-US"/>
              <a:t>Case Study #4</a:t>
            </a:r>
          </a:p>
        </p:txBody>
      </p:sp>
      <p:sp>
        <p:nvSpPr>
          <p:cNvPr id="49155" name="Content Placeholder 4"/>
          <p:cNvSpPr>
            <a:spLocks noGrp="1"/>
          </p:cNvSpPr>
          <p:nvPr>
            <p:ph idx="1"/>
          </p:nvPr>
        </p:nvSpPr>
        <p:spPr/>
        <p:txBody>
          <a:bodyPr/>
          <a:lstStyle/>
          <a:p>
            <a:r>
              <a:rPr lang="en-US" altLang="en-US"/>
              <a:t>What immediate interventions should be performed for this patient?</a:t>
            </a:r>
          </a:p>
          <a:p>
            <a:endParaRPr lang="en-US" altLang="en-US"/>
          </a:p>
        </p:txBody>
      </p:sp>
      <p:sp>
        <p:nvSpPr>
          <p:cNvPr id="4915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563779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r>
              <a:rPr lang="en-US" altLang="en-US"/>
              <a:t>Case Study #4</a:t>
            </a:r>
          </a:p>
        </p:txBody>
      </p:sp>
      <p:sp>
        <p:nvSpPr>
          <p:cNvPr id="50179" name="Content Placeholder 4"/>
          <p:cNvSpPr>
            <a:spLocks noGrp="1"/>
          </p:cNvSpPr>
          <p:nvPr>
            <p:ph idx="1"/>
          </p:nvPr>
        </p:nvSpPr>
        <p:spPr/>
        <p:txBody>
          <a:bodyPr/>
          <a:lstStyle/>
          <a:p>
            <a:pPr eaLnBrk="1" hangingPunct="1">
              <a:spcBef>
                <a:spcPct val="75000"/>
              </a:spcBef>
              <a:spcAft>
                <a:spcPct val="75000"/>
              </a:spcAft>
            </a:pPr>
            <a:r>
              <a:rPr lang="en-US" altLang="en-US"/>
              <a:t>Supplemental oxygen has been applied.</a:t>
            </a:r>
          </a:p>
          <a:p>
            <a:pPr eaLnBrk="1" hangingPunct="1">
              <a:spcBef>
                <a:spcPct val="75000"/>
              </a:spcBef>
              <a:spcAft>
                <a:spcPct val="75000"/>
              </a:spcAft>
            </a:pPr>
            <a:r>
              <a:rPr lang="en-US" altLang="en-US"/>
              <a:t>Vascular access has been obtained.</a:t>
            </a:r>
          </a:p>
          <a:p>
            <a:pPr eaLnBrk="1" hangingPunct="1">
              <a:spcBef>
                <a:spcPct val="75000"/>
              </a:spcBef>
              <a:spcAft>
                <a:spcPct val="75000"/>
              </a:spcAft>
            </a:pPr>
            <a:r>
              <a:rPr lang="en-US" altLang="en-US"/>
              <a:t>Cardiac monitor applied.</a:t>
            </a:r>
          </a:p>
          <a:p>
            <a:pPr eaLnBrk="1" hangingPunct="1">
              <a:spcBef>
                <a:spcPct val="75000"/>
              </a:spcBef>
              <a:spcAft>
                <a:spcPct val="75000"/>
              </a:spcAft>
            </a:pPr>
            <a:r>
              <a:rPr lang="en-US" altLang="en-US"/>
              <a:t>12-Lead ECG obtained.</a:t>
            </a:r>
          </a:p>
          <a:p>
            <a:endParaRPr lang="en-US" altLang="en-US"/>
          </a:p>
        </p:txBody>
      </p:sp>
      <p:sp>
        <p:nvSpPr>
          <p:cNvPr id="5018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2097029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altLang="en-US"/>
              <a:t>Case Study #4</a:t>
            </a:r>
          </a:p>
        </p:txBody>
      </p:sp>
      <p:sp>
        <p:nvSpPr>
          <p:cNvPr id="5120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51204" name="Rectangle 3"/>
          <p:cNvSpPr txBox="1">
            <a:spLocks noChangeArrowheads="1"/>
          </p:cNvSpPr>
          <p:nvPr/>
        </p:nvSpPr>
        <p:spPr bwMode="auto">
          <a:xfrm>
            <a:off x="1193800" y="1641475"/>
            <a:ext cx="70707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tx2"/>
              </a:buClr>
              <a:buSzPct val="60000"/>
              <a:buFont typeface="Wingdings 2" panose="05020102010507070707" pitchFamily="18" charset="2"/>
              <a:buChar char=""/>
            </a:pPr>
            <a:r>
              <a:rPr lang="en-US" altLang="en-US" sz="2800">
                <a:latin typeface="Arial" panose="020B0604020202020204" pitchFamily="34" charset="0"/>
              </a:rPr>
              <a:t>What does the patient’s 12-lead show?</a:t>
            </a:r>
          </a:p>
        </p:txBody>
      </p:sp>
      <p:pic>
        <p:nvPicPr>
          <p:cNvPr id="51205" name="Picture 6" descr="Case Study Slide 48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435225"/>
            <a:ext cx="8285162"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811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a:t>Case Study #4</a:t>
            </a:r>
          </a:p>
        </p:txBody>
      </p:sp>
      <p:sp>
        <p:nvSpPr>
          <p:cNvPr id="5222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
        <p:nvSpPr>
          <p:cNvPr id="52228" name="Rectangle 3"/>
          <p:cNvSpPr txBox="1">
            <a:spLocks noChangeArrowheads="1"/>
          </p:cNvSpPr>
          <p:nvPr/>
        </p:nvSpPr>
        <p:spPr bwMode="auto">
          <a:xfrm>
            <a:off x="1193800" y="1641475"/>
            <a:ext cx="70707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tx2"/>
              </a:buClr>
              <a:buSzPct val="60000"/>
              <a:buFont typeface="Wingdings 2" panose="05020102010507070707" pitchFamily="18" charset="2"/>
              <a:buChar char=""/>
            </a:pPr>
            <a:r>
              <a:rPr lang="en-US" altLang="en-US" sz="2800">
                <a:latin typeface="Arial" panose="020B0604020202020204" pitchFamily="34" charset="0"/>
              </a:rPr>
              <a:t>What does the patient’s 12-lead show?</a:t>
            </a:r>
          </a:p>
        </p:txBody>
      </p:sp>
      <p:pic>
        <p:nvPicPr>
          <p:cNvPr id="52229" name="Picture 6" descr="Case Study Slide 49 ~ New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422525"/>
            <a:ext cx="82137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426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a:t>Case Study #4</a:t>
            </a:r>
          </a:p>
        </p:txBody>
      </p:sp>
      <p:sp>
        <p:nvSpPr>
          <p:cNvPr id="53251" name="Content Placeholder 11"/>
          <p:cNvSpPr>
            <a:spLocks noGrp="1"/>
          </p:cNvSpPr>
          <p:nvPr>
            <p:ph idx="1"/>
          </p:nvPr>
        </p:nvSpPr>
        <p:spPr>
          <a:xfrm>
            <a:off x="357188" y="1341438"/>
            <a:ext cx="8458200" cy="4754562"/>
          </a:xfrm>
        </p:spPr>
        <p:txBody>
          <a:bodyPr>
            <a:normAutofit lnSpcReduction="10000"/>
          </a:bodyPr>
          <a:lstStyle/>
          <a:p>
            <a:pPr eaLnBrk="1" hangingPunct="1"/>
            <a:r>
              <a:rPr lang="en-US" altLang="en-US" sz="2400"/>
              <a:t>Baseline wander or artifact? Baseline wander in I, II, III </a:t>
            </a:r>
          </a:p>
          <a:p>
            <a:pPr eaLnBrk="1" hangingPunct="1"/>
            <a:r>
              <a:rPr lang="en-US" altLang="en-US" sz="2400"/>
              <a:t>Underlying rhythm? Sinus bradycardia at 57 bpm</a:t>
            </a:r>
          </a:p>
          <a:p>
            <a:pPr eaLnBrk="1" hangingPunct="1"/>
            <a:r>
              <a:rPr lang="en-US" altLang="en-US" sz="2400"/>
              <a:t>Pathologic Q waves? V</a:t>
            </a:r>
            <a:r>
              <a:rPr lang="en-US" altLang="en-US" sz="2400" baseline="-25000"/>
              <a:t>1 </a:t>
            </a:r>
            <a:r>
              <a:rPr lang="en-US" altLang="en-US" sz="2400"/>
              <a:t>?</a:t>
            </a:r>
          </a:p>
          <a:p>
            <a:pPr eaLnBrk="1" hangingPunct="1"/>
            <a:r>
              <a:rPr lang="en-US" altLang="en-US" sz="2400"/>
              <a:t>ST-segment elevation? V</a:t>
            </a:r>
            <a:r>
              <a:rPr lang="en-US" altLang="en-US" sz="2400" baseline="-25000"/>
              <a:t>2</a:t>
            </a:r>
            <a:r>
              <a:rPr lang="en-US" altLang="en-US" sz="2400"/>
              <a:t>-V</a:t>
            </a:r>
            <a:r>
              <a:rPr lang="en-US" altLang="en-US" sz="2400" baseline="-25000"/>
              <a:t>4</a:t>
            </a:r>
            <a:endParaRPr lang="en-US" altLang="en-US" sz="2400"/>
          </a:p>
          <a:p>
            <a:pPr eaLnBrk="1" hangingPunct="1"/>
            <a:r>
              <a:rPr lang="en-US" altLang="en-US" sz="2400"/>
              <a:t>ST-segment depression? Leads:  II, III, aVF</a:t>
            </a:r>
          </a:p>
          <a:p>
            <a:pPr eaLnBrk="1" hangingPunct="1"/>
            <a:r>
              <a:rPr lang="en-US" altLang="en-US" sz="2400"/>
              <a:t>T wave changes? Inverted in III?</a:t>
            </a:r>
          </a:p>
          <a:p>
            <a:pPr eaLnBrk="1" hangingPunct="1"/>
            <a:r>
              <a:rPr lang="pt-BR" altLang="en-US" sz="2400"/>
              <a:t>PR interval   172 ms; QRS 84 ms</a:t>
            </a:r>
          </a:p>
          <a:p>
            <a:pPr eaLnBrk="1" hangingPunct="1"/>
            <a:r>
              <a:rPr lang="pt-BR" altLang="en-US" sz="2400"/>
              <a:t>QT/QTc       380/375 ms</a:t>
            </a:r>
          </a:p>
          <a:p>
            <a:pPr eaLnBrk="1" hangingPunct="1"/>
            <a:r>
              <a:rPr lang="en-US" altLang="en-US" sz="2400"/>
              <a:t>P-R-T axes   68  21  22</a:t>
            </a:r>
          </a:p>
          <a:p>
            <a:pPr eaLnBrk="1" hangingPunct="1"/>
            <a:r>
              <a:rPr lang="en-US" altLang="en-US" sz="2400"/>
              <a:t>Interpretation: Anterior infarction</a:t>
            </a:r>
          </a:p>
          <a:p>
            <a:pPr eaLnBrk="1" hangingPunct="1"/>
            <a:endParaRPr lang="en-US" altLang="en-US" sz="2400"/>
          </a:p>
          <a:p>
            <a:endParaRPr lang="en-US" altLang="en-US" sz="2400"/>
          </a:p>
        </p:txBody>
      </p:sp>
      <p:sp>
        <p:nvSpPr>
          <p:cNvPr id="5325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0996303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altLang="en-US"/>
              <a:t>Case Study #4</a:t>
            </a:r>
          </a:p>
        </p:txBody>
      </p:sp>
      <p:sp>
        <p:nvSpPr>
          <p:cNvPr id="54275" name="Content Placeholder 4"/>
          <p:cNvSpPr>
            <a:spLocks noGrp="1"/>
          </p:cNvSpPr>
          <p:nvPr>
            <p:ph idx="1"/>
          </p:nvPr>
        </p:nvSpPr>
        <p:spPr/>
        <p:txBody>
          <a:bodyPr/>
          <a:lstStyle/>
          <a:p>
            <a:r>
              <a:rPr lang="en-US" altLang="en-US"/>
              <a:t>Describe your immediate general treatment for this patient. </a:t>
            </a:r>
          </a:p>
          <a:p>
            <a:endParaRPr lang="en-US" altLang="en-US"/>
          </a:p>
        </p:txBody>
      </p:sp>
      <p:sp>
        <p:nvSpPr>
          <p:cNvPr id="5427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8191531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en-US" altLang="en-US"/>
              <a:t>Case Study #4</a:t>
            </a:r>
          </a:p>
        </p:txBody>
      </p:sp>
      <p:sp>
        <p:nvSpPr>
          <p:cNvPr id="55299" name="Content Placeholder 4"/>
          <p:cNvSpPr>
            <a:spLocks noGrp="1"/>
          </p:cNvSpPr>
          <p:nvPr>
            <p:ph idx="1"/>
          </p:nvPr>
        </p:nvSpPr>
        <p:spPr/>
        <p:txBody>
          <a:bodyPr/>
          <a:lstStyle/>
          <a:p>
            <a:pPr eaLnBrk="1" hangingPunct="1">
              <a:lnSpc>
                <a:spcPct val="90000"/>
              </a:lnSpc>
              <a:spcBef>
                <a:spcPct val="40000"/>
              </a:spcBef>
              <a:spcAft>
                <a:spcPct val="40000"/>
              </a:spcAft>
            </a:pPr>
            <a:r>
              <a:rPr lang="en-US" altLang="en-US" sz="2600"/>
              <a:t>ABCs, oxygen, vascular access.</a:t>
            </a:r>
          </a:p>
          <a:p>
            <a:pPr eaLnBrk="1" hangingPunct="1">
              <a:lnSpc>
                <a:spcPct val="90000"/>
              </a:lnSpc>
              <a:spcBef>
                <a:spcPct val="40000"/>
              </a:spcBef>
              <a:spcAft>
                <a:spcPct val="40000"/>
              </a:spcAft>
            </a:pPr>
            <a:r>
              <a:rPr lang="en-US" altLang="en-US" sz="2600"/>
              <a:t>Administer aspirin.</a:t>
            </a:r>
          </a:p>
          <a:p>
            <a:pPr eaLnBrk="1" hangingPunct="1">
              <a:lnSpc>
                <a:spcPct val="90000"/>
              </a:lnSpc>
              <a:spcBef>
                <a:spcPct val="40000"/>
              </a:spcBef>
              <a:spcAft>
                <a:spcPct val="40000"/>
              </a:spcAft>
            </a:pPr>
            <a:r>
              <a:rPr lang="en-US" altLang="en-US" sz="2600"/>
              <a:t>Reperfusion therapy checklist.</a:t>
            </a:r>
          </a:p>
          <a:p>
            <a:pPr eaLnBrk="1" hangingPunct="1">
              <a:lnSpc>
                <a:spcPct val="90000"/>
              </a:lnSpc>
              <a:spcBef>
                <a:spcPct val="40000"/>
              </a:spcBef>
              <a:spcAft>
                <a:spcPct val="40000"/>
              </a:spcAft>
            </a:pPr>
            <a:r>
              <a:rPr lang="en-US" altLang="en-US" sz="2600"/>
              <a:t>Lab specimens, portable chest radiograph.</a:t>
            </a:r>
          </a:p>
          <a:p>
            <a:pPr eaLnBrk="1" hangingPunct="1">
              <a:lnSpc>
                <a:spcPct val="90000"/>
              </a:lnSpc>
              <a:spcBef>
                <a:spcPct val="40000"/>
              </a:spcBef>
              <a:spcAft>
                <a:spcPct val="40000"/>
              </a:spcAft>
            </a:pPr>
            <a:r>
              <a:rPr lang="en-US" altLang="en-US" sz="2600"/>
              <a:t>Administer medications for pain relief.</a:t>
            </a:r>
          </a:p>
          <a:p>
            <a:pPr lvl="1"/>
            <a:r>
              <a:rPr lang="en-US" altLang="en-US"/>
              <a:t>Monitor vital signs closely</a:t>
            </a:r>
          </a:p>
          <a:p>
            <a:endParaRPr lang="en-US" altLang="en-US"/>
          </a:p>
        </p:txBody>
      </p:sp>
      <p:sp>
        <p:nvSpPr>
          <p:cNvPr id="5530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2298665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altLang="en-US"/>
              <a:t>Case Study #4</a:t>
            </a:r>
          </a:p>
        </p:txBody>
      </p:sp>
      <p:sp>
        <p:nvSpPr>
          <p:cNvPr id="56323" name="Content Placeholder 4"/>
          <p:cNvSpPr>
            <a:spLocks noGrp="1"/>
          </p:cNvSpPr>
          <p:nvPr>
            <p:ph idx="1"/>
          </p:nvPr>
        </p:nvSpPr>
        <p:spPr/>
        <p:txBody>
          <a:bodyPr/>
          <a:lstStyle/>
          <a:p>
            <a:pPr eaLnBrk="1" hangingPunct="1">
              <a:spcBef>
                <a:spcPct val="35000"/>
              </a:spcBef>
              <a:spcAft>
                <a:spcPct val="35000"/>
              </a:spcAft>
            </a:pPr>
            <a:r>
              <a:rPr lang="en-US" altLang="en-US"/>
              <a:t>12-Lead ECG shows evidence of anterior infarction. </a:t>
            </a:r>
          </a:p>
          <a:p>
            <a:pPr eaLnBrk="1" hangingPunct="1">
              <a:spcBef>
                <a:spcPct val="35000"/>
              </a:spcBef>
              <a:spcAft>
                <a:spcPct val="35000"/>
              </a:spcAft>
            </a:pPr>
            <a:r>
              <a:rPr lang="en-US" altLang="en-US"/>
              <a:t>Anticipate complications:</a:t>
            </a:r>
          </a:p>
          <a:p>
            <a:pPr lvl="1" eaLnBrk="1" hangingPunct="1">
              <a:spcBef>
                <a:spcPct val="35000"/>
              </a:spcBef>
              <a:spcAft>
                <a:spcPct val="35000"/>
              </a:spcAft>
            </a:pPr>
            <a:r>
              <a:rPr lang="en-US" altLang="en-US"/>
              <a:t>Left ventricular dysfunction</a:t>
            </a:r>
          </a:p>
          <a:p>
            <a:pPr lvl="2" eaLnBrk="1" hangingPunct="1">
              <a:spcBef>
                <a:spcPct val="35000"/>
              </a:spcBef>
              <a:spcAft>
                <a:spcPct val="35000"/>
              </a:spcAft>
            </a:pPr>
            <a:r>
              <a:rPr lang="en-US" altLang="en-US"/>
              <a:t>Including heart failure and cardiogenic shock</a:t>
            </a:r>
          </a:p>
          <a:p>
            <a:pPr lvl="1" eaLnBrk="1" hangingPunct="1">
              <a:spcBef>
                <a:spcPct val="35000"/>
              </a:spcBef>
              <a:spcAft>
                <a:spcPct val="35000"/>
              </a:spcAft>
            </a:pPr>
            <a:r>
              <a:rPr lang="en-US" altLang="en-US"/>
              <a:t>Dysrhythmias</a:t>
            </a:r>
          </a:p>
          <a:p>
            <a:pPr lvl="2" eaLnBrk="1" hangingPunct="1">
              <a:spcBef>
                <a:spcPct val="35000"/>
              </a:spcBef>
              <a:spcAft>
                <a:spcPct val="35000"/>
              </a:spcAft>
            </a:pPr>
            <a:r>
              <a:rPr lang="en-US" altLang="en-US"/>
              <a:t>PVCs, atrial flutter, atrial fibrillation common</a:t>
            </a:r>
          </a:p>
          <a:p>
            <a:pPr lvl="1" eaLnBrk="1" hangingPunct="1">
              <a:spcBef>
                <a:spcPct val="35000"/>
              </a:spcBef>
              <a:spcAft>
                <a:spcPct val="35000"/>
              </a:spcAft>
            </a:pPr>
            <a:r>
              <a:rPr lang="en-US" altLang="en-US"/>
              <a:t>Bundle branch blocks may result.</a:t>
            </a:r>
          </a:p>
          <a:p>
            <a:endParaRPr lang="en-US" altLang="en-US"/>
          </a:p>
        </p:txBody>
      </p:sp>
      <p:sp>
        <p:nvSpPr>
          <p:cNvPr id="5632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10028639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ctrTitle"/>
          </p:nvPr>
        </p:nvSpPr>
        <p:spPr/>
        <p:txBody>
          <a:bodyPr/>
          <a:lstStyle/>
          <a:p>
            <a:r>
              <a:rPr lang="en-US" altLang="en-US"/>
              <a:t>Case Study #5</a:t>
            </a:r>
          </a:p>
        </p:txBody>
      </p:sp>
    </p:spTree>
    <p:extLst>
      <p:ext uri="{BB962C8B-B14F-4D97-AF65-F5344CB8AC3E}">
        <p14:creationId xmlns:p14="http://schemas.microsoft.com/office/powerpoint/2010/main" val="18381631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r>
              <a:rPr lang="en-US" altLang="en-US"/>
              <a:t>Case Study #5</a:t>
            </a:r>
          </a:p>
        </p:txBody>
      </p:sp>
      <p:sp>
        <p:nvSpPr>
          <p:cNvPr id="58371" name="Content Placeholder 4"/>
          <p:cNvSpPr>
            <a:spLocks noGrp="1"/>
          </p:cNvSpPr>
          <p:nvPr>
            <p:ph idx="1"/>
          </p:nvPr>
        </p:nvSpPr>
        <p:spPr/>
        <p:txBody>
          <a:bodyPr/>
          <a:lstStyle/>
          <a:p>
            <a:r>
              <a:rPr lang="en-US" altLang="en-US"/>
              <a:t>A 51-year-old Caucasian woman is complaining of substernal chest pressure that started 3 hours ago. </a:t>
            </a:r>
          </a:p>
          <a:p>
            <a:endParaRPr lang="en-US" altLang="en-US"/>
          </a:p>
          <a:p>
            <a:pPr lvl="1"/>
            <a:r>
              <a:rPr lang="en-US" altLang="en-US"/>
              <a:t>She states the pressure radiates to her left neck and ear. </a:t>
            </a:r>
          </a:p>
          <a:p>
            <a:endParaRPr lang="en-US" altLang="en-US"/>
          </a:p>
        </p:txBody>
      </p:sp>
      <p:sp>
        <p:nvSpPr>
          <p:cNvPr id="5837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Copyright © 2012, 2006, 1996 by Mosby, Inc., an affiliate of Elsevier Inc. </a:t>
            </a:r>
          </a:p>
        </p:txBody>
      </p:sp>
    </p:spTree>
    <p:extLst>
      <p:ext uri="{BB962C8B-B14F-4D97-AF65-F5344CB8AC3E}">
        <p14:creationId xmlns:p14="http://schemas.microsoft.com/office/powerpoint/2010/main" val="515741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2355</TotalTime>
  <Words>8208</Words>
  <Application>Microsoft Office PowerPoint</Application>
  <PresentationFormat>On-screen Show (4:3)</PresentationFormat>
  <Paragraphs>1031</Paragraphs>
  <Slides>143</Slides>
  <Notes>143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143</vt:i4>
      </vt:variant>
    </vt:vector>
  </HeadingPairs>
  <TitlesOfParts>
    <vt:vector size="154" baseType="lpstr">
      <vt:lpstr>MS PGothic</vt:lpstr>
      <vt:lpstr>MS PGothic</vt:lpstr>
      <vt:lpstr>Arial</vt:lpstr>
      <vt:lpstr>Calibri</vt:lpstr>
      <vt:lpstr>Century Gothic</vt:lpstr>
      <vt:lpstr>Garamond</vt:lpstr>
      <vt:lpstr>Times New Roman</vt:lpstr>
      <vt:lpstr>Wingdings</vt:lpstr>
      <vt:lpstr>Wingdings 2</vt:lpstr>
      <vt:lpstr>Wingdings 3</vt:lpstr>
      <vt:lpstr>Ion</vt:lpstr>
      <vt:lpstr>PowerPoint Presentation</vt:lpstr>
      <vt:lpstr>Jim Cole, LP, MAHE, NRP, FP-C, CEMSO, CMTE</vt:lpstr>
      <vt:lpstr>Objectives</vt:lpstr>
      <vt:lpstr>Introduction</vt:lpstr>
      <vt:lpstr>Introduction</vt:lpstr>
      <vt:lpstr>Introduction</vt:lpstr>
      <vt:lpstr>Causes of ST Segment Elevation</vt:lpstr>
      <vt:lpstr>Acute Myocardial Infarction</vt:lpstr>
      <vt:lpstr>Acute Myocardial Infarction</vt:lpstr>
      <vt:lpstr>TP segment or PR segment?</vt:lpstr>
      <vt:lpstr>ST Segment Elevation Requirements</vt:lpstr>
      <vt:lpstr>Minnesota Code</vt:lpstr>
      <vt:lpstr>Acute Myocardial Infarction</vt:lpstr>
      <vt:lpstr>Acute Myocardial Infarction</vt:lpstr>
      <vt:lpstr>How To Differentiate STE due to AMI from Other Causes?</vt:lpstr>
      <vt:lpstr>Morphology of the ST Elevation</vt:lpstr>
      <vt:lpstr>Variable Shapes Of ST Segment Elevations in AMI</vt:lpstr>
      <vt:lpstr>Morphology of STE</vt:lpstr>
      <vt:lpstr>Benign Early Repolarization</vt:lpstr>
      <vt:lpstr>Benign Early Repolarization</vt:lpstr>
      <vt:lpstr>Distribution </vt:lpstr>
      <vt:lpstr>Distribution</vt:lpstr>
      <vt:lpstr>Pericarditis</vt:lpstr>
      <vt:lpstr>Differentiating ECG Changes of AMI vs Pericarditis</vt:lpstr>
      <vt:lpstr>Pericarditis</vt:lpstr>
      <vt:lpstr>Pericarditis</vt:lpstr>
      <vt:lpstr>Acute Pericarditis – Four Classical Stages</vt:lpstr>
      <vt:lpstr>Stage 1 Pericarditis</vt:lpstr>
      <vt:lpstr>Stage 2 Pericarditis</vt:lpstr>
      <vt:lpstr>Stage 3 Pericarditis</vt:lpstr>
      <vt:lpstr>ECG Changes of Pericarditis vs Benign Early Repolarization</vt:lpstr>
      <vt:lpstr>Brugada Syndrome:  ECG patterns</vt:lpstr>
      <vt:lpstr>ST Elevation morphologies in Brugada Syndrome</vt:lpstr>
      <vt:lpstr>QRS Width</vt:lpstr>
      <vt:lpstr>Left Bundle Branch Block</vt:lpstr>
      <vt:lpstr>Sgarbossa Criteria</vt:lpstr>
      <vt:lpstr>Sgarbossa Criteria</vt:lpstr>
      <vt:lpstr>AMI in the presence of LBBB</vt:lpstr>
      <vt:lpstr>Sgarbossa Criteria</vt:lpstr>
      <vt:lpstr>Sgarbossa Criteria</vt:lpstr>
      <vt:lpstr> Prominent Electrical Forces  </vt:lpstr>
      <vt:lpstr>Left Ventricular Hypertrophy</vt:lpstr>
      <vt:lpstr>ECG Diagnostic Criteria for LVH</vt:lpstr>
      <vt:lpstr>ECG Changes of Left Ventricular Hypertrophy vs AMI</vt:lpstr>
      <vt:lpstr>Case Study #1</vt:lpstr>
      <vt:lpstr>Case Study #1</vt:lpstr>
      <vt:lpstr>Case Study #1</vt:lpstr>
      <vt:lpstr>Case Study #1</vt:lpstr>
      <vt:lpstr>Case Study #1</vt:lpstr>
      <vt:lpstr>Case Study #1</vt:lpstr>
      <vt:lpstr>Case Study #1</vt:lpstr>
      <vt:lpstr>Case Study #1</vt:lpstr>
      <vt:lpstr>Case Study #1</vt:lpstr>
      <vt:lpstr>Case Study #1</vt:lpstr>
      <vt:lpstr>Case Study #1</vt:lpstr>
      <vt:lpstr>Case Study #1</vt:lpstr>
      <vt:lpstr>Case Study #1</vt:lpstr>
      <vt:lpstr>Case Study #1</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#3</vt:lpstr>
      <vt:lpstr>Case Study #3</vt:lpstr>
      <vt:lpstr>Case Study #3</vt:lpstr>
      <vt:lpstr>Case Study #3</vt:lpstr>
      <vt:lpstr>Case Study #3</vt:lpstr>
      <vt:lpstr>Case Study #3</vt:lpstr>
      <vt:lpstr>Case Study #3</vt:lpstr>
      <vt:lpstr>Case Study #3</vt:lpstr>
      <vt:lpstr>Case Study #3</vt:lpstr>
      <vt:lpstr>Case Study #3</vt:lpstr>
      <vt:lpstr>Case Study #4</vt:lpstr>
      <vt:lpstr>Case Study #4</vt:lpstr>
      <vt:lpstr>Case Study #4</vt:lpstr>
      <vt:lpstr>Case Study #4</vt:lpstr>
      <vt:lpstr>Case Study #4</vt:lpstr>
      <vt:lpstr>Case Study #4</vt:lpstr>
      <vt:lpstr>Case Study #4</vt:lpstr>
      <vt:lpstr>Case Study #4</vt:lpstr>
      <vt:lpstr>Case Study #4</vt:lpstr>
      <vt:lpstr>Case Study #4</vt:lpstr>
      <vt:lpstr>Case Study #4</vt:lpstr>
      <vt:lpstr>Case Study #4</vt:lpstr>
      <vt:lpstr>Case Study #4</vt:lpstr>
      <vt:lpstr>Case Study #4</vt:lpstr>
      <vt:lpstr>Case Study #5</vt:lpstr>
      <vt:lpstr>Case Study #5</vt:lpstr>
      <vt:lpstr>Case Study #5</vt:lpstr>
      <vt:lpstr>Case Study #5</vt:lpstr>
      <vt:lpstr>Case Study #5</vt:lpstr>
      <vt:lpstr>Case Study #5</vt:lpstr>
      <vt:lpstr>Case Study #5</vt:lpstr>
      <vt:lpstr>Case Study #5</vt:lpstr>
      <vt:lpstr>Case Study #5</vt:lpstr>
      <vt:lpstr>Case Study #5</vt:lpstr>
      <vt:lpstr>Case Study #5</vt:lpstr>
      <vt:lpstr>Case Study #5</vt:lpstr>
      <vt:lpstr>Case Study #5</vt:lpstr>
      <vt:lpstr>Case Study #6</vt:lpstr>
      <vt:lpstr>Case Study #6</vt:lpstr>
      <vt:lpstr>Case Study #6</vt:lpstr>
      <vt:lpstr>Case Study #6</vt:lpstr>
      <vt:lpstr>Case Study #6</vt:lpstr>
      <vt:lpstr>Case Study #6</vt:lpstr>
      <vt:lpstr>Case Study #6</vt:lpstr>
      <vt:lpstr>Case Study #6</vt:lpstr>
      <vt:lpstr>Case Study #6</vt:lpstr>
      <vt:lpstr>Case Study #6</vt:lpstr>
      <vt:lpstr>Case Study #6</vt:lpstr>
      <vt:lpstr>Case Study #6</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Case Study #7</vt:lpstr>
      <vt:lpstr>PowerPoint Presentation</vt:lpstr>
      <vt:lpstr>Conclusion</vt:lpstr>
      <vt:lpstr>PowerPoint Presentation</vt:lpstr>
    </vt:vector>
  </TitlesOfParts>
  <Company>Universiti Sains Malaysia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Segment Elevations in ECG</dc:title>
  <dc:creator>Dr. Chew Keng Sheng</dc:creator>
  <cp:lastModifiedBy>Cole, Jim</cp:lastModifiedBy>
  <cp:revision>25</cp:revision>
  <dcterms:created xsi:type="dcterms:W3CDTF">2007-10-10T10:47:32Z</dcterms:created>
  <dcterms:modified xsi:type="dcterms:W3CDTF">2018-03-02T18:04:22Z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1tMZ640poVk1baKBaAvhcjVuCgEdZo-9SXFU3BoaAW14</vt:lpwstr>
  </property>
  <property fmtid="{D5CDD505-2E9C-101B-9397-08002B2CF9AE}" pid="4" name="Google.Documents.RevisionId">
    <vt:lpwstr>08887920203757581265</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MSIP_Label_72d35314-7084-4045-a80b-0bd5fa17efd7_Enabled">
    <vt:lpwstr>True</vt:lpwstr>
  </property>
  <property fmtid="{D5CDD505-2E9C-101B-9397-08002B2CF9AE}" pid="8" name="MSIP_Label_72d35314-7084-4045-a80b-0bd5fa17efd7_SiteId">
    <vt:lpwstr>0c4d6a21-2cf4-4197-9333-aa5fadb76709</vt:lpwstr>
  </property>
  <property fmtid="{D5CDD505-2E9C-101B-9397-08002B2CF9AE}" pid="9" name="MSIP_Label_72d35314-7084-4045-a80b-0bd5fa17efd7_Ref">
    <vt:lpwstr>https://api.informationprotection.azure.com/api/0c4d6a21-2cf4-4197-9333-aa5fadb76709</vt:lpwstr>
  </property>
  <property fmtid="{D5CDD505-2E9C-101B-9397-08002B2CF9AE}" pid="10" name="MSIP_Label_72d35314-7084-4045-a80b-0bd5fa17efd7_SetBy">
    <vt:lpwstr>jimcol@peacehealth.org</vt:lpwstr>
  </property>
  <property fmtid="{D5CDD505-2E9C-101B-9397-08002B2CF9AE}" pid="11" name="MSIP_Label_72d35314-7084-4045-a80b-0bd5fa17efd7_SetDate">
    <vt:lpwstr>2018-03-02T10:04:07.5302622-08:00</vt:lpwstr>
  </property>
  <property fmtid="{D5CDD505-2E9C-101B-9397-08002B2CF9AE}" pid="12" name="MSIP_Label_72d35314-7084-4045-a80b-0bd5fa17efd7_Name">
    <vt:lpwstr>Public - Unprotected</vt:lpwstr>
  </property>
  <property fmtid="{D5CDD505-2E9C-101B-9397-08002B2CF9AE}" pid="13" name="MSIP_Label_72d35314-7084-4045-a80b-0bd5fa17efd7_Application">
    <vt:lpwstr>Microsoft Azure Information Protection</vt:lpwstr>
  </property>
  <property fmtid="{D5CDD505-2E9C-101B-9397-08002B2CF9AE}" pid="14" name="MSIP_Label_72d35314-7084-4045-a80b-0bd5fa17efd7_Extended_MSFT_Method">
    <vt:lpwstr>Manual</vt:lpwstr>
  </property>
  <property fmtid="{D5CDD505-2E9C-101B-9397-08002B2CF9AE}" pid="15" name="Sensitivity">
    <vt:lpwstr>Public - Unprotected</vt:lpwstr>
  </property>
</Properties>
</file>