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0" r:id="rId1"/>
  </p:sldMasterIdLst>
  <p:notesMasterIdLst>
    <p:notesMasterId r:id="rId130"/>
  </p:notesMasterIdLst>
  <p:handoutMasterIdLst>
    <p:handoutMasterId r:id="rId131"/>
  </p:handoutMasterIdLst>
  <p:sldIdLst>
    <p:sldId id="257" r:id="rId2"/>
    <p:sldId id="258" r:id="rId3"/>
    <p:sldId id="527" r:id="rId4"/>
    <p:sldId id="259" r:id="rId5"/>
    <p:sldId id="260" r:id="rId6"/>
    <p:sldId id="261" r:id="rId7"/>
    <p:sldId id="262" r:id="rId8"/>
    <p:sldId id="263" r:id="rId9"/>
    <p:sldId id="466" r:id="rId10"/>
    <p:sldId id="467" r:id="rId11"/>
    <p:sldId id="468" r:id="rId12"/>
    <p:sldId id="469" r:id="rId13"/>
    <p:sldId id="470" r:id="rId14"/>
    <p:sldId id="471" r:id="rId15"/>
    <p:sldId id="472" r:id="rId16"/>
    <p:sldId id="473" r:id="rId17"/>
    <p:sldId id="474" r:id="rId18"/>
    <p:sldId id="475" r:id="rId19"/>
    <p:sldId id="476" r:id="rId20"/>
    <p:sldId id="477" r:id="rId21"/>
    <p:sldId id="478" r:id="rId22"/>
    <p:sldId id="479" r:id="rId23"/>
    <p:sldId id="480" r:id="rId24"/>
    <p:sldId id="481" r:id="rId25"/>
    <p:sldId id="487" r:id="rId26"/>
    <p:sldId id="489" r:id="rId27"/>
    <p:sldId id="491" r:id="rId28"/>
    <p:sldId id="493" r:id="rId29"/>
    <p:sldId id="494" r:id="rId30"/>
    <p:sldId id="495" r:id="rId31"/>
    <p:sldId id="496" r:id="rId32"/>
    <p:sldId id="502" r:id="rId33"/>
    <p:sldId id="503" r:id="rId34"/>
    <p:sldId id="504" r:id="rId35"/>
    <p:sldId id="505" r:id="rId36"/>
    <p:sldId id="506" r:id="rId37"/>
    <p:sldId id="507" r:id="rId38"/>
    <p:sldId id="508" r:id="rId39"/>
    <p:sldId id="509" r:id="rId40"/>
    <p:sldId id="510" r:id="rId41"/>
    <p:sldId id="511" r:id="rId42"/>
    <p:sldId id="512" r:id="rId43"/>
    <p:sldId id="513" r:id="rId44"/>
    <p:sldId id="514" r:id="rId45"/>
    <p:sldId id="515" r:id="rId46"/>
    <p:sldId id="516" r:id="rId47"/>
    <p:sldId id="517" r:id="rId48"/>
    <p:sldId id="518" r:id="rId49"/>
    <p:sldId id="519" r:id="rId50"/>
    <p:sldId id="520" r:id="rId51"/>
    <p:sldId id="521" r:id="rId52"/>
    <p:sldId id="522" r:id="rId53"/>
    <p:sldId id="523" r:id="rId54"/>
    <p:sldId id="524" r:id="rId55"/>
    <p:sldId id="525" r:id="rId56"/>
    <p:sldId id="526" r:id="rId57"/>
    <p:sldId id="264" r:id="rId58"/>
    <p:sldId id="265" r:id="rId59"/>
    <p:sldId id="266" r:id="rId60"/>
    <p:sldId id="267" r:id="rId61"/>
    <p:sldId id="268" r:id="rId62"/>
    <p:sldId id="269" r:id="rId63"/>
    <p:sldId id="270" r:id="rId64"/>
    <p:sldId id="271" r:id="rId65"/>
    <p:sldId id="272" r:id="rId66"/>
    <p:sldId id="273" r:id="rId67"/>
    <p:sldId id="274" r:id="rId68"/>
    <p:sldId id="275" r:id="rId69"/>
    <p:sldId id="276" r:id="rId70"/>
    <p:sldId id="277" r:id="rId71"/>
    <p:sldId id="278" r:id="rId72"/>
    <p:sldId id="279" r:id="rId73"/>
    <p:sldId id="280" r:id="rId74"/>
    <p:sldId id="281" r:id="rId75"/>
    <p:sldId id="282" r:id="rId76"/>
    <p:sldId id="283" r:id="rId77"/>
    <p:sldId id="284" r:id="rId78"/>
    <p:sldId id="285" r:id="rId79"/>
    <p:sldId id="286" r:id="rId80"/>
    <p:sldId id="287" r:id="rId81"/>
    <p:sldId id="288" r:id="rId82"/>
    <p:sldId id="289" r:id="rId83"/>
    <p:sldId id="290" r:id="rId84"/>
    <p:sldId id="291" r:id="rId85"/>
    <p:sldId id="292" r:id="rId86"/>
    <p:sldId id="293" r:id="rId87"/>
    <p:sldId id="294" r:id="rId88"/>
    <p:sldId id="295" r:id="rId89"/>
    <p:sldId id="296" r:id="rId90"/>
    <p:sldId id="297" r:id="rId91"/>
    <p:sldId id="298" r:id="rId92"/>
    <p:sldId id="299" r:id="rId93"/>
    <p:sldId id="300" r:id="rId94"/>
    <p:sldId id="301" r:id="rId95"/>
    <p:sldId id="302" r:id="rId96"/>
    <p:sldId id="303" r:id="rId97"/>
    <p:sldId id="304" r:id="rId98"/>
    <p:sldId id="305" r:id="rId99"/>
    <p:sldId id="306" r:id="rId100"/>
    <p:sldId id="307" r:id="rId101"/>
    <p:sldId id="308" r:id="rId102"/>
    <p:sldId id="309" r:id="rId103"/>
    <p:sldId id="310" r:id="rId104"/>
    <p:sldId id="311" r:id="rId105"/>
    <p:sldId id="312" r:id="rId106"/>
    <p:sldId id="313" r:id="rId107"/>
    <p:sldId id="314" r:id="rId108"/>
    <p:sldId id="315" r:id="rId109"/>
    <p:sldId id="316" r:id="rId110"/>
    <p:sldId id="317" r:id="rId111"/>
    <p:sldId id="318" r:id="rId112"/>
    <p:sldId id="319" r:id="rId113"/>
    <p:sldId id="320" r:id="rId114"/>
    <p:sldId id="321" r:id="rId115"/>
    <p:sldId id="322" r:id="rId116"/>
    <p:sldId id="323" r:id="rId117"/>
    <p:sldId id="324" r:id="rId118"/>
    <p:sldId id="325" r:id="rId119"/>
    <p:sldId id="326" r:id="rId120"/>
    <p:sldId id="327" r:id="rId121"/>
    <p:sldId id="328" r:id="rId122"/>
    <p:sldId id="329" r:id="rId123"/>
    <p:sldId id="330" r:id="rId124"/>
    <p:sldId id="331" r:id="rId125"/>
    <p:sldId id="332" r:id="rId126"/>
    <p:sldId id="333" r:id="rId127"/>
    <p:sldId id="334" r:id="rId128"/>
    <p:sldId id="465" r:id="rId1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96046" autoAdjust="0"/>
  </p:normalViewPr>
  <p:slideViewPr>
    <p:cSldViewPr snapToGrid="0">
      <p:cViewPr varScale="1">
        <p:scale>
          <a:sx n="92" d="100"/>
          <a:sy n="92" d="100"/>
        </p:scale>
        <p:origin x="106" y="25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9" d="100"/>
          <a:sy n="79" d="100"/>
        </p:scale>
        <p:origin x="2866" y="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notesMaster" Target="notesMasters/notesMaster1.xml"/><Relationship Id="rId13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E2F708-0947-4E3E-B4B6-89E2B86CC64A}" type="datetimeFigureOut">
              <a:rPr lang="en-US" smtClean="0"/>
              <a:t>3/2/2018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552F51-CE2E-431A-A78B-839B878A9A01}" type="slidenum">
              <a:rPr lang="en-US" smtClean="0"/>
              <a:t>‹#›</a:t>
            </a:fld>
            <a:endParaRPr lang="en-US"/>
          </a:p>
        </p:txBody>
      </p:sp>
    </p:spTree>
    <p:extLst>
      <p:ext uri="{BB962C8B-B14F-4D97-AF65-F5344CB8AC3E}">
        <p14:creationId xmlns:p14="http://schemas.microsoft.com/office/powerpoint/2010/main" val="3368283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D8379D-E06C-474F-A624-390817C70917}" type="datetimeFigureOut">
              <a:rPr lang="en-US" smtClean="0"/>
              <a:t>3/2/2018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8FC43F-E58A-48E3-89FC-ACDBFADA04F4}" type="slidenum">
              <a:rPr lang="en-US" smtClean="0"/>
              <a:t>‹#›</a:t>
            </a:fld>
            <a:endParaRPr lang="en-US"/>
          </a:p>
        </p:txBody>
      </p:sp>
    </p:spTree>
    <p:extLst>
      <p:ext uri="{BB962C8B-B14F-4D97-AF65-F5344CB8AC3E}">
        <p14:creationId xmlns:p14="http://schemas.microsoft.com/office/powerpoint/2010/main" val="2265728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553AF28-15A5-446E-8CC4-3C39ED9309CA}" type="slidenum">
              <a:rPr lang="en-US" altLang="en-US" sz="1300">
                <a:latin typeface="Arial" panose="020B0604020202020204" pitchFamily="34" charset="0"/>
              </a:rPr>
              <a:pPr eaLnBrk="1" hangingPunct="1"/>
              <a:t>1</a:t>
            </a:fld>
            <a:endParaRPr lang="en-US" altLang="en-US" sz="1300">
              <a:latin typeface="Arial" panose="020B0604020202020204" pitchFamily="34" charset="0"/>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29892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CFA3326F-2D18-4CB0-8AE2-319CC059A386}" type="slidenum">
              <a:rPr lang="en-US" altLang="en-US" sz="1300">
                <a:latin typeface="Arial" panose="020B0604020202020204" pitchFamily="34" charset="0"/>
              </a:rPr>
              <a:pPr eaLnBrk="1" hangingPunct="1"/>
              <a:t>10</a:t>
            </a:fld>
            <a:endParaRPr lang="en-US" altLang="en-US" sz="1300">
              <a:latin typeface="Arial" panose="020B0604020202020204" pitchFamily="34"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Six leads view the heart in the frontal plane as if the body were flat: three bipolar leads and three unipolar leads. Leads I, II, and III are called standard limb leads. Leads aVR, aVL, and aVF are called augmented limb leads. </a:t>
            </a:r>
          </a:p>
        </p:txBody>
      </p:sp>
    </p:spTree>
    <p:extLst>
      <p:ext uri="{BB962C8B-B14F-4D97-AF65-F5344CB8AC3E}">
        <p14:creationId xmlns:p14="http://schemas.microsoft.com/office/powerpoint/2010/main" val="61400284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68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89D7C1D7-D713-4E5A-A8D6-782F9A4B3D11}" type="slidenum">
              <a:rPr lang="en-US" altLang="en-US" sz="1300">
                <a:latin typeface="Arial" panose="020B0604020202020204" pitchFamily="34" charset="0"/>
              </a:rPr>
              <a:pPr eaLnBrk="1" hangingPunct="1"/>
              <a:t>100</a:t>
            </a:fld>
            <a:endParaRPr lang="en-US" altLang="en-US" sz="1300">
              <a:latin typeface="Arial" panose="020B0604020202020204" pitchFamily="34" charset="0"/>
            </a:endParaRPr>
          </a:p>
        </p:txBody>
      </p:sp>
    </p:spTree>
    <p:extLst>
      <p:ext uri="{BB962C8B-B14F-4D97-AF65-F5344CB8AC3E}">
        <p14:creationId xmlns:p14="http://schemas.microsoft.com/office/powerpoint/2010/main" val="27690541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1242D6AA-1370-4EF0-8125-C148B2256A87}" type="slidenum">
              <a:rPr lang="en-US" altLang="en-US" sz="1300">
                <a:latin typeface="Arial" panose="020B0604020202020204" pitchFamily="34" charset="0"/>
              </a:rPr>
              <a:pPr eaLnBrk="1" hangingPunct="1"/>
              <a:t>101</a:t>
            </a:fld>
            <a:endParaRPr lang="en-US" altLang="en-US" sz="1300">
              <a:latin typeface="Arial" panose="020B0604020202020204" pitchFamily="34" charset="0"/>
            </a:endParaRPr>
          </a:p>
        </p:txBody>
      </p:sp>
    </p:spTree>
    <p:extLst>
      <p:ext uri="{BB962C8B-B14F-4D97-AF65-F5344CB8AC3E}">
        <p14:creationId xmlns:p14="http://schemas.microsoft.com/office/powerpoint/2010/main" val="8165566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58086EF2-B1DA-4D6F-98B5-01819034E7D5}" type="slidenum">
              <a:rPr lang="en-US" altLang="en-US" sz="1300">
                <a:latin typeface="Arial" panose="020B0604020202020204" pitchFamily="34" charset="0"/>
              </a:rPr>
              <a:pPr eaLnBrk="1" hangingPunct="1"/>
              <a:t>102</a:t>
            </a:fld>
            <a:endParaRPr lang="en-US" altLang="en-US" sz="1300">
              <a:latin typeface="Arial" panose="020B0604020202020204" pitchFamily="34" charset="0"/>
            </a:endParaRPr>
          </a:p>
        </p:txBody>
      </p:sp>
    </p:spTree>
    <p:extLst>
      <p:ext uri="{BB962C8B-B14F-4D97-AF65-F5344CB8AC3E}">
        <p14:creationId xmlns:p14="http://schemas.microsoft.com/office/powerpoint/2010/main" val="119314697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0D24C498-9DBB-4338-A0E7-E7A7E74249DE}" type="slidenum">
              <a:rPr lang="en-US" altLang="en-US" sz="1300">
                <a:latin typeface="Arial" panose="020B0604020202020204" pitchFamily="34" charset="0"/>
              </a:rPr>
              <a:pPr eaLnBrk="1" hangingPunct="1"/>
              <a:t>103</a:t>
            </a:fld>
            <a:endParaRPr lang="en-US" altLang="en-US" sz="1300">
              <a:latin typeface="Arial" panose="020B0604020202020204" pitchFamily="34" charset="0"/>
            </a:endParaRPr>
          </a:p>
        </p:txBody>
      </p:sp>
    </p:spTree>
    <p:extLst>
      <p:ext uri="{BB962C8B-B14F-4D97-AF65-F5344CB8AC3E}">
        <p14:creationId xmlns:p14="http://schemas.microsoft.com/office/powerpoint/2010/main" val="27436869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a:ln/>
        </p:spPr>
      </p:sp>
      <p:sp>
        <p:nvSpPr>
          <p:cNvPr id="272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72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4B1F3393-A679-41FC-AC9F-6377903528DC}" type="slidenum">
              <a:rPr lang="en-US" altLang="en-US" sz="1300">
                <a:latin typeface="Arial" panose="020B0604020202020204" pitchFamily="34" charset="0"/>
              </a:rPr>
              <a:pPr eaLnBrk="1" hangingPunct="1"/>
              <a:t>104</a:t>
            </a:fld>
            <a:endParaRPr lang="en-US" altLang="en-US" sz="1300">
              <a:latin typeface="Arial" panose="020B0604020202020204" pitchFamily="34" charset="0"/>
            </a:endParaRPr>
          </a:p>
        </p:txBody>
      </p:sp>
    </p:spTree>
    <p:extLst>
      <p:ext uri="{BB962C8B-B14F-4D97-AF65-F5344CB8AC3E}">
        <p14:creationId xmlns:p14="http://schemas.microsoft.com/office/powerpoint/2010/main" val="21580953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a:ln/>
        </p:spPr>
      </p:sp>
      <p:sp>
        <p:nvSpPr>
          <p:cNvPr id="273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73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C996CB81-4C32-4AA6-80B4-A77783B75384}" type="slidenum">
              <a:rPr lang="en-US" altLang="en-US" sz="1300">
                <a:latin typeface="Arial" panose="020B0604020202020204" pitchFamily="34" charset="0"/>
              </a:rPr>
              <a:pPr eaLnBrk="1" hangingPunct="1"/>
              <a:t>105</a:t>
            </a:fld>
            <a:endParaRPr lang="en-US" altLang="en-US" sz="1300">
              <a:latin typeface="Arial" panose="020B0604020202020204" pitchFamily="34" charset="0"/>
            </a:endParaRPr>
          </a:p>
        </p:txBody>
      </p:sp>
    </p:spTree>
    <p:extLst>
      <p:ext uri="{BB962C8B-B14F-4D97-AF65-F5344CB8AC3E}">
        <p14:creationId xmlns:p14="http://schemas.microsoft.com/office/powerpoint/2010/main" val="3268315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74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813C84A1-6E2B-469D-BFC6-728218839FB1}" type="slidenum">
              <a:rPr lang="en-US" altLang="en-US" sz="1300">
                <a:latin typeface="Arial" panose="020B0604020202020204" pitchFamily="34" charset="0"/>
              </a:rPr>
              <a:pPr eaLnBrk="1" hangingPunct="1"/>
              <a:t>106</a:t>
            </a:fld>
            <a:endParaRPr lang="en-US" altLang="en-US" sz="1300">
              <a:latin typeface="Arial" panose="020B0604020202020204" pitchFamily="34" charset="0"/>
            </a:endParaRPr>
          </a:p>
        </p:txBody>
      </p:sp>
    </p:spTree>
    <p:extLst>
      <p:ext uri="{BB962C8B-B14F-4D97-AF65-F5344CB8AC3E}">
        <p14:creationId xmlns:p14="http://schemas.microsoft.com/office/powerpoint/2010/main" val="355264286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75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BE3E1BC1-AA99-46E7-AA76-F4A32798A1B2}" type="slidenum">
              <a:rPr lang="en-US" altLang="en-US" sz="1300">
                <a:latin typeface="Arial" panose="020B0604020202020204" pitchFamily="34" charset="0"/>
              </a:rPr>
              <a:pPr eaLnBrk="1" hangingPunct="1"/>
              <a:t>107</a:t>
            </a:fld>
            <a:endParaRPr lang="en-US" altLang="en-US" sz="1300">
              <a:latin typeface="Arial" panose="020B0604020202020204" pitchFamily="34" charset="0"/>
            </a:endParaRPr>
          </a:p>
        </p:txBody>
      </p:sp>
    </p:spTree>
    <p:extLst>
      <p:ext uri="{BB962C8B-B14F-4D97-AF65-F5344CB8AC3E}">
        <p14:creationId xmlns:p14="http://schemas.microsoft.com/office/powerpoint/2010/main" val="7688724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76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442CB29B-8BFC-4D86-BA4D-592E6BD1E0C1}" type="slidenum">
              <a:rPr lang="en-US" altLang="en-US" sz="1300">
                <a:latin typeface="Arial" panose="020B0604020202020204" pitchFamily="34" charset="0"/>
              </a:rPr>
              <a:pPr eaLnBrk="1" hangingPunct="1"/>
              <a:t>108</a:t>
            </a:fld>
            <a:endParaRPr lang="en-US" altLang="en-US" sz="1300">
              <a:latin typeface="Arial" panose="020B0604020202020204" pitchFamily="34" charset="0"/>
            </a:endParaRPr>
          </a:p>
        </p:txBody>
      </p:sp>
    </p:spTree>
    <p:extLst>
      <p:ext uri="{BB962C8B-B14F-4D97-AF65-F5344CB8AC3E}">
        <p14:creationId xmlns:p14="http://schemas.microsoft.com/office/powerpoint/2010/main" val="72891492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77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11D9287C-D740-4150-ABBB-90CD9DB64326}" type="slidenum">
              <a:rPr lang="en-US" altLang="en-US" sz="1300">
                <a:latin typeface="Arial" panose="020B0604020202020204" pitchFamily="34" charset="0"/>
              </a:rPr>
              <a:pPr eaLnBrk="1" hangingPunct="1"/>
              <a:t>109</a:t>
            </a:fld>
            <a:endParaRPr lang="en-US" altLang="en-US" sz="1300">
              <a:latin typeface="Arial" panose="020B0604020202020204" pitchFamily="34" charset="0"/>
            </a:endParaRPr>
          </a:p>
        </p:txBody>
      </p:sp>
    </p:spTree>
    <p:extLst>
      <p:ext uri="{BB962C8B-B14F-4D97-AF65-F5344CB8AC3E}">
        <p14:creationId xmlns:p14="http://schemas.microsoft.com/office/powerpoint/2010/main" val="1392907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7834F707-AAF4-4EFF-A4EB-20BC9943D890}" type="slidenum">
              <a:rPr lang="en-US" altLang="en-US" sz="1300">
                <a:latin typeface="Arial" panose="020B0604020202020204" pitchFamily="34" charset="0"/>
              </a:rPr>
              <a:pPr eaLnBrk="1" hangingPunct="1"/>
              <a:t>11</a:t>
            </a:fld>
            <a:endParaRPr lang="en-US" altLang="en-US" sz="1300">
              <a:latin typeface="Arial" panose="020B0604020202020204" pitchFamily="34"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 bipolar lead is an ECG lead that has a positive and negative electrode. Each lead records the difference in electrical potential (voltage) between two selected electrodes. Although all ECG leads are bipolar, Leads I, II, and III use two distinct electrodes, one of which is connected to the positive input of the ECG machine and the other to the negative input.</a:t>
            </a:r>
          </a:p>
        </p:txBody>
      </p:sp>
    </p:spTree>
    <p:extLst>
      <p:ext uri="{BB962C8B-B14F-4D97-AF65-F5344CB8AC3E}">
        <p14:creationId xmlns:p14="http://schemas.microsoft.com/office/powerpoint/2010/main" val="330970888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78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7ED7E79A-4CCF-4F5E-BE90-BD0B232438B1}" type="slidenum">
              <a:rPr lang="en-US" altLang="en-US" sz="1300">
                <a:latin typeface="Arial" panose="020B0604020202020204" pitchFamily="34" charset="0"/>
              </a:rPr>
              <a:pPr eaLnBrk="1" hangingPunct="1"/>
              <a:t>110</a:t>
            </a:fld>
            <a:endParaRPr lang="en-US" altLang="en-US" sz="1300">
              <a:latin typeface="Arial" panose="020B0604020202020204" pitchFamily="34" charset="0"/>
            </a:endParaRPr>
          </a:p>
        </p:txBody>
      </p:sp>
    </p:spTree>
    <p:extLst>
      <p:ext uri="{BB962C8B-B14F-4D97-AF65-F5344CB8AC3E}">
        <p14:creationId xmlns:p14="http://schemas.microsoft.com/office/powerpoint/2010/main" val="374003164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79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93847460-C194-44D3-B284-C06FCF1B8889}" type="slidenum">
              <a:rPr lang="en-US" altLang="en-US" sz="1300">
                <a:latin typeface="Arial" panose="020B0604020202020204" pitchFamily="34" charset="0"/>
              </a:rPr>
              <a:pPr eaLnBrk="1" hangingPunct="1"/>
              <a:t>111</a:t>
            </a:fld>
            <a:endParaRPr lang="en-US" altLang="en-US" sz="1300">
              <a:latin typeface="Arial" panose="020B0604020202020204" pitchFamily="34" charset="0"/>
            </a:endParaRPr>
          </a:p>
        </p:txBody>
      </p:sp>
    </p:spTree>
    <p:extLst>
      <p:ext uri="{BB962C8B-B14F-4D97-AF65-F5344CB8AC3E}">
        <p14:creationId xmlns:p14="http://schemas.microsoft.com/office/powerpoint/2010/main" val="117293707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ln/>
        </p:spPr>
      </p:sp>
      <p:sp>
        <p:nvSpPr>
          <p:cNvPr id="280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80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D2A5868D-9807-4BCA-B495-3001D640A323}" type="slidenum">
              <a:rPr lang="en-US" altLang="en-US" sz="1300">
                <a:latin typeface="Arial" panose="020B0604020202020204" pitchFamily="34" charset="0"/>
              </a:rPr>
              <a:pPr eaLnBrk="1" hangingPunct="1"/>
              <a:t>112</a:t>
            </a:fld>
            <a:endParaRPr lang="en-US" altLang="en-US" sz="1300">
              <a:latin typeface="Arial" panose="020B0604020202020204" pitchFamily="34" charset="0"/>
            </a:endParaRPr>
          </a:p>
        </p:txBody>
      </p:sp>
    </p:spTree>
    <p:extLst>
      <p:ext uri="{BB962C8B-B14F-4D97-AF65-F5344CB8AC3E}">
        <p14:creationId xmlns:p14="http://schemas.microsoft.com/office/powerpoint/2010/main" val="343801264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81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C16A3DBA-2F23-4EFD-8C57-38C841E70572}" type="slidenum">
              <a:rPr lang="en-US" altLang="en-US" sz="1300">
                <a:latin typeface="Arial" panose="020B0604020202020204" pitchFamily="34" charset="0"/>
              </a:rPr>
              <a:pPr eaLnBrk="1" hangingPunct="1"/>
              <a:t>113</a:t>
            </a:fld>
            <a:endParaRPr lang="en-US" altLang="en-US" sz="1300">
              <a:latin typeface="Arial" panose="020B0604020202020204" pitchFamily="34" charset="0"/>
            </a:endParaRPr>
          </a:p>
        </p:txBody>
      </p:sp>
    </p:spTree>
    <p:extLst>
      <p:ext uri="{BB962C8B-B14F-4D97-AF65-F5344CB8AC3E}">
        <p14:creationId xmlns:p14="http://schemas.microsoft.com/office/powerpoint/2010/main" val="256670652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82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551D0D6F-2EB9-4C1C-B121-0F43A8EA23C3}" type="slidenum">
              <a:rPr lang="en-US" altLang="en-US" sz="1300">
                <a:latin typeface="Arial" panose="020B0604020202020204" pitchFamily="34" charset="0"/>
              </a:rPr>
              <a:pPr eaLnBrk="1" hangingPunct="1"/>
              <a:t>114</a:t>
            </a:fld>
            <a:endParaRPr lang="en-US" altLang="en-US" sz="1300">
              <a:latin typeface="Arial" panose="020B0604020202020204" pitchFamily="34" charset="0"/>
            </a:endParaRPr>
          </a:p>
        </p:txBody>
      </p:sp>
    </p:spTree>
    <p:extLst>
      <p:ext uri="{BB962C8B-B14F-4D97-AF65-F5344CB8AC3E}">
        <p14:creationId xmlns:p14="http://schemas.microsoft.com/office/powerpoint/2010/main" val="171785380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83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573A5CF5-A896-4179-BD5F-6BAB891A05D7}" type="slidenum">
              <a:rPr lang="en-US" altLang="en-US" sz="1300">
                <a:latin typeface="Arial" panose="020B0604020202020204" pitchFamily="34" charset="0"/>
              </a:rPr>
              <a:pPr eaLnBrk="1" hangingPunct="1"/>
              <a:t>115</a:t>
            </a:fld>
            <a:endParaRPr lang="en-US" altLang="en-US" sz="1300">
              <a:latin typeface="Arial" panose="020B0604020202020204" pitchFamily="34" charset="0"/>
            </a:endParaRPr>
          </a:p>
        </p:txBody>
      </p:sp>
    </p:spTree>
    <p:extLst>
      <p:ext uri="{BB962C8B-B14F-4D97-AF65-F5344CB8AC3E}">
        <p14:creationId xmlns:p14="http://schemas.microsoft.com/office/powerpoint/2010/main" val="388496875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84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56EA4A52-1233-41F4-9B0B-78D68780C6CB}" type="slidenum">
              <a:rPr lang="en-US" altLang="en-US" sz="1300">
                <a:latin typeface="Arial" panose="020B0604020202020204" pitchFamily="34" charset="0"/>
              </a:rPr>
              <a:pPr eaLnBrk="1" hangingPunct="1"/>
              <a:t>116</a:t>
            </a:fld>
            <a:endParaRPr lang="en-US" altLang="en-US" sz="1300">
              <a:latin typeface="Arial" panose="020B0604020202020204" pitchFamily="34" charset="0"/>
            </a:endParaRPr>
          </a:p>
        </p:txBody>
      </p:sp>
    </p:spTree>
    <p:extLst>
      <p:ext uri="{BB962C8B-B14F-4D97-AF65-F5344CB8AC3E}">
        <p14:creationId xmlns:p14="http://schemas.microsoft.com/office/powerpoint/2010/main" val="117182577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85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883BE32B-DBF6-4416-B0EC-BC64B973B3C4}" type="slidenum">
              <a:rPr lang="en-US" altLang="en-US" sz="1300">
                <a:latin typeface="Arial" panose="020B0604020202020204" pitchFamily="34" charset="0"/>
              </a:rPr>
              <a:pPr eaLnBrk="1" hangingPunct="1"/>
              <a:t>117</a:t>
            </a:fld>
            <a:endParaRPr lang="en-US" altLang="en-US" sz="1300">
              <a:latin typeface="Arial" panose="020B0604020202020204" pitchFamily="34" charset="0"/>
            </a:endParaRPr>
          </a:p>
        </p:txBody>
      </p:sp>
    </p:spTree>
    <p:extLst>
      <p:ext uri="{BB962C8B-B14F-4D97-AF65-F5344CB8AC3E}">
        <p14:creationId xmlns:p14="http://schemas.microsoft.com/office/powerpoint/2010/main" val="207709098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a:ln/>
        </p:spPr>
      </p:sp>
      <p:sp>
        <p:nvSpPr>
          <p:cNvPr id="286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86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F1890096-EC74-4A84-94AF-4B785C41D2A6}" type="slidenum">
              <a:rPr lang="en-US" altLang="en-US" sz="1300">
                <a:latin typeface="Arial" panose="020B0604020202020204" pitchFamily="34" charset="0"/>
              </a:rPr>
              <a:pPr eaLnBrk="1" hangingPunct="1"/>
              <a:t>118</a:t>
            </a:fld>
            <a:endParaRPr lang="en-US" altLang="en-US" sz="1300">
              <a:latin typeface="Arial" panose="020B0604020202020204" pitchFamily="34" charset="0"/>
            </a:endParaRPr>
          </a:p>
        </p:txBody>
      </p:sp>
    </p:spTree>
    <p:extLst>
      <p:ext uri="{BB962C8B-B14F-4D97-AF65-F5344CB8AC3E}">
        <p14:creationId xmlns:p14="http://schemas.microsoft.com/office/powerpoint/2010/main" val="279368337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ln/>
        </p:spPr>
      </p:sp>
      <p:sp>
        <p:nvSpPr>
          <p:cNvPr id="287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87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F934791E-C143-45AE-9060-FE38BA59FD74}" type="slidenum">
              <a:rPr lang="en-US" altLang="en-US" sz="1300">
                <a:latin typeface="Arial" panose="020B0604020202020204" pitchFamily="34" charset="0"/>
              </a:rPr>
              <a:pPr eaLnBrk="1" hangingPunct="1"/>
              <a:t>119</a:t>
            </a:fld>
            <a:endParaRPr lang="en-US" altLang="en-US" sz="1300">
              <a:latin typeface="Arial" panose="020B0604020202020204" pitchFamily="34" charset="0"/>
            </a:endParaRPr>
          </a:p>
        </p:txBody>
      </p:sp>
    </p:spTree>
    <p:extLst>
      <p:ext uri="{BB962C8B-B14F-4D97-AF65-F5344CB8AC3E}">
        <p14:creationId xmlns:p14="http://schemas.microsoft.com/office/powerpoint/2010/main" val="4057452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D0D0F480-11E0-4FE9-9085-AC6DE255CC9D}" type="slidenum">
              <a:rPr lang="en-US" altLang="en-US" sz="1300">
                <a:latin typeface="Arial" panose="020B0604020202020204" pitchFamily="34" charset="0"/>
              </a:rPr>
              <a:pPr eaLnBrk="1" hangingPunct="1"/>
              <a:t>12</a:t>
            </a:fld>
            <a:endParaRPr lang="en-US" altLang="en-US" sz="1300">
              <a:latin typeface="Arial" panose="020B0604020202020204" pitchFamily="34"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 lead that consists of a single positive electrode and a reference point is called a unipolar lead. These leads are also called </a:t>
            </a:r>
            <a:r>
              <a:rPr lang="en-US" altLang="en-US" i="1">
                <a:latin typeface="Arial" panose="020B0604020202020204" pitchFamily="34" charset="0"/>
                <a:ea typeface="ＭＳ Ｐゴシック" panose="020B0600070205080204" pitchFamily="34" charset="-128"/>
              </a:rPr>
              <a:t>unipolar limb leads</a:t>
            </a:r>
            <a:r>
              <a:rPr lang="en-US" altLang="en-US">
                <a:latin typeface="Arial" panose="020B0604020202020204" pitchFamily="34" charset="0"/>
                <a:ea typeface="ＭＳ Ｐゴシック" panose="020B0600070205080204" pitchFamily="34" charset="-128"/>
              </a:rPr>
              <a:t> or </a:t>
            </a:r>
            <a:r>
              <a:rPr lang="en-US" altLang="en-US" i="1">
                <a:latin typeface="Arial" panose="020B0604020202020204" pitchFamily="34" charset="0"/>
                <a:ea typeface="ＭＳ Ｐゴシック" panose="020B0600070205080204" pitchFamily="34" charset="-128"/>
              </a:rPr>
              <a:t>augmented limb leads</a:t>
            </a:r>
            <a:r>
              <a:rPr lang="en-US" altLang="en-US">
                <a:latin typeface="Arial" panose="020B0604020202020204" pitchFamily="34" charset="0"/>
                <a:ea typeface="ＭＳ Ｐゴシック" panose="020B0600070205080204" pitchFamily="34" charset="-128"/>
              </a:rPr>
              <a:t>. The reference point (with zero electrical potential) lies in the center of the heart’s electrical field (left of the interventricular septum and below the AV junction).</a:t>
            </a:r>
          </a:p>
        </p:txBody>
      </p:sp>
    </p:spTree>
    <p:extLst>
      <p:ext uri="{BB962C8B-B14F-4D97-AF65-F5344CB8AC3E}">
        <p14:creationId xmlns:p14="http://schemas.microsoft.com/office/powerpoint/2010/main" val="406651649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88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70EE59D3-3D69-490D-898F-FEA6793EC17D}" type="slidenum">
              <a:rPr lang="en-US" altLang="en-US" sz="1300">
                <a:latin typeface="Arial" panose="020B0604020202020204" pitchFamily="34" charset="0"/>
              </a:rPr>
              <a:pPr eaLnBrk="1" hangingPunct="1"/>
              <a:t>120</a:t>
            </a:fld>
            <a:endParaRPr lang="en-US" altLang="en-US" sz="1300">
              <a:latin typeface="Arial" panose="020B0604020202020204" pitchFamily="34" charset="0"/>
            </a:endParaRPr>
          </a:p>
        </p:txBody>
      </p:sp>
    </p:spTree>
    <p:extLst>
      <p:ext uri="{BB962C8B-B14F-4D97-AF65-F5344CB8AC3E}">
        <p14:creationId xmlns:p14="http://schemas.microsoft.com/office/powerpoint/2010/main" val="177695647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89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ACDC5968-95F0-4B52-82A9-AECC609E929E}" type="slidenum">
              <a:rPr lang="en-US" altLang="en-US" sz="1300">
                <a:latin typeface="Arial" panose="020B0604020202020204" pitchFamily="34" charset="0"/>
              </a:rPr>
              <a:pPr eaLnBrk="1" hangingPunct="1"/>
              <a:t>121</a:t>
            </a:fld>
            <a:endParaRPr lang="en-US" altLang="en-US" sz="1300">
              <a:latin typeface="Arial" panose="020B0604020202020204" pitchFamily="34" charset="0"/>
            </a:endParaRPr>
          </a:p>
        </p:txBody>
      </p:sp>
    </p:spTree>
    <p:extLst>
      <p:ext uri="{BB962C8B-B14F-4D97-AF65-F5344CB8AC3E}">
        <p14:creationId xmlns:p14="http://schemas.microsoft.com/office/powerpoint/2010/main" val="211464205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a:ln/>
        </p:spPr>
      </p:sp>
      <p:sp>
        <p:nvSpPr>
          <p:cNvPr id="290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90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AD8EF36E-9BCB-489C-B8F7-C76E43F864A8}" type="slidenum">
              <a:rPr lang="en-US" altLang="en-US" sz="1300">
                <a:latin typeface="Arial" panose="020B0604020202020204" pitchFamily="34" charset="0"/>
              </a:rPr>
              <a:pPr eaLnBrk="1" hangingPunct="1"/>
              <a:t>122</a:t>
            </a:fld>
            <a:endParaRPr lang="en-US" altLang="en-US" sz="1300">
              <a:latin typeface="Arial" panose="020B0604020202020204" pitchFamily="34" charset="0"/>
            </a:endParaRPr>
          </a:p>
        </p:txBody>
      </p:sp>
    </p:spTree>
    <p:extLst>
      <p:ext uri="{BB962C8B-B14F-4D97-AF65-F5344CB8AC3E}">
        <p14:creationId xmlns:p14="http://schemas.microsoft.com/office/powerpoint/2010/main" val="343147774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91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913B65D2-3BC2-4C56-BE7F-E7939D29DD4F}" type="slidenum">
              <a:rPr lang="en-US" altLang="en-US" sz="1300">
                <a:latin typeface="Arial" panose="020B0604020202020204" pitchFamily="34" charset="0"/>
              </a:rPr>
              <a:pPr eaLnBrk="1" hangingPunct="1"/>
              <a:t>123</a:t>
            </a:fld>
            <a:endParaRPr lang="en-US" altLang="en-US" sz="1300">
              <a:latin typeface="Arial" panose="020B0604020202020204" pitchFamily="34" charset="0"/>
            </a:endParaRPr>
          </a:p>
        </p:txBody>
      </p:sp>
    </p:spTree>
    <p:extLst>
      <p:ext uri="{BB962C8B-B14F-4D97-AF65-F5344CB8AC3E}">
        <p14:creationId xmlns:p14="http://schemas.microsoft.com/office/powerpoint/2010/main" val="139654675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ln/>
        </p:spPr>
      </p:sp>
      <p:sp>
        <p:nvSpPr>
          <p:cNvPr id="292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92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CB4F023F-94EE-4EC5-95C7-B2C159AE59B5}" type="slidenum">
              <a:rPr lang="en-US" altLang="en-US" sz="1300">
                <a:latin typeface="Arial" panose="020B0604020202020204" pitchFamily="34" charset="0"/>
              </a:rPr>
              <a:pPr eaLnBrk="1" hangingPunct="1"/>
              <a:t>124</a:t>
            </a:fld>
            <a:endParaRPr lang="en-US" altLang="en-US" sz="1300">
              <a:latin typeface="Arial" panose="020B0604020202020204" pitchFamily="34" charset="0"/>
            </a:endParaRPr>
          </a:p>
        </p:txBody>
      </p:sp>
    </p:spTree>
    <p:extLst>
      <p:ext uri="{BB962C8B-B14F-4D97-AF65-F5344CB8AC3E}">
        <p14:creationId xmlns:p14="http://schemas.microsoft.com/office/powerpoint/2010/main" val="415283232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93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A9A1A5F4-FC7E-4C2B-AF90-4131E4ABFF25}" type="slidenum">
              <a:rPr lang="en-US" altLang="en-US" sz="1300">
                <a:latin typeface="Arial" panose="020B0604020202020204" pitchFamily="34" charset="0"/>
              </a:rPr>
              <a:pPr eaLnBrk="1" hangingPunct="1"/>
              <a:t>125</a:t>
            </a:fld>
            <a:endParaRPr lang="en-US" altLang="en-US" sz="1300">
              <a:latin typeface="Arial" panose="020B0604020202020204" pitchFamily="34" charset="0"/>
            </a:endParaRPr>
          </a:p>
        </p:txBody>
      </p:sp>
    </p:spTree>
    <p:extLst>
      <p:ext uri="{BB962C8B-B14F-4D97-AF65-F5344CB8AC3E}">
        <p14:creationId xmlns:p14="http://schemas.microsoft.com/office/powerpoint/2010/main" val="322381011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94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5BC3351D-3D1D-40F8-ACE6-4759A52CFF3F}" type="slidenum">
              <a:rPr lang="en-US" altLang="en-US" sz="1300">
                <a:latin typeface="Arial" panose="020B0604020202020204" pitchFamily="34" charset="0"/>
              </a:rPr>
              <a:pPr eaLnBrk="1" hangingPunct="1"/>
              <a:t>126</a:t>
            </a:fld>
            <a:endParaRPr lang="en-US" altLang="en-US" sz="1300">
              <a:latin typeface="Arial" panose="020B0604020202020204" pitchFamily="34" charset="0"/>
            </a:endParaRPr>
          </a:p>
        </p:txBody>
      </p:sp>
    </p:spTree>
    <p:extLst>
      <p:ext uri="{BB962C8B-B14F-4D97-AF65-F5344CB8AC3E}">
        <p14:creationId xmlns:p14="http://schemas.microsoft.com/office/powerpoint/2010/main" val="374390271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ln/>
        </p:spPr>
      </p:sp>
      <p:sp>
        <p:nvSpPr>
          <p:cNvPr id="295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95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2A5C705F-C56F-4B4F-B96B-C4B9D8A1A268}" type="slidenum">
              <a:rPr lang="en-US" altLang="en-US" sz="1300">
                <a:latin typeface="Arial" panose="020B0604020202020204" pitchFamily="34" charset="0"/>
              </a:rPr>
              <a:pPr eaLnBrk="1" hangingPunct="1"/>
              <a:t>127</a:t>
            </a:fld>
            <a:endParaRPr lang="en-US" altLang="en-US" sz="1300">
              <a:latin typeface="Arial" panose="020B0604020202020204" pitchFamily="34" charset="0"/>
            </a:endParaRPr>
          </a:p>
        </p:txBody>
      </p:sp>
    </p:spTree>
    <p:extLst>
      <p:ext uri="{BB962C8B-B14F-4D97-AF65-F5344CB8AC3E}">
        <p14:creationId xmlns:p14="http://schemas.microsoft.com/office/powerpoint/2010/main" val="11319785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Slide Image Placeholder 1"/>
          <p:cNvSpPr>
            <a:spLocks noGrp="1" noRot="1" noChangeAspect="1" noTextEdit="1"/>
          </p:cNvSpPr>
          <p:nvPr>
            <p:ph type="sldImg"/>
          </p:nvPr>
        </p:nvSpPr>
        <p:spPr>
          <a:ln/>
        </p:spPr>
      </p:sp>
      <p:sp>
        <p:nvSpPr>
          <p:cNvPr id="430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30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7A0E607D-FC31-47E4-8FD2-8FAE32B45153}" type="slidenum">
              <a:rPr lang="en-US" altLang="en-US" sz="1300">
                <a:latin typeface="Arial" panose="020B0604020202020204" pitchFamily="34" charset="0"/>
              </a:rPr>
              <a:pPr eaLnBrk="1" hangingPunct="1"/>
              <a:t>128</a:t>
            </a:fld>
            <a:endParaRPr lang="en-US" altLang="en-US" sz="1300">
              <a:latin typeface="Arial" panose="020B0604020202020204" pitchFamily="34" charset="0"/>
            </a:endParaRPr>
          </a:p>
        </p:txBody>
      </p:sp>
    </p:spTree>
    <p:extLst>
      <p:ext uri="{BB962C8B-B14F-4D97-AF65-F5344CB8AC3E}">
        <p14:creationId xmlns:p14="http://schemas.microsoft.com/office/powerpoint/2010/main" val="1058318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B41F67D3-AAE3-42B3-8A25-E612161BA2FC}" type="slidenum">
              <a:rPr lang="en-US" altLang="en-US" sz="1300">
                <a:latin typeface="Arial" panose="020B0604020202020204" pitchFamily="34" charset="0"/>
              </a:rPr>
              <a:pPr eaLnBrk="1" hangingPunct="1"/>
              <a:t>13</a:t>
            </a:fld>
            <a:endParaRPr lang="en-US" altLang="en-US" sz="1300">
              <a:latin typeface="Arial" panose="020B0604020202020204" pitchFamily="34"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Leads I, II, and III make up the standard limb leads. If an electrode is placed on the right arm, left arm, and left leg, three leads are formed. An imaginary line joining the positive and negative electrodes of a lead is called the axis of the lead. The axes of these three limb leads form an equilateral triangle with the heart at the center (Einthoven's triangle). Although placement of the left leg electrode may appear to make the triangle out of balance, it is nevertheless an equilateral triangle because all electrodes are about equidistant from the electrical field of the heart [1].</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Einthoven's triangle is a means of illustrating that the two arms and the left leg form apices of a triangle surrounding the heart. The two apices at the upper part of the triangle represent the points at which the two arms connect electrically with the fluids around the heart. The lower apex is the point at which the left leg connects with the fluids [2]. </a:t>
            </a:r>
            <a:br>
              <a:rPr lang="en-US" altLang="en-US">
                <a:latin typeface="Arial" panose="020B0604020202020204" pitchFamily="34" charset="0"/>
                <a:ea typeface="ＭＳ Ｐゴシック" panose="020B0600070205080204" pitchFamily="34" charset="-128"/>
              </a:rPr>
            </a:br>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[1] Conover M: </a:t>
            </a:r>
            <a:r>
              <a:rPr lang="en-US" altLang="en-US" i="1">
                <a:latin typeface="Arial" panose="020B0604020202020204" pitchFamily="34" charset="0"/>
                <a:ea typeface="ＭＳ Ｐゴシック" panose="020B0600070205080204" pitchFamily="34" charset="-128"/>
              </a:rPr>
              <a:t>Understanding Electrocardiography</a:t>
            </a:r>
            <a:r>
              <a:rPr lang="en-US" altLang="en-US">
                <a:latin typeface="Arial" panose="020B0604020202020204" pitchFamily="34" charset="0"/>
                <a:ea typeface="ＭＳ Ｐゴシック" panose="020B0600070205080204" pitchFamily="34" charset="-128"/>
              </a:rPr>
              <a:t>, ed 7, St. Louis, 1996, Mosby.</a:t>
            </a:r>
          </a:p>
          <a:p>
            <a:pPr eaLnBrk="1" hangingPunct="1"/>
            <a:r>
              <a:rPr lang="en-US" altLang="en-US">
                <a:latin typeface="Arial" panose="020B0604020202020204" pitchFamily="34" charset="0"/>
                <a:ea typeface="ＭＳ Ｐゴシック" panose="020B0600070205080204" pitchFamily="34" charset="-128"/>
              </a:rPr>
              <a:t>[2] Guyton AC, Hall JE: </a:t>
            </a:r>
            <a:r>
              <a:rPr lang="en-US" altLang="en-US" i="1">
                <a:latin typeface="Arial" panose="020B0604020202020204" pitchFamily="34" charset="0"/>
                <a:ea typeface="ＭＳ Ｐゴシック" panose="020B0600070205080204" pitchFamily="34" charset="-128"/>
              </a:rPr>
              <a:t>Textbook of Medical Physiology</a:t>
            </a:r>
            <a:r>
              <a:rPr lang="en-US" altLang="en-US">
                <a:latin typeface="Arial" panose="020B0604020202020204" pitchFamily="34" charset="0"/>
                <a:ea typeface="ＭＳ Ｐゴシック" panose="020B0600070205080204" pitchFamily="34" charset="-128"/>
              </a:rPr>
              <a:t>, ed 9, Philadelphia, 1996, W. B. Saunders Company.</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82526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92E26063-9892-471A-903B-F9B7F6C82735}" type="slidenum">
              <a:rPr lang="en-US" altLang="en-US" sz="1300">
                <a:latin typeface="Arial" panose="020B0604020202020204" pitchFamily="34" charset="0"/>
              </a:rPr>
              <a:pPr algn="r" eaLnBrk="1" hangingPunct="1"/>
              <a:t>14</a:t>
            </a:fld>
            <a:endParaRPr lang="en-US" altLang="en-US" sz="1300">
              <a:latin typeface="Arial" panose="020B0604020202020204" pitchFamily="34" charset="0"/>
            </a:endParaRPr>
          </a:p>
        </p:txBody>
      </p:sp>
      <p:sp>
        <p:nvSpPr>
          <p:cNvPr id="165891" name="Rectangle 2"/>
          <p:cNvSpPr>
            <a:spLocks noGrp="1" noRot="1" noChangeAspect="1" noChangeArrowheads="1" noTextEdit="1"/>
          </p:cNvSpPr>
          <p:nvPr>
            <p:ph type="sldImg"/>
          </p:nvPr>
        </p:nvSpPr>
        <p:spPr>
          <a:solidFill>
            <a:srgbClr val="FFFFFF"/>
          </a:solidFill>
          <a:ln/>
        </p:spPr>
      </p:sp>
      <p:sp>
        <p:nvSpPr>
          <p:cNvPr id="16589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Lead I records the difference in electrical potential between the left arm (+) and right arm (</a:t>
            </a:r>
            <a:r>
              <a:rPr lang="en-US" altLang="en-US">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en-US">
                <a:latin typeface="Arial" panose="020B0604020202020204" pitchFamily="34" charset="0"/>
                <a:ea typeface="ＭＳ Ｐゴシック" panose="020B0600070205080204" pitchFamily="34" charset="-128"/>
              </a:rPr>
              <a:t>) electrodes. The positive electrode is placed on the left arm and the negative electrode is placed on the right arm. The third electrode is a ground that minimizes electrical activity from other sources. Lead I views the lateral surface of the left ventricle.</a:t>
            </a:r>
          </a:p>
        </p:txBody>
      </p:sp>
    </p:spTree>
    <p:extLst>
      <p:ext uri="{BB962C8B-B14F-4D97-AF65-F5344CB8AC3E}">
        <p14:creationId xmlns:p14="http://schemas.microsoft.com/office/powerpoint/2010/main" val="263785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A31597BF-F6CF-4044-9DD3-53EE838E709C}" type="slidenum">
              <a:rPr lang="en-US" altLang="en-US" sz="1300">
                <a:latin typeface="Arial" panose="020B0604020202020204" pitchFamily="34" charset="0"/>
              </a:rPr>
              <a:pPr algn="r" eaLnBrk="1" hangingPunct="1"/>
              <a:t>15</a:t>
            </a:fld>
            <a:endParaRPr lang="en-US" altLang="en-US" sz="1300">
              <a:latin typeface="Arial" panose="020B0604020202020204" pitchFamily="34" charset="0"/>
            </a:endParaRPr>
          </a:p>
        </p:txBody>
      </p:sp>
      <p:sp>
        <p:nvSpPr>
          <p:cNvPr id="166915" name="Rectangle 2"/>
          <p:cNvSpPr>
            <a:spLocks noGrp="1" noRot="1" noChangeAspect="1" noChangeArrowheads="1" noTextEdit="1"/>
          </p:cNvSpPr>
          <p:nvPr>
            <p:ph type="sldImg"/>
          </p:nvPr>
        </p:nvSpPr>
        <p:spPr>
          <a:solidFill>
            <a:srgbClr val="FFFFFF"/>
          </a:solidFill>
          <a:ln/>
        </p:spPr>
      </p:sp>
      <p:sp>
        <p:nvSpPr>
          <p:cNvPr id="166916"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Lead II records the difference in electrical potential between the left leg (+) and right arm (</a:t>
            </a:r>
            <a:r>
              <a:rPr lang="en-US" altLang="en-US">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en-US">
                <a:latin typeface="Arial" panose="020B0604020202020204" pitchFamily="34" charset="0"/>
                <a:ea typeface="ＭＳ Ｐゴシック" panose="020B0600070205080204" pitchFamily="34" charset="-128"/>
              </a:rPr>
              <a:t>) electrodes. The positive electrode is placed on the left leg and the negative electrode is placed on the right arm. Lead II views the inferior surface of the left ventricle. This lead is commonly used for cardiac monitoring because positioning of the positive and negative electrodes in this lead most closely resembles the normal pathway of current flow in the heart.</a:t>
            </a:r>
          </a:p>
        </p:txBody>
      </p:sp>
    </p:spTree>
    <p:extLst>
      <p:ext uri="{BB962C8B-B14F-4D97-AF65-F5344CB8AC3E}">
        <p14:creationId xmlns:p14="http://schemas.microsoft.com/office/powerpoint/2010/main" val="2545878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B15181F0-E190-466C-9132-4BBA40CF65C0}" type="slidenum">
              <a:rPr lang="en-US" altLang="en-US" sz="1300">
                <a:latin typeface="Arial" panose="020B0604020202020204" pitchFamily="34" charset="0"/>
              </a:rPr>
              <a:pPr algn="r" eaLnBrk="1" hangingPunct="1"/>
              <a:t>16</a:t>
            </a:fld>
            <a:endParaRPr lang="en-US" altLang="en-US" sz="1300">
              <a:latin typeface="Arial" panose="020B0604020202020204" pitchFamily="34" charset="0"/>
            </a:endParaRPr>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a:latin typeface="Arial" panose="020B0604020202020204" pitchFamily="34" charset="0"/>
                <a:ea typeface="ＭＳ Ｐゴシック" panose="020B0600070205080204" pitchFamily="34" charset="-128"/>
              </a:rPr>
              <a:t>Lead III records the difference in electrical potential between the left leg (+) and left arm (</a:t>
            </a:r>
            <a:r>
              <a:rPr lang="en-US" altLang="en-US">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en-US">
                <a:latin typeface="Arial" panose="020B0604020202020204" pitchFamily="34" charset="0"/>
                <a:ea typeface="ＭＳ Ｐゴシック" panose="020B0600070205080204" pitchFamily="34" charset="-128"/>
              </a:rPr>
              <a:t>) electrodes. In lead III the positive electrode is placed on the left leg and the negative electrode is placed on the left arm. Lead III views the inferior surface of the left ventricle. </a:t>
            </a:r>
          </a:p>
        </p:txBody>
      </p:sp>
    </p:spTree>
    <p:extLst>
      <p:ext uri="{BB962C8B-B14F-4D97-AF65-F5344CB8AC3E}">
        <p14:creationId xmlns:p14="http://schemas.microsoft.com/office/powerpoint/2010/main" val="122850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solidFill>
            <a:srgbClr val="FFFFFF"/>
          </a:solidFill>
          <a:ln/>
        </p:spPr>
      </p:sp>
      <p:sp>
        <p:nvSpPr>
          <p:cNvPr id="168963" name="Notes Placeholder 2"/>
          <p:cNvSpPr>
            <a:spLocks noGrp="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a typeface="ＭＳ Ｐゴシック" panose="020B0600070205080204" pitchFamily="34" charset="-128"/>
            </a:endParaRPr>
          </a:p>
        </p:txBody>
      </p:sp>
      <p:sp>
        <p:nvSpPr>
          <p:cNvPr id="168964"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52817845-45D9-458C-AF98-EF89EFB9D02C}" type="slidenum">
              <a:rPr lang="en-US" altLang="en-US" sz="1300">
                <a:latin typeface="Arial" panose="020B0604020202020204" pitchFamily="34" charset="0"/>
              </a:rPr>
              <a:pPr algn="r" eaLnBrk="1" hangingPunct="1"/>
              <a:t>17</a:t>
            </a:fld>
            <a:endParaRPr lang="en-US" altLang="en-US" sz="1300">
              <a:latin typeface="Arial" panose="020B0604020202020204" pitchFamily="34" charset="0"/>
            </a:endParaRPr>
          </a:p>
        </p:txBody>
      </p:sp>
    </p:spTree>
    <p:extLst>
      <p:ext uri="{BB962C8B-B14F-4D97-AF65-F5344CB8AC3E}">
        <p14:creationId xmlns:p14="http://schemas.microsoft.com/office/powerpoint/2010/main" val="2365482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58525296-D79A-41DC-9EAF-A7B9D4D70EE4}" type="slidenum">
              <a:rPr lang="en-US" altLang="en-US" sz="1300">
                <a:latin typeface="Arial" panose="020B0604020202020204" pitchFamily="34" charset="0"/>
              </a:rPr>
              <a:pPr algn="r" eaLnBrk="1" hangingPunct="1"/>
              <a:t>18</a:t>
            </a:fld>
            <a:endParaRPr lang="en-US" altLang="en-US" sz="1300">
              <a:latin typeface="Arial" panose="020B0604020202020204" pitchFamily="34" charset="0"/>
            </a:endParaRPr>
          </a:p>
        </p:txBody>
      </p:sp>
      <p:sp>
        <p:nvSpPr>
          <p:cNvPr id="169987" name="Rectangle 2"/>
          <p:cNvSpPr>
            <a:spLocks noGrp="1" noRot="1" noChangeAspect="1" noChangeArrowheads="1" noTextEdit="1"/>
          </p:cNvSpPr>
          <p:nvPr>
            <p:ph type="sldImg"/>
          </p:nvPr>
        </p:nvSpPr>
        <p:spPr>
          <a:solidFill>
            <a:srgbClr val="FFFFFF"/>
          </a:solidFill>
          <a:ln/>
        </p:spPr>
      </p:sp>
      <p:sp>
        <p:nvSpPr>
          <p:cNvPr id="169988"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Leads aVR, aVL, and aVF are augmented limb leads that record measurements at a specific electrode with respect to a reference electrode. Frank Norman Wilson and colleagues used the term </a:t>
            </a:r>
            <a:r>
              <a:rPr lang="en-US" altLang="en-US" i="1">
                <a:latin typeface="Arial" panose="020B0604020202020204" pitchFamily="34" charset="0"/>
                <a:ea typeface="ＭＳ Ｐゴシック" panose="020B0600070205080204" pitchFamily="34" charset="-128"/>
              </a:rPr>
              <a:t>central terminal </a:t>
            </a:r>
            <a:r>
              <a:rPr lang="en-US" altLang="en-US">
                <a:latin typeface="Arial" panose="020B0604020202020204" pitchFamily="34" charset="0"/>
                <a:ea typeface="ＭＳ Ｐゴシック" panose="020B0600070205080204" pitchFamily="34" charset="-128"/>
              </a:rPr>
              <a:t>to describe a reference point that is the average of the limb lead electrical potentials. In the augmented leads, the Wilson central terminal (WCT) is calculated by the ECG machine’s computer as an average potential of the electrical currents from the two electrodes other than the one being used as the positive electrode. For example, in lead aVL the positive electrode is located on the patient's left arm. The ECG machine’s computer calculates the central terminal by joining the electrical currents obtained from the electrodes on the patient's right arm and left leg. Lead aVL therefore represents the difference in electrical potential between the left arm and the central terminal. The electrical potential of the central terminal is essentially zero.</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The electrical potential produced by the augmented leads is normally relatively small. The ECG machine augments (magnifies) the amplitude of the electrical potentials detected at each extremity by about 50% over those recorded at the standard limb leads. The “a” in aVR, aVL, and aVF refers to augmented. The “V” refers to voltage. The “R” refers to right arm, the “L” to left arm, and the “F” to left foot (leg). Therefore, the positive electrode in aVR is located on the right arm, aVL has a positive electrode at the left arm, and aVF has a positive electrode positioned on the left leg.</a:t>
            </a:r>
          </a:p>
        </p:txBody>
      </p:sp>
    </p:spTree>
    <p:extLst>
      <p:ext uri="{BB962C8B-B14F-4D97-AF65-F5344CB8AC3E}">
        <p14:creationId xmlns:p14="http://schemas.microsoft.com/office/powerpoint/2010/main" val="3492616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050853FE-2B0A-46EE-8973-68F8FB165FC7}" type="slidenum">
              <a:rPr lang="en-US" altLang="en-US" sz="1300">
                <a:latin typeface="Arial" panose="020B0604020202020204" pitchFamily="34" charset="0"/>
              </a:rPr>
              <a:pPr algn="r" eaLnBrk="1" hangingPunct="1"/>
              <a:t>19</a:t>
            </a:fld>
            <a:endParaRPr lang="en-US" altLang="en-US" sz="1300">
              <a:latin typeface="Arial" panose="020B0604020202020204" pitchFamily="34" charset="0"/>
            </a:endParaRPr>
          </a:p>
        </p:txBody>
      </p:sp>
      <p:sp>
        <p:nvSpPr>
          <p:cNvPr id="171011" name="Rectangle 2"/>
          <p:cNvSpPr>
            <a:spLocks noGrp="1" noRot="1" noChangeAspect="1" noChangeArrowheads="1" noTextEdit="1"/>
          </p:cNvSpPr>
          <p:nvPr>
            <p:ph type="sldImg"/>
          </p:nvPr>
        </p:nvSpPr>
        <p:spPr>
          <a:solidFill>
            <a:srgbClr val="FFFFFF"/>
          </a:solidFill>
          <a:ln/>
        </p:spPr>
      </p:sp>
      <p:sp>
        <p:nvSpPr>
          <p:cNvPr id="17101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a:latin typeface="Arial" panose="020B0604020202020204" pitchFamily="34" charset="0"/>
                <a:ea typeface="ＭＳ Ｐゴシック" panose="020B0600070205080204" pitchFamily="34" charset="-128"/>
              </a:rPr>
              <a:t>Lead aVR views the heart from the right shoulder (the positive electrode) and views the base of the heart (primarily the atria and the great vessels). This lead does not view any wall of the heart. </a:t>
            </a:r>
          </a:p>
          <a:p>
            <a:pPr eaLnBrk="1" hangingPunct="1"/>
            <a:endParaRPr lang="en-US" altLang="en-US">
              <a:latin typeface="Arial" panose="020B0604020202020204" pitchFamily="34"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5321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F712B844-0366-4B1C-94EE-5CE2476FEE3C}" type="slidenum">
              <a:rPr lang="en-US" altLang="en-US" sz="1300">
                <a:latin typeface="Arial" panose="020B0604020202020204" pitchFamily="34" charset="0"/>
              </a:rPr>
              <a:pPr eaLnBrk="1" hangingPunct="1"/>
              <a:t>2</a:t>
            </a:fld>
            <a:endParaRPr lang="en-US" altLang="en-US" sz="1300">
              <a:latin typeface="Arial" panose="020B0604020202020204" pitchFamily="34" charset="0"/>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Describe the ECG characteristics, possible causes, signs and symptoms, and initial emergency care for premature junctional complexes (PJCs).</a:t>
            </a:r>
          </a:p>
          <a:p>
            <a:r>
              <a:rPr lang="en-US" altLang="en-US">
                <a:latin typeface="Arial" panose="020B0604020202020204" pitchFamily="34" charset="0"/>
                <a:ea typeface="ＭＳ Ｐゴシック" panose="020B0600070205080204" pitchFamily="34" charset="-128"/>
              </a:rPr>
              <a:t>Describe the ECG characteristics and possible causes for junctional escape beats.</a:t>
            </a:r>
          </a:p>
          <a:p>
            <a:r>
              <a:rPr lang="en-US" altLang="en-US">
                <a:latin typeface="Arial" panose="020B0604020202020204" pitchFamily="34" charset="0"/>
                <a:ea typeface="ＭＳ Ｐゴシック" panose="020B0600070205080204" pitchFamily="34" charset="-128"/>
              </a:rPr>
              <a:t>Explain the difference between premature junctional complexes and junctional escape beats.</a:t>
            </a:r>
          </a:p>
        </p:txBody>
      </p:sp>
    </p:spTree>
    <p:extLst>
      <p:ext uri="{BB962C8B-B14F-4D97-AF65-F5344CB8AC3E}">
        <p14:creationId xmlns:p14="http://schemas.microsoft.com/office/powerpoint/2010/main" val="2508177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E9C26AF3-B6FC-4C49-B0D3-1A496316879D}" type="slidenum">
              <a:rPr lang="en-US" altLang="en-US" sz="1300">
                <a:latin typeface="Arial" panose="020B0604020202020204" pitchFamily="34" charset="0"/>
              </a:rPr>
              <a:pPr algn="r" eaLnBrk="1" hangingPunct="1"/>
              <a:t>20</a:t>
            </a:fld>
            <a:endParaRPr lang="en-US" altLang="en-US" sz="1300">
              <a:latin typeface="Arial" panose="020B0604020202020204" pitchFamily="34" charset="0"/>
            </a:endParaRPr>
          </a:p>
        </p:txBody>
      </p:sp>
      <p:sp>
        <p:nvSpPr>
          <p:cNvPr id="172035" name="Rectangle 2"/>
          <p:cNvSpPr>
            <a:spLocks noGrp="1" noRot="1" noChangeAspect="1" noChangeArrowheads="1" noTextEdit="1"/>
          </p:cNvSpPr>
          <p:nvPr>
            <p:ph type="sldImg"/>
          </p:nvPr>
        </p:nvSpPr>
        <p:spPr>
          <a:solidFill>
            <a:srgbClr val="FFFFFF"/>
          </a:solidFill>
          <a:ln/>
        </p:spPr>
      </p:sp>
      <p:sp>
        <p:nvSpPr>
          <p:cNvPr id="172036"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a:latin typeface="Arial" panose="020B0604020202020204" pitchFamily="34" charset="0"/>
                <a:ea typeface="ＭＳ Ｐゴシック" panose="020B0600070205080204" pitchFamily="34" charset="-128"/>
              </a:rPr>
              <a:t>Lead aVL combines views from the right arm and left leg, with the “view” being from the left shoulder and oriented to the lateral wall of the left ventricle. </a:t>
            </a:r>
          </a:p>
        </p:txBody>
      </p:sp>
    </p:spTree>
    <p:extLst>
      <p:ext uri="{BB962C8B-B14F-4D97-AF65-F5344CB8AC3E}">
        <p14:creationId xmlns:p14="http://schemas.microsoft.com/office/powerpoint/2010/main" val="2487688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46942FA6-C1DF-4940-BE74-8A4033C3A0F6}" type="slidenum">
              <a:rPr lang="en-US" altLang="en-US" sz="1300">
                <a:latin typeface="Arial" panose="020B0604020202020204" pitchFamily="34" charset="0"/>
              </a:rPr>
              <a:pPr algn="r" eaLnBrk="1" hangingPunct="1"/>
              <a:t>21</a:t>
            </a:fld>
            <a:endParaRPr lang="en-US" altLang="en-US" sz="1300">
              <a:latin typeface="Arial" panose="020B0604020202020204" pitchFamily="34" charset="0"/>
            </a:endParaRPr>
          </a:p>
        </p:txBody>
      </p:sp>
      <p:sp>
        <p:nvSpPr>
          <p:cNvPr id="173059" name="Rectangle 2"/>
          <p:cNvSpPr>
            <a:spLocks noGrp="1" noRot="1" noChangeAspect="1" noChangeArrowheads="1" noTextEdit="1"/>
          </p:cNvSpPr>
          <p:nvPr>
            <p:ph type="sldImg"/>
          </p:nvPr>
        </p:nvSpPr>
        <p:spPr>
          <a:solidFill>
            <a:srgbClr val="FFFFFF"/>
          </a:solidFill>
          <a:ln/>
        </p:spPr>
      </p:sp>
      <p:sp>
        <p:nvSpPr>
          <p:cNvPr id="17306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a:latin typeface="Arial" panose="020B0604020202020204" pitchFamily="34" charset="0"/>
                <a:ea typeface="ＭＳ Ｐゴシック" panose="020B0600070205080204" pitchFamily="34" charset="-128"/>
              </a:rPr>
              <a:t>Lead aVF combines views from the right arm and left arm toward the left leg, viewing the inferior surface of the left ventricle from the left leg. </a:t>
            </a:r>
          </a:p>
        </p:txBody>
      </p:sp>
    </p:spTree>
    <p:extLst>
      <p:ext uri="{BB962C8B-B14F-4D97-AF65-F5344CB8AC3E}">
        <p14:creationId xmlns:p14="http://schemas.microsoft.com/office/powerpoint/2010/main" val="2713628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solidFill>
            <a:srgbClr val="FFFFFF"/>
          </a:solidFill>
          <a:ln/>
        </p:spPr>
      </p:sp>
      <p:sp>
        <p:nvSpPr>
          <p:cNvPr id="174083" name="Notes Placeholder 2"/>
          <p:cNvSpPr>
            <a:spLocks noGrp="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a typeface="ＭＳ Ｐゴシック" panose="020B0600070205080204" pitchFamily="34" charset="-128"/>
            </a:endParaRPr>
          </a:p>
        </p:txBody>
      </p:sp>
      <p:sp>
        <p:nvSpPr>
          <p:cNvPr id="174084"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02B8E5A1-330B-4927-832D-63389B29736A}" type="slidenum">
              <a:rPr lang="en-US" altLang="en-US" sz="1300">
                <a:latin typeface="Arial" panose="020B0604020202020204" pitchFamily="34" charset="0"/>
              </a:rPr>
              <a:pPr algn="r" eaLnBrk="1" hangingPunct="1"/>
              <a:t>22</a:t>
            </a:fld>
            <a:endParaRPr lang="en-US" altLang="en-US" sz="1300">
              <a:latin typeface="Arial" panose="020B0604020202020204" pitchFamily="34" charset="0"/>
            </a:endParaRPr>
          </a:p>
        </p:txBody>
      </p:sp>
    </p:spTree>
    <p:extLst>
      <p:ext uri="{BB962C8B-B14F-4D97-AF65-F5344CB8AC3E}">
        <p14:creationId xmlns:p14="http://schemas.microsoft.com/office/powerpoint/2010/main" val="3575113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1A50CE62-F26B-4CA9-816A-0A2D9744F245}" type="slidenum">
              <a:rPr lang="en-US" altLang="en-US" sz="1300">
                <a:latin typeface="Arial" panose="020B0604020202020204" pitchFamily="34" charset="0"/>
              </a:rPr>
              <a:pPr algn="r" eaLnBrk="1" hangingPunct="1"/>
              <a:t>23</a:t>
            </a:fld>
            <a:endParaRPr lang="en-US" altLang="en-US" sz="1300">
              <a:latin typeface="Arial" panose="020B0604020202020204" pitchFamily="34" charset="0"/>
            </a:endParaRPr>
          </a:p>
        </p:txBody>
      </p:sp>
      <p:sp>
        <p:nvSpPr>
          <p:cNvPr id="175107" name="Rectangle 2"/>
          <p:cNvSpPr>
            <a:spLocks noGrp="1" noRot="1" noChangeAspect="1" noChangeArrowheads="1" noTextEdit="1"/>
          </p:cNvSpPr>
          <p:nvPr>
            <p:ph type="sldImg"/>
          </p:nvPr>
        </p:nvSpPr>
        <p:spPr>
          <a:solidFill>
            <a:srgbClr val="FFFFFF"/>
          </a:solidFill>
          <a:ln/>
        </p:spPr>
      </p:sp>
      <p:sp>
        <p:nvSpPr>
          <p:cNvPr id="175108"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a:latin typeface="Arial" panose="020B0604020202020204" pitchFamily="34" charset="0"/>
                <a:ea typeface="ＭＳ Ｐゴシック" panose="020B0600070205080204" pitchFamily="34" charset="-128"/>
              </a:rPr>
              <a:t>Horizontal plane leads view the heart as if the body were sliced in half horizontally. Directions in the horizontal plane are anterior, posterior, right, and left. </a:t>
            </a:r>
          </a:p>
        </p:txBody>
      </p:sp>
    </p:spTree>
    <p:extLst>
      <p:ext uri="{BB962C8B-B14F-4D97-AF65-F5344CB8AC3E}">
        <p14:creationId xmlns:p14="http://schemas.microsoft.com/office/powerpoint/2010/main" val="426765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F687672D-3BF7-406A-B439-9AD982C74AB3}" type="slidenum">
              <a:rPr lang="en-US" altLang="en-US" sz="1300">
                <a:latin typeface="Arial" panose="020B0604020202020204" pitchFamily="34" charset="0"/>
              </a:rPr>
              <a:pPr algn="r" eaLnBrk="1" hangingPunct="1"/>
              <a:t>24</a:t>
            </a:fld>
            <a:endParaRPr lang="en-US" altLang="en-US" sz="1300">
              <a:latin typeface="Arial" panose="020B0604020202020204" pitchFamily="34" charset="0"/>
            </a:endParaRPr>
          </a:p>
        </p:txBody>
      </p:sp>
      <p:sp>
        <p:nvSpPr>
          <p:cNvPr id="176131" name="Rectangle 2"/>
          <p:cNvSpPr>
            <a:spLocks noGrp="1" noRot="1" noChangeAspect="1" noChangeArrowheads="1" noTextEdit="1"/>
          </p:cNvSpPr>
          <p:nvPr>
            <p:ph type="sldImg"/>
          </p:nvPr>
        </p:nvSpPr>
        <p:spPr>
          <a:solidFill>
            <a:srgbClr val="FFFFFF"/>
          </a:solidFill>
          <a:ln/>
        </p:spPr>
      </p:sp>
      <p:sp>
        <p:nvSpPr>
          <p:cNvPr id="17613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Six chest (precordial or “V”) leads view the heart in the horizontal plane. This allows a view of the front and left side of the heart. The chest leads are identified as V</a:t>
            </a:r>
            <a:r>
              <a:rPr lang="en-US" altLang="en-US" baseline="-25000">
                <a:latin typeface="Arial" panose="020B0604020202020204" pitchFamily="34" charset="0"/>
                <a:ea typeface="ＭＳ Ｐゴシック" panose="020B0600070205080204" pitchFamily="34" charset="-128"/>
              </a:rPr>
              <a:t>1</a:t>
            </a:r>
            <a:r>
              <a:rPr lang="en-US" altLang="en-US">
                <a:latin typeface="Arial" panose="020B0604020202020204" pitchFamily="34" charset="0"/>
                <a:ea typeface="ＭＳ Ｐゴシック" panose="020B0600070205080204" pitchFamily="34" charset="-128"/>
              </a:rPr>
              <a:t>, V</a:t>
            </a:r>
            <a:r>
              <a:rPr lang="en-US" altLang="en-US" baseline="-25000">
                <a:latin typeface="Arial" panose="020B0604020202020204" pitchFamily="34" charset="0"/>
                <a:ea typeface="ＭＳ Ｐゴシック" panose="020B0600070205080204" pitchFamily="34" charset="-128"/>
              </a:rPr>
              <a:t>2</a:t>
            </a:r>
            <a:r>
              <a:rPr lang="en-US" altLang="en-US">
                <a:latin typeface="Arial" panose="020B0604020202020204" pitchFamily="34" charset="0"/>
                <a:ea typeface="ＭＳ Ｐゴシック" panose="020B0600070205080204" pitchFamily="34" charset="-128"/>
              </a:rPr>
              <a:t>, V</a:t>
            </a:r>
            <a:r>
              <a:rPr lang="en-US" altLang="en-US" baseline="-25000">
                <a:latin typeface="Arial" panose="020B0604020202020204" pitchFamily="34" charset="0"/>
                <a:ea typeface="ＭＳ Ｐゴシック" panose="020B0600070205080204" pitchFamily="34" charset="-128"/>
              </a:rPr>
              <a:t>3</a:t>
            </a:r>
            <a:r>
              <a:rPr lang="en-US" altLang="en-US">
                <a:latin typeface="Arial" panose="020B0604020202020204" pitchFamily="34" charset="0"/>
                <a:ea typeface="ＭＳ Ｐゴシック" panose="020B0600070205080204" pitchFamily="34" charset="-128"/>
              </a:rPr>
              <a:t>, V</a:t>
            </a:r>
            <a:r>
              <a:rPr lang="en-US" altLang="en-US" baseline="-25000">
                <a:latin typeface="Arial" panose="020B0604020202020204" pitchFamily="34" charset="0"/>
                <a:ea typeface="ＭＳ Ｐゴシック" panose="020B0600070205080204" pitchFamily="34" charset="-128"/>
              </a:rPr>
              <a:t>4</a:t>
            </a:r>
            <a:r>
              <a:rPr lang="en-US" altLang="en-US">
                <a:latin typeface="Arial" panose="020B0604020202020204" pitchFamily="34" charset="0"/>
                <a:ea typeface="ＭＳ Ｐゴシック" panose="020B0600070205080204" pitchFamily="34" charset="-128"/>
              </a:rPr>
              <a:t>, V</a:t>
            </a:r>
            <a:r>
              <a:rPr lang="en-US" altLang="en-US" baseline="-25000">
                <a:latin typeface="Arial" panose="020B0604020202020204" pitchFamily="34" charset="0"/>
                <a:ea typeface="ＭＳ Ｐゴシック" panose="020B0600070205080204" pitchFamily="34" charset="-128"/>
              </a:rPr>
              <a:t>5</a:t>
            </a:r>
            <a:r>
              <a:rPr lang="en-US" altLang="en-US">
                <a:latin typeface="Arial" panose="020B0604020202020204" pitchFamily="34" charset="0"/>
                <a:ea typeface="ＭＳ Ｐゴシック" panose="020B0600070205080204" pitchFamily="34" charset="-128"/>
              </a:rPr>
              <a:t>, and V</a:t>
            </a:r>
            <a:r>
              <a:rPr lang="en-US" altLang="en-US" baseline="-25000">
                <a:latin typeface="Arial" panose="020B0604020202020204" pitchFamily="34" charset="0"/>
                <a:ea typeface="ＭＳ Ｐゴシック" panose="020B0600070205080204" pitchFamily="34" charset="-128"/>
              </a:rPr>
              <a:t>6</a:t>
            </a:r>
            <a:r>
              <a:rPr lang="en-US" altLang="en-US">
                <a:latin typeface="Arial" panose="020B0604020202020204" pitchFamily="34" charset="0"/>
                <a:ea typeface="ＭＳ Ｐゴシック" panose="020B0600070205080204" pitchFamily="34" charset="-128"/>
              </a:rPr>
              <a:t>. Each electrode placed in a “V” position is a positive electrode, measuring electrical potential with respect to the Wilson central terminal. </a:t>
            </a:r>
          </a:p>
        </p:txBody>
      </p:sp>
    </p:spTree>
    <p:extLst>
      <p:ext uri="{BB962C8B-B14F-4D97-AF65-F5344CB8AC3E}">
        <p14:creationId xmlns:p14="http://schemas.microsoft.com/office/powerpoint/2010/main" val="1347698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solidFill>
            <a:srgbClr val="FFFFFF"/>
          </a:solidFill>
          <a:ln/>
        </p:spPr>
      </p:sp>
      <p:sp>
        <p:nvSpPr>
          <p:cNvPr id="182275"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Step 6: V</a:t>
            </a:r>
            <a:r>
              <a:rPr lang="en-US" altLang="en-US" baseline="-25000">
                <a:latin typeface="Arial" panose="020B0604020202020204" pitchFamily="34" charset="0"/>
                <a:ea typeface="ＭＳ Ｐゴシック" panose="020B0600070205080204" pitchFamily="34" charset="-128"/>
              </a:rPr>
              <a:t>1</a:t>
            </a:r>
            <a:r>
              <a:rPr lang="en-US" altLang="en-US">
                <a:latin typeface="Arial" panose="020B0604020202020204" pitchFamily="34" charset="0"/>
                <a:ea typeface="ＭＳ Ｐゴシック" panose="020B0600070205080204" pitchFamily="34" charset="-128"/>
              </a:rPr>
              <a:t> is positioned in the fourth intercostal space just to the right of the sternum. Note: All the electrode positions refer to the location of the gel. For example, the gel of the V</a:t>
            </a:r>
            <a:r>
              <a:rPr lang="en-US" altLang="en-US" baseline="-25000">
                <a:latin typeface="Arial" panose="020B0604020202020204" pitchFamily="34" charset="0"/>
                <a:ea typeface="ＭＳ Ｐゴシック" panose="020B0600070205080204" pitchFamily="34" charset="-128"/>
              </a:rPr>
              <a:t>1</a:t>
            </a:r>
            <a:r>
              <a:rPr lang="en-US" altLang="en-US">
                <a:latin typeface="Arial" panose="020B0604020202020204" pitchFamily="34" charset="0"/>
                <a:ea typeface="ＭＳ Ｐゴシック" panose="020B0600070205080204" pitchFamily="34" charset="-128"/>
              </a:rPr>
              <a:t> electrode, not the entire adhesive patch, is positioned in the fourth intercostal space, just to the right of the sternum.</a:t>
            </a:r>
          </a:p>
        </p:txBody>
      </p:sp>
      <p:sp>
        <p:nvSpPr>
          <p:cNvPr id="182276"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F5CE07C5-4BB8-475C-9980-4EB388B6A4D8}" type="slidenum">
              <a:rPr lang="en-US" altLang="en-US" sz="1300">
                <a:latin typeface="Arial" panose="020B0604020202020204" pitchFamily="34" charset="0"/>
              </a:rPr>
              <a:pPr algn="r" eaLnBrk="1" hangingPunct="1"/>
              <a:t>25</a:t>
            </a:fld>
            <a:endParaRPr lang="en-US" altLang="en-US" sz="1300">
              <a:latin typeface="Arial" panose="020B0604020202020204" pitchFamily="34" charset="0"/>
            </a:endParaRPr>
          </a:p>
        </p:txBody>
      </p:sp>
    </p:spTree>
    <p:extLst>
      <p:ext uri="{BB962C8B-B14F-4D97-AF65-F5344CB8AC3E}">
        <p14:creationId xmlns:p14="http://schemas.microsoft.com/office/powerpoint/2010/main" val="632355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solidFill>
            <a:srgbClr val="FFFFFF"/>
          </a:solidFill>
          <a:ln/>
        </p:spPr>
      </p:sp>
      <p:sp>
        <p:nvSpPr>
          <p:cNvPr id="184323"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Step 8: Place the V</a:t>
            </a:r>
            <a:r>
              <a:rPr lang="en-US" altLang="en-US" baseline="-25000">
                <a:latin typeface="Arial" panose="020B0604020202020204" pitchFamily="34" charset="0"/>
                <a:ea typeface="ＭＳ Ｐゴシック" panose="020B0600070205080204" pitchFamily="34" charset="-128"/>
              </a:rPr>
              <a:t>2</a:t>
            </a:r>
            <a:r>
              <a:rPr lang="en-US" altLang="en-US">
                <a:latin typeface="Arial" panose="020B0604020202020204" pitchFamily="34" charset="0"/>
                <a:ea typeface="ＭＳ Ｐゴシック" panose="020B0600070205080204" pitchFamily="34" charset="-128"/>
              </a:rPr>
              <a:t> electrode in the fourth intercostal space just to the left of the sternum.</a:t>
            </a:r>
          </a:p>
        </p:txBody>
      </p:sp>
      <p:sp>
        <p:nvSpPr>
          <p:cNvPr id="184324"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9A4B373A-029C-4991-B1B3-FFB118BB1506}" type="slidenum">
              <a:rPr lang="en-US" altLang="en-US" sz="1300">
                <a:latin typeface="Arial" panose="020B0604020202020204" pitchFamily="34" charset="0"/>
              </a:rPr>
              <a:pPr algn="r" eaLnBrk="1" hangingPunct="1"/>
              <a:t>26</a:t>
            </a:fld>
            <a:endParaRPr lang="en-US" altLang="en-US" sz="1300">
              <a:latin typeface="Arial" panose="020B0604020202020204" pitchFamily="34" charset="0"/>
            </a:endParaRPr>
          </a:p>
        </p:txBody>
      </p:sp>
    </p:spTree>
    <p:extLst>
      <p:ext uri="{BB962C8B-B14F-4D97-AF65-F5344CB8AC3E}">
        <p14:creationId xmlns:p14="http://schemas.microsoft.com/office/powerpoint/2010/main" val="2606761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solidFill>
            <a:srgbClr val="FFFFFF"/>
          </a:solidFill>
          <a:ln/>
        </p:spPr>
      </p:sp>
      <p:sp>
        <p:nvSpPr>
          <p:cNvPr id="186371"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Step 10: Position the V</a:t>
            </a:r>
            <a:r>
              <a:rPr lang="en-US" altLang="en-US" baseline="-25000">
                <a:latin typeface="Arial" panose="020B0604020202020204" pitchFamily="34" charset="0"/>
                <a:ea typeface="ＭＳ Ｐゴシック" panose="020B0600070205080204" pitchFamily="34" charset="-128"/>
              </a:rPr>
              <a:t>4</a:t>
            </a:r>
            <a:r>
              <a:rPr lang="en-US" altLang="en-US">
                <a:latin typeface="Arial" panose="020B0604020202020204" pitchFamily="34" charset="0"/>
                <a:ea typeface="ＭＳ Ｐゴシック" panose="020B0600070205080204" pitchFamily="34" charset="-128"/>
              </a:rPr>
              <a:t> electrode in the fifth intercostal space in the midclavicular line.</a:t>
            </a:r>
          </a:p>
        </p:txBody>
      </p:sp>
      <p:sp>
        <p:nvSpPr>
          <p:cNvPr id="186372"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11C32EDF-1F6E-4ABA-BCF6-2C8BD34EC552}" type="slidenum">
              <a:rPr lang="en-US" altLang="en-US" sz="1300">
                <a:latin typeface="Arial" panose="020B0604020202020204" pitchFamily="34" charset="0"/>
              </a:rPr>
              <a:pPr algn="r" eaLnBrk="1" hangingPunct="1"/>
              <a:t>27</a:t>
            </a:fld>
            <a:endParaRPr lang="en-US" altLang="en-US" sz="1300">
              <a:latin typeface="Arial" panose="020B0604020202020204" pitchFamily="34" charset="0"/>
            </a:endParaRPr>
          </a:p>
        </p:txBody>
      </p:sp>
    </p:spTree>
    <p:extLst>
      <p:ext uri="{BB962C8B-B14F-4D97-AF65-F5344CB8AC3E}">
        <p14:creationId xmlns:p14="http://schemas.microsoft.com/office/powerpoint/2010/main" val="2138993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solidFill>
            <a:srgbClr val="FFFFFF"/>
          </a:solidFill>
          <a:ln/>
        </p:spPr>
      </p:sp>
      <p:sp>
        <p:nvSpPr>
          <p:cNvPr id="188419"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Step 12: V</a:t>
            </a:r>
            <a:r>
              <a:rPr lang="en-US" altLang="en-US" baseline="-25000">
                <a:latin typeface="Arial" panose="020B0604020202020204" pitchFamily="34" charset="0"/>
                <a:ea typeface="ＭＳ Ｐゴシック" panose="020B0600070205080204" pitchFamily="34" charset="-128"/>
              </a:rPr>
              <a:t>6</a:t>
            </a:r>
            <a:r>
              <a:rPr lang="en-US" altLang="en-US">
                <a:latin typeface="Arial" panose="020B0604020202020204" pitchFamily="34" charset="0"/>
                <a:ea typeface="ＭＳ Ｐゴシック" panose="020B0600070205080204" pitchFamily="34" charset="-128"/>
              </a:rPr>
              <a:t> is positioned in the midaxillary line, level with V</a:t>
            </a:r>
            <a:r>
              <a:rPr lang="en-US" altLang="en-US" baseline="-25000">
                <a:latin typeface="Arial" panose="020B0604020202020204" pitchFamily="34" charset="0"/>
                <a:ea typeface="ＭＳ Ｐゴシック" panose="020B0600070205080204" pitchFamily="34" charset="-128"/>
              </a:rPr>
              <a:t>4</a:t>
            </a:r>
            <a:r>
              <a:rPr lang="en-US" altLang="en-US">
                <a:latin typeface="Arial" panose="020B0604020202020204" pitchFamily="34" charset="0"/>
                <a:ea typeface="ＭＳ Ｐゴシック" panose="020B0600070205080204" pitchFamily="34" charset="-128"/>
              </a:rPr>
              <a:t>.</a:t>
            </a:r>
          </a:p>
        </p:txBody>
      </p:sp>
      <p:sp>
        <p:nvSpPr>
          <p:cNvPr id="188420"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DD6AD04B-B3C9-45A6-AF1E-52F99FD623AA}" type="slidenum">
              <a:rPr lang="en-US" altLang="en-US" sz="1300">
                <a:latin typeface="Arial" panose="020B0604020202020204" pitchFamily="34" charset="0"/>
              </a:rPr>
              <a:pPr algn="r" eaLnBrk="1" hangingPunct="1"/>
              <a:t>28</a:t>
            </a:fld>
            <a:endParaRPr lang="en-US" altLang="en-US" sz="1300">
              <a:latin typeface="Arial" panose="020B0604020202020204" pitchFamily="34" charset="0"/>
            </a:endParaRPr>
          </a:p>
        </p:txBody>
      </p:sp>
    </p:spTree>
    <p:extLst>
      <p:ext uri="{BB962C8B-B14F-4D97-AF65-F5344CB8AC3E}">
        <p14:creationId xmlns:p14="http://schemas.microsoft.com/office/powerpoint/2010/main" val="3279889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solidFill>
            <a:srgbClr val="FFFFFF"/>
          </a:solidFill>
          <a:ln/>
        </p:spPr>
      </p:sp>
      <p:sp>
        <p:nvSpPr>
          <p:cNvPr id="189443"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Step 13: V</a:t>
            </a:r>
            <a:r>
              <a:rPr lang="en-US" altLang="en-US" baseline="-25000">
                <a:latin typeface="Arial" panose="020B0604020202020204" pitchFamily="34" charset="0"/>
                <a:ea typeface="ＭＳ Ｐゴシック" panose="020B0600070205080204" pitchFamily="34" charset="-128"/>
              </a:rPr>
              <a:t>5</a:t>
            </a:r>
            <a:r>
              <a:rPr lang="en-US" altLang="en-US">
                <a:latin typeface="Arial" panose="020B0604020202020204" pitchFamily="34" charset="0"/>
                <a:ea typeface="ＭＳ Ｐゴシック" panose="020B0600070205080204" pitchFamily="34" charset="-128"/>
              </a:rPr>
              <a:t> is positioned in the anterior axillary line, level with V</a:t>
            </a:r>
            <a:r>
              <a:rPr lang="en-US" altLang="en-US" baseline="-25000">
                <a:latin typeface="Arial" panose="020B0604020202020204" pitchFamily="34" charset="0"/>
                <a:ea typeface="ＭＳ Ｐゴシック" panose="020B0600070205080204" pitchFamily="34" charset="-128"/>
              </a:rPr>
              <a:t>4</a:t>
            </a:r>
            <a:r>
              <a:rPr lang="en-US" altLang="en-US">
                <a:latin typeface="Arial" panose="020B0604020202020204" pitchFamily="34" charset="0"/>
                <a:ea typeface="ＭＳ Ｐゴシック" panose="020B0600070205080204" pitchFamily="34" charset="-128"/>
              </a:rPr>
              <a:t>.</a:t>
            </a:r>
          </a:p>
        </p:txBody>
      </p:sp>
      <p:sp>
        <p:nvSpPr>
          <p:cNvPr id="189444"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D0DCD829-4B5A-4D51-98CF-433B4A3F5B14}" type="slidenum">
              <a:rPr lang="en-US" altLang="en-US" sz="1300">
                <a:latin typeface="Arial" panose="020B0604020202020204" pitchFamily="34" charset="0"/>
              </a:rPr>
              <a:pPr algn="r" eaLnBrk="1" hangingPunct="1"/>
              <a:t>29</a:t>
            </a:fld>
            <a:endParaRPr lang="en-US" altLang="en-US" sz="1300">
              <a:latin typeface="Arial" panose="020B0604020202020204" pitchFamily="34" charset="0"/>
            </a:endParaRPr>
          </a:p>
        </p:txBody>
      </p:sp>
    </p:spTree>
    <p:extLst>
      <p:ext uri="{BB962C8B-B14F-4D97-AF65-F5344CB8AC3E}">
        <p14:creationId xmlns:p14="http://schemas.microsoft.com/office/powerpoint/2010/main" val="104466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F712B844-0366-4B1C-94EE-5CE2476FEE3C}" type="slidenum">
              <a:rPr lang="en-US" altLang="en-US" sz="1300">
                <a:latin typeface="Arial" panose="020B0604020202020204" pitchFamily="34" charset="0"/>
              </a:rPr>
              <a:pPr eaLnBrk="1" hangingPunct="1"/>
              <a:t>3</a:t>
            </a:fld>
            <a:endParaRPr lang="en-US" altLang="en-US" sz="1300">
              <a:latin typeface="Arial" panose="020B0604020202020204" pitchFamily="34" charset="0"/>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Describe the ECG characteristics, possible causes, signs and symptoms, and initial emergency care for premature junctional complexes (PJCs).</a:t>
            </a:r>
          </a:p>
          <a:p>
            <a:r>
              <a:rPr lang="en-US" altLang="en-US">
                <a:latin typeface="Arial" panose="020B0604020202020204" pitchFamily="34" charset="0"/>
                <a:ea typeface="ＭＳ Ｐゴシック" panose="020B0600070205080204" pitchFamily="34" charset="-128"/>
              </a:rPr>
              <a:t>Describe the ECG characteristics and possible causes for junctional escape beats.</a:t>
            </a:r>
          </a:p>
          <a:p>
            <a:r>
              <a:rPr lang="en-US" altLang="en-US">
                <a:latin typeface="Arial" panose="020B0604020202020204" pitchFamily="34" charset="0"/>
                <a:ea typeface="ＭＳ Ｐゴシック" panose="020B0600070205080204" pitchFamily="34" charset="-128"/>
              </a:rPr>
              <a:t>Explain the difference between premature junctional complexes and junctional escape beats.</a:t>
            </a:r>
          </a:p>
        </p:txBody>
      </p:sp>
    </p:spTree>
    <p:extLst>
      <p:ext uri="{BB962C8B-B14F-4D97-AF65-F5344CB8AC3E}">
        <p14:creationId xmlns:p14="http://schemas.microsoft.com/office/powerpoint/2010/main" val="30079129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solidFill>
            <a:srgbClr val="FFFFFF"/>
          </a:solidFill>
          <a:ln/>
        </p:spPr>
      </p:sp>
      <p:sp>
        <p:nvSpPr>
          <p:cNvPr id="190467" name="Notes Placeholder 2"/>
          <p:cNvSpPr>
            <a:spLocks noGrp="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a typeface="ＭＳ Ｐゴシック" panose="020B0600070205080204" pitchFamily="34" charset="-128"/>
            </a:endParaRPr>
          </a:p>
        </p:txBody>
      </p:sp>
      <p:sp>
        <p:nvSpPr>
          <p:cNvPr id="190468"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29D4A4EC-AAF8-48AF-B2EE-28E84DA4CD97}" type="slidenum">
              <a:rPr lang="en-US" altLang="en-US" sz="1300">
                <a:latin typeface="Arial" panose="020B0604020202020204" pitchFamily="34" charset="0"/>
              </a:rPr>
              <a:pPr algn="r" eaLnBrk="1" hangingPunct="1"/>
              <a:t>30</a:t>
            </a:fld>
            <a:endParaRPr lang="en-US" altLang="en-US" sz="1300">
              <a:latin typeface="Arial" panose="020B0604020202020204" pitchFamily="34" charset="0"/>
            </a:endParaRPr>
          </a:p>
        </p:txBody>
      </p:sp>
    </p:spTree>
    <p:extLst>
      <p:ext uri="{BB962C8B-B14F-4D97-AF65-F5344CB8AC3E}">
        <p14:creationId xmlns:p14="http://schemas.microsoft.com/office/powerpoint/2010/main" val="2531103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FAC28F38-AC83-4E66-A1FF-FB8A0D16E382}" type="slidenum">
              <a:rPr lang="en-US" altLang="en-US" sz="1300">
                <a:latin typeface="Arial" panose="020B0604020202020204" pitchFamily="34" charset="0"/>
              </a:rPr>
              <a:pPr algn="r" eaLnBrk="1" hangingPunct="1"/>
              <a:t>31</a:t>
            </a:fld>
            <a:endParaRPr lang="en-US" altLang="en-US" sz="1300">
              <a:latin typeface="Arial" panose="020B0604020202020204" pitchFamily="34" charset="0"/>
            </a:endParaRPr>
          </a:p>
        </p:txBody>
      </p:sp>
      <p:sp>
        <p:nvSpPr>
          <p:cNvPr id="191491" name="Rectangle 2"/>
          <p:cNvSpPr>
            <a:spLocks noGrp="1" noRot="1" noChangeAspect="1" noChangeArrowheads="1" noTextEdit="1"/>
          </p:cNvSpPr>
          <p:nvPr>
            <p:ph type="sldImg"/>
          </p:nvPr>
        </p:nvSpPr>
        <p:spPr>
          <a:solidFill>
            <a:srgbClr val="FFFFFF"/>
          </a:solidFill>
          <a:ln/>
        </p:spPr>
      </p:sp>
      <p:sp>
        <p:nvSpPr>
          <p:cNvPr id="19149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a:latin typeface="Arial" panose="020B0604020202020204" pitchFamily="34" charset="0"/>
                <a:ea typeface="ＭＳ Ｐゴシック" panose="020B0600070205080204" pitchFamily="34" charset="-128"/>
              </a:rPr>
              <a:t>Other chest leads that are not part of a standard 12-lead ECG may be used to view specific surfaces of the heart. Right chest leads are used to evaluate the right ventricle. Placement of right chest leads is identical to placement of the standard chest leads except it is done on the right side of the chest. If time does not permit obtaining all of the right chest leads, the lead of choice is V</a:t>
            </a:r>
            <a:r>
              <a:rPr lang="en-US" altLang="en-US" baseline="-25000">
                <a:latin typeface="Arial" panose="020B0604020202020204" pitchFamily="34" charset="0"/>
                <a:ea typeface="ＭＳ Ｐゴシック" panose="020B0600070205080204" pitchFamily="34" charset="-128"/>
              </a:rPr>
              <a:t>4</a:t>
            </a:r>
            <a:r>
              <a:rPr lang="en-US" altLang="en-US">
                <a:latin typeface="Arial" panose="020B0604020202020204" pitchFamily="34" charset="0"/>
                <a:ea typeface="ＭＳ Ｐゴシック" panose="020B0600070205080204" pitchFamily="34" charset="-128"/>
              </a:rPr>
              <a:t>R. The right chest leads and their placement are:</a:t>
            </a:r>
          </a:p>
          <a:p>
            <a:pPr eaLnBrk="1" hangingPunct="1"/>
            <a:r>
              <a:rPr lang="en-US" altLang="en-US">
                <a:latin typeface="Arial" panose="020B0604020202020204" pitchFamily="34" charset="0"/>
                <a:ea typeface="ＭＳ Ｐゴシック" panose="020B0600070205080204" pitchFamily="34" charset="-128"/>
              </a:rPr>
              <a:t>Lead V</a:t>
            </a:r>
            <a:r>
              <a:rPr lang="en-US" altLang="en-US" baseline="-25000">
                <a:latin typeface="Arial" panose="020B0604020202020204" pitchFamily="34" charset="0"/>
                <a:ea typeface="ＭＳ Ｐゴシック" panose="020B0600070205080204" pitchFamily="34" charset="-128"/>
              </a:rPr>
              <a:t>1</a:t>
            </a:r>
            <a:r>
              <a:rPr lang="en-US" altLang="en-US">
                <a:latin typeface="Arial" panose="020B0604020202020204" pitchFamily="34" charset="0"/>
                <a:ea typeface="ＭＳ Ｐゴシック" panose="020B0600070205080204" pitchFamily="34" charset="-128"/>
              </a:rPr>
              <a:t>R	Lead V</a:t>
            </a:r>
            <a:r>
              <a:rPr lang="en-US" altLang="en-US" baseline="-25000">
                <a:latin typeface="Arial" panose="020B0604020202020204" pitchFamily="34" charset="0"/>
                <a:ea typeface="ＭＳ Ｐゴシック" panose="020B0600070205080204" pitchFamily="34" charset="-128"/>
              </a:rPr>
              <a:t>2</a:t>
            </a:r>
          </a:p>
          <a:p>
            <a:pPr eaLnBrk="1" hangingPunct="1"/>
            <a:r>
              <a:rPr lang="en-US" altLang="en-US">
                <a:latin typeface="Arial" panose="020B0604020202020204" pitchFamily="34" charset="0"/>
                <a:ea typeface="ＭＳ Ｐゴシック" panose="020B0600070205080204" pitchFamily="34" charset="-128"/>
              </a:rPr>
              <a:t>Lead V</a:t>
            </a:r>
            <a:r>
              <a:rPr lang="en-US" altLang="en-US" baseline="-25000">
                <a:latin typeface="Arial" panose="020B0604020202020204" pitchFamily="34" charset="0"/>
                <a:ea typeface="ＭＳ Ｐゴシック" panose="020B0600070205080204" pitchFamily="34" charset="-128"/>
              </a:rPr>
              <a:t>2</a:t>
            </a:r>
            <a:r>
              <a:rPr lang="en-US" altLang="en-US">
                <a:latin typeface="Arial" panose="020B0604020202020204" pitchFamily="34" charset="0"/>
                <a:ea typeface="ＭＳ Ｐゴシック" panose="020B0600070205080204" pitchFamily="34" charset="-128"/>
              </a:rPr>
              <a:t>R	Lead V</a:t>
            </a:r>
            <a:r>
              <a:rPr lang="en-US" altLang="en-US" baseline="-25000">
                <a:latin typeface="Arial" panose="020B0604020202020204" pitchFamily="34" charset="0"/>
                <a:ea typeface="ＭＳ Ｐゴシック" panose="020B0600070205080204" pitchFamily="34" charset="-128"/>
              </a:rPr>
              <a:t>1</a:t>
            </a:r>
          </a:p>
          <a:p>
            <a:pPr eaLnBrk="1" hangingPunct="1"/>
            <a:r>
              <a:rPr lang="en-US" altLang="en-US">
                <a:latin typeface="Arial" panose="020B0604020202020204" pitchFamily="34" charset="0"/>
                <a:ea typeface="ＭＳ Ｐゴシック" panose="020B0600070205080204" pitchFamily="34" charset="-128"/>
              </a:rPr>
              <a:t>Lead V</a:t>
            </a:r>
            <a:r>
              <a:rPr lang="en-US" altLang="en-US" baseline="-25000">
                <a:latin typeface="Arial" panose="020B0604020202020204" pitchFamily="34" charset="0"/>
                <a:ea typeface="ＭＳ Ｐゴシック" panose="020B0600070205080204" pitchFamily="34" charset="-128"/>
              </a:rPr>
              <a:t>3</a:t>
            </a:r>
            <a:r>
              <a:rPr lang="en-US" altLang="en-US">
                <a:latin typeface="Arial" panose="020B0604020202020204" pitchFamily="34" charset="0"/>
                <a:ea typeface="ＭＳ Ｐゴシック" panose="020B0600070205080204" pitchFamily="34" charset="-128"/>
              </a:rPr>
              <a:t>R	Midway between V</a:t>
            </a:r>
            <a:r>
              <a:rPr lang="en-US" altLang="en-US" baseline="-25000">
                <a:latin typeface="Arial" panose="020B0604020202020204" pitchFamily="34" charset="0"/>
                <a:ea typeface="ＭＳ Ｐゴシック" panose="020B0600070205080204" pitchFamily="34" charset="-128"/>
              </a:rPr>
              <a:t>2</a:t>
            </a:r>
            <a:r>
              <a:rPr lang="en-US" altLang="en-US">
                <a:latin typeface="Arial" panose="020B0604020202020204" pitchFamily="34" charset="0"/>
                <a:ea typeface="ＭＳ Ｐゴシック" panose="020B0600070205080204" pitchFamily="34" charset="-128"/>
              </a:rPr>
              <a:t>R and V</a:t>
            </a:r>
            <a:r>
              <a:rPr lang="en-US" altLang="en-US" baseline="-25000">
                <a:latin typeface="Arial" panose="020B0604020202020204" pitchFamily="34" charset="0"/>
                <a:ea typeface="ＭＳ Ｐゴシック" panose="020B0600070205080204" pitchFamily="34" charset="-128"/>
              </a:rPr>
              <a:t>4</a:t>
            </a:r>
            <a:r>
              <a:rPr lang="en-US" altLang="en-US">
                <a:latin typeface="Arial" panose="020B0604020202020204" pitchFamily="34" charset="0"/>
                <a:ea typeface="ＭＳ Ｐゴシック" panose="020B0600070205080204" pitchFamily="34" charset="-128"/>
              </a:rPr>
              <a:t>R</a:t>
            </a:r>
          </a:p>
          <a:p>
            <a:pPr eaLnBrk="1" hangingPunct="1"/>
            <a:r>
              <a:rPr lang="en-US" altLang="en-US">
                <a:latin typeface="Arial" panose="020B0604020202020204" pitchFamily="34" charset="0"/>
                <a:ea typeface="ＭＳ Ｐゴシック" panose="020B0600070205080204" pitchFamily="34" charset="-128"/>
              </a:rPr>
              <a:t>Lead V</a:t>
            </a:r>
            <a:r>
              <a:rPr lang="en-US" altLang="en-US" baseline="-25000">
                <a:latin typeface="Arial" panose="020B0604020202020204" pitchFamily="34" charset="0"/>
                <a:ea typeface="ＭＳ Ｐゴシック" panose="020B0600070205080204" pitchFamily="34" charset="-128"/>
              </a:rPr>
              <a:t>4</a:t>
            </a:r>
            <a:r>
              <a:rPr lang="en-US" altLang="en-US">
                <a:latin typeface="Arial" panose="020B0604020202020204" pitchFamily="34" charset="0"/>
                <a:ea typeface="ＭＳ Ｐゴシック" panose="020B0600070205080204" pitchFamily="34" charset="-128"/>
              </a:rPr>
              <a:t>R	Right midclavicular line, fifth intercostal space</a:t>
            </a:r>
          </a:p>
          <a:p>
            <a:pPr eaLnBrk="1" hangingPunct="1"/>
            <a:r>
              <a:rPr lang="en-US" altLang="en-US">
                <a:latin typeface="Arial" panose="020B0604020202020204" pitchFamily="34" charset="0"/>
                <a:ea typeface="ＭＳ Ｐゴシック" panose="020B0600070205080204" pitchFamily="34" charset="-128"/>
              </a:rPr>
              <a:t>Lead V</a:t>
            </a:r>
            <a:r>
              <a:rPr lang="en-US" altLang="en-US" baseline="-25000">
                <a:latin typeface="Arial" panose="020B0604020202020204" pitchFamily="34" charset="0"/>
                <a:ea typeface="ＭＳ Ｐゴシック" panose="020B0600070205080204" pitchFamily="34" charset="-128"/>
              </a:rPr>
              <a:t>5</a:t>
            </a:r>
            <a:r>
              <a:rPr lang="en-US" altLang="en-US">
                <a:latin typeface="Arial" panose="020B0604020202020204" pitchFamily="34" charset="0"/>
                <a:ea typeface="ＭＳ Ｐゴシック" panose="020B0600070205080204" pitchFamily="34" charset="-128"/>
              </a:rPr>
              <a:t>R	Right anterior axillary line at same level as V</a:t>
            </a:r>
            <a:r>
              <a:rPr lang="en-US" altLang="en-US" baseline="-25000">
                <a:latin typeface="Arial" panose="020B0604020202020204" pitchFamily="34" charset="0"/>
                <a:ea typeface="ＭＳ Ｐゴシック" panose="020B0600070205080204" pitchFamily="34" charset="-128"/>
              </a:rPr>
              <a:t>4</a:t>
            </a:r>
            <a:r>
              <a:rPr lang="en-US" altLang="en-US">
                <a:latin typeface="Arial" panose="020B0604020202020204" pitchFamily="34" charset="0"/>
                <a:ea typeface="ＭＳ Ｐゴシック" panose="020B0600070205080204" pitchFamily="34" charset="-128"/>
              </a:rPr>
              <a:t>R</a:t>
            </a:r>
          </a:p>
          <a:p>
            <a:pPr eaLnBrk="1" hangingPunct="1"/>
            <a:r>
              <a:rPr lang="en-US" altLang="en-US">
                <a:latin typeface="Arial" panose="020B0604020202020204" pitchFamily="34" charset="0"/>
                <a:ea typeface="ＭＳ Ｐゴシック" panose="020B0600070205080204" pitchFamily="34" charset="-128"/>
              </a:rPr>
              <a:t>Lead V</a:t>
            </a:r>
            <a:r>
              <a:rPr lang="en-US" altLang="en-US" baseline="-25000">
                <a:latin typeface="Arial" panose="020B0604020202020204" pitchFamily="34" charset="0"/>
                <a:ea typeface="ＭＳ Ｐゴシック" panose="020B0600070205080204" pitchFamily="34" charset="-128"/>
              </a:rPr>
              <a:t>6</a:t>
            </a:r>
            <a:r>
              <a:rPr lang="en-US" altLang="en-US">
                <a:latin typeface="Arial" panose="020B0604020202020204" pitchFamily="34" charset="0"/>
                <a:ea typeface="ＭＳ Ｐゴシック" panose="020B0600070205080204" pitchFamily="34" charset="-128"/>
              </a:rPr>
              <a:t>R	Right midaxillary line at same level as V</a:t>
            </a:r>
            <a:r>
              <a:rPr lang="en-US" altLang="en-US" baseline="-25000">
                <a:latin typeface="Arial" panose="020B0604020202020204" pitchFamily="34" charset="0"/>
                <a:ea typeface="ＭＳ Ｐゴシック" panose="020B0600070205080204" pitchFamily="34" charset="-128"/>
              </a:rPr>
              <a:t>4</a:t>
            </a:r>
            <a:r>
              <a:rPr lang="en-US" altLang="en-US">
                <a:latin typeface="Arial" panose="020B0604020202020204" pitchFamily="34" charset="0"/>
                <a:ea typeface="ＭＳ Ｐゴシック" panose="020B0600070205080204" pitchFamily="34" charset="-128"/>
              </a:rPr>
              <a:t>R</a:t>
            </a:r>
          </a:p>
        </p:txBody>
      </p:sp>
    </p:spTree>
    <p:extLst>
      <p:ext uri="{BB962C8B-B14F-4D97-AF65-F5344CB8AC3E}">
        <p14:creationId xmlns:p14="http://schemas.microsoft.com/office/powerpoint/2010/main" val="2721040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solidFill>
            <a:srgbClr val="FFFFFF"/>
          </a:solidFill>
          <a:ln/>
        </p:spPr>
      </p:sp>
      <p:sp>
        <p:nvSpPr>
          <p:cNvPr id="197635"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Step 6: Position V</a:t>
            </a:r>
            <a:r>
              <a:rPr lang="en-US" altLang="en-US" baseline="-25000">
                <a:latin typeface="Arial" panose="020B0604020202020204" pitchFamily="34" charset="0"/>
                <a:ea typeface="ＭＳ Ｐゴシック" panose="020B0600070205080204" pitchFamily="34" charset="-128"/>
              </a:rPr>
              <a:t>5</a:t>
            </a:r>
            <a:r>
              <a:rPr lang="en-US" altLang="en-US">
                <a:latin typeface="Arial" panose="020B0604020202020204" pitchFamily="34" charset="0"/>
                <a:ea typeface="ＭＳ Ｐゴシック" panose="020B0600070205080204" pitchFamily="34" charset="-128"/>
              </a:rPr>
              <a:t>R in the right anterior axillary line, level with V</a:t>
            </a:r>
            <a:r>
              <a:rPr lang="en-US" altLang="en-US" baseline="-25000">
                <a:latin typeface="Arial" panose="020B0604020202020204" pitchFamily="34" charset="0"/>
                <a:ea typeface="ＭＳ Ｐゴシック" panose="020B0600070205080204" pitchFamily="34" charset="-128"/>
              </a:rPr>
              <a:t>4</a:t>
            </a:r>
            <a:r>
              <a:rPr lang="en-US" altLang="en-US">
                <a:latin typeface="Arial" panose="020B0604020202020204" pitchFamily="34" charset="0"/>
                <a:ea typeface="ＭＳ Ｐゴシック" panose="020B0600070205080204" pitchFamily="34" charset="-128"/>
              </a:rPr>
              <a:t>R.</a:t>
            </a:r>
          </a:p>
        </p:txBody>
      </p:sp>
      <p:sp>
        <p:nvSpPr>
          <p:cNvPr id="197636"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B326551E-6E7C-4D47-B5C3-D637B464F0BC}" type="slidenum">
              <a:rPr lang="en-US" altLang="en-US" sz="1300">
                <a:latin typeface="Arial" panose="020B0604020202020204" pitchFamily="34" charset="0"/>
              </a:rPr>
              <a:pPr algn="r" eaLnBrk="1" hangingPunct="1"/>
              <a:t>32</a:t>
            </a:fld>
            <a:endParaRPr lang="en-US" altLang="en-US" sz="1300">
              <a:latin typeface="Arial" panose="020B0604020202020204" pitchFamily="34" charset="0"/>
            </a:endParaRPr>
          </a:p>
        </p:txBody>
      </p:sp>
    </p:spTree>
    <p:extLst>
      <p:ext uri="{BB962C8B-B14F-4D97-AF65-F5344CB8AC3E}">
        <p14:creationId xmlns:p14="http://schemas.microsoft.com/office/powerpoint/2010/main" val="509107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solidFill>
            <a:srgbClr val="FFFFFF"/>
          </a:solidFill>
          <a:ln/>
        </p:spPr>
      </p:sp>
      <p:sp>
        <p:nvSpPr>
          <p:cNvPr id="198659"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Step 7: Once these leads are printed, the correct lead must be handwritten onto the ECG to indicate the origin of the tracing. Clearly label the upper portion of the ECG tracing “right chest ECG.” The computer-generated interpretation also must be disregarded in the event that the cables have been moved.</a:t>
            </a:r>
          </a:p>
        </p:txBody>
      </p:sp>
      <p:sp>
        <p:nvSpPr>
          <p:cNvPr id="198660"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72746282-12B6-4A5C-B9C2-91B9FBE4BE96}" type="slidenum">
              <a:rPr lang="en-US" altLang="en-US" sz="1300">
                <a:latin typeface="Arial" panose="020B0604020202020204" pitchFamily="34" charset="0"/>
              </a:rPr>
              <a:pPr algn="r" eaLnBrk="1" hangingPunct="1"/>
              <a:t>33</a:t>
            </a:fld>
            <a:endParaRPr lang="en-US" altLang="en-US" sz="1300">
              <a:latin typeface="Arial" panose="020B0604020202020204" pitchFamily="34" charset="0"/>
            </a:endParaRPr>
          </a:p>
        </p:txBody>
      </p:sp>
    </p:spTree>
    <p:extLst>
      <p:ext uri="{BB962C8B-B14F-4D97-AF65-F5344CB8AC3E}">
        <p14:creationId xmlns:p14="http://schemas.microsoft.com/office/powerpoint/2010/main" val="2007792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F98A46B6-2D57-4FD3-B6FC-EE6D3ED49D4D}" type="slidenum">
              <a:rPr lang="en-US" altLang="en-US" sz="1300">
                <a:latin typeface="Arial" panose="020B0604020202020204" pitchFamily="34" charset="0"/>
              </a:rPr>
              <a:pPr algn="r" eaLnBrk="1" hangingPunct="1"/>
              <a:t>34</a:t>
            </a:fld>
            <a:endParaRPr lang="en-US" altLang="en-US" sz="1300">
              <a:latin typeface="Arial" panose="020B0604020202020204" pitchFamily="34" charset="0"/>
            </a:endParaRPr>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a:latin typeface="Arial" panose="020B0604020202020204" pitchFamily="34" charset="0"/>
                <a:ea typeface="ＭＳ Ｐゴシック" panose="020B0600070205080204" pitchFamily="34" charset="-128"/>
              </a:rPr>
              <a:t>On a standard 12-lead ECG, no leads look directly at the posterior surface of the heart. Additional chest leads may be used for this purpose. These leads are placed further left and toward the back. All of the leads are placed on the same horizontal line as V</a:t>
            </a:r>
            <a:r>
              <a:rPr lang="en-US" altLang="en-US" baseline="-25000">
                <a:latin typeface="Arial" panose="020B0604020202020204" pitchFamily="34" charset="0"/>
                <a:ea typeface="ＭＳ Ｐゴシック" panose="020B0600070205080204" pitchFamily="34" charset="-128"/>
              </a:rPr>
              <a:t>4</a:t>
            </a:r>
            <a:r>
              <a:rPr lang="en-US" altLang="en-US">
                <a:latin typeface="Arial" panose="020B0604020202020204" pitchFamily="34" charset="0"/>
                <a:ea typeface="ＭＳ Ｐゴシック" panose="020B0600070205080204" pitchFamily="34" charset="-128"/>
              </a:rPr>
              <a:t> to V</a:t>
            </a:r>
            <a:r>
              <a:rPr lang="en-US" altLang="en-US" baseline="-25000">
                <a:latin typeface="Arial" panose="020B0604020202020204" pitchFamily="34" charset="0"/>
                <a:ea typeface="ＭＳ Ｐゴシック" panose="020B0600070205080204" pitchFamily="34" charset="-128"/>
              </a:rPr>
              <a:t>6</a:t>
            </a:r>
            <a:r>
              <a:rPr lang="en-US" altLang="en-US">
                <a:latin typeface="Arial" panose="020B0604020202020204" pitchFamily="34" charset="0"/>
                <a:ea typeface="ＭＳ Ｐゴシック" panose="020B0600070205080204" pitchFamily="34" charset="-128"/>
              </a:rPr>
              <a:t>. Lead V</a:t>
            </a:r>
            <a:r>
              <a:rPr lang="en-US" altLang="en-US" baseline="-25000">
                <a:latin typeface="Arial" panose="020B0604020202020204" pitchFamily="34" charset="0"/>
                <a:ea typeface="ＭＳ Ｐゴシック" panose="020B0600070205080204" pitchFamily="34" charset="-128"/>
              </a:rPr>
              <a:t>7</a:t>
            </a:r>
            <a:r>
              <a:rPr lang="en-US" altLang="en-US">
                <a:latin typeface="Arial" panose="020B0604020202020204" pitchFamily="34" charset="0"/>
                <a:ea typeface="ＭＳ Ｐゴシック" panose="020B0600070205080204" pitchFamily="34" charset="-128"/>
              </a:rPr>
              <a:t> is placed at the posterior axillary line. Lead V</a:t>
            </a:r>
            <a:r>
              <a:rPr lang="en-US" altLang="en-US" baseline="-25000">
                <a:latin typeface="Arial" panose="020B0604020202020204" pitchFamily="34" charset="0"/>
                <a:ea typeface="ＭＳ Ｐゴシック" panose="020B0600070205080204" pitchFamily="34" charset="-128"/>
              </a:rPr>
              <a:t>8</a:t>
            </a:r>
            <a:r>
              <a:rPr lang="en-US" altLang="en-US">
                <a:latin typeface="Arial" panose="020B0604020202020204" pitchFamily="34" charset="0"/>
                <a:ea typeface="ＭＳ Ｐゴシック" panose="020B0600070205080204" pitchFamily="34" charset="-128"/>
              </a:rPr>
              <a:t> is placed at the angle of the scapula (posterior scapular line) and lead V</a:t>
            </a:r>
            <a:r>
              <a:rPr lang="en-US" altLang="en-US" baseline="-25000">
                <a:latin typeface="Arial" panose="020B0604020202020204" pitchFamily="34" charset="0"/>
                <a:ea typeface="ＭＳ Ｐゴシック" panose="020B0600070205080204" pitchFamily="34" charset="-128"/>
              </a:rPr>
              <a:t>9</a:t>
            </a:r>
            <a:r>
              <a:rPr lang="en-US" altLang="en-US">
                <a:latin typeface="Arial" panose="020B0604020202020204" pitchFamily="34" charset="0"/>
                <a:ea typeface="ＭＳ Ｐゴシック" panose="020B0600070205080204" pitchFamily="34" charset="-128"/>
              </a:rPr>
              <a:t> is placed over the left border of spine. </a:t>
            </a:r>
          </a:p>
        </p:txBody>
      </p:sp>
    </p:spTree>
    <p:extLst>
      <p:ext uri="{BB962C8B-B14F-4D97-AF65-F5344CB8AC3E}">
        <p14:creationId xmlns:p14="http://schemas.microsoft.com/office/powerpoint/2010/main" val="4565169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solidFill>
            <a:srgbClr val="FFFFFF"/>
          </a:solidFill>
          <a:ln/>
        </p:spPr>
      </p:sp>
      <p:sp>
        <p:nvSpPr>
          <p:cNvPr id="200707"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Step 1: Posterior chest leads are used when a posterior infarction is suspected. First obtain and print a standard 12-lead ECG. Then locate the landmarks for the posterior leads: posterior axillary line, midscapular line, and left border of the spine. Leads V</a:t>
            </a:r>
            <a:r>
              <a:rPr lang="en-US" altLang="en-US" baseline="-25000">
                <a:latin typeface="Arial" panose="020B0604020202020204" pitchFamily="34" charset="0"/>
                <a:ea typeface="ＭＳ Ｐゴシック" panose="020B0600070205080204" pitchFamily="34" charset="-128"/>
              </a:rPr>
              <a:t>7</a:t>
            </a:r>
            <a:r>
              <a:rPr lang="en-US" altLang="en-US">
                <a:latin typeface="Arial" panose="020B0604020202020204" pitchFamily="34" charset="0"/>
                <a:ea typeface="ＭＳ Ｐゴシック" panose="020B0600070205080204" pitchFamily="34" charset="-128"/>
              </a:rPr>
              <a:t>, V</a:t>
            </a:r>
            <a:r>
              <a:rPr lang="en-US" altLang="en-US" baseline="-25000">
                <a:latin typeface="Arial" panose="020B0604020202020204" pitchFamily="34" charset="0"/>
                <a:ea typeface="ＭＳ Ｐゴシック" panose="020B0600070205080204" pitchFamily="34" charset="-128"/>
              </a:rPr>
              <a:t>8</a:t>
            </a:r>
            <a:r>
              <a:rPr lang="en-US" altLang="en-US">
                <a:latin typeface="Arial" panose="020B0604020202020204" pitchFamily="34" charset="0"/>
                <a:ea typeface="ＭＳ Ｐゴシック" panose="020B0600070205080204" pitchFamily="34" charset="-128"/>
              </a:rPr>
              <a:t>, and V</a:t>
            </a:r>
            <a:r>
              <a:rPr lang="en-US" altLang="en-US" baseline="-25000">
                <a:latin typeface="Arial" panose="020B0604020202020204" pitchFamily="34" charset="0"/>
                <a:ea typeface="ＭＳ Ｐゴシック" panose="020B0600070205080204" pitchFamily="34" charset="-128"/>
              </a:rPr>
              <a:t>9</a:t>
            </a:r>
            <a:r>
              <a:rPr lang="en-US" altLang="en-US">
                <a:latin typeface="Arial" panose="020B0604020202020204" pitchFamily="34" charset="0"/>
                <a:ea typeface="ＭＳ Ｐゴシック" panose="020B0600070205080204" pitchFamily="34" charset="-128"/>
              </a:rPr>
              <a:t> are on the same horizontal line as leads V</a:t>
            </a:r>
            <a:r>
              <a:rPr lang="en-US" altLang="en-US" baseline="-25000">
                <a:latin typeface="Arial" panose="020B0604020202020204" pitchFamily="34" charset="0"/>
                <a:ea typeface="ＭＳ Ｐゴシック" panose="020B0600070205080204" pitchFamily="34" charset="-128"/>
              </a:rPr>
              <a:t>4</a:t>
            </a:r>
            <a:r>
              <a:rPr lang="en-US" altLang="en-US">
                <a:latin typeface="Arial" panose="020B0604020202020204" pitchFamily="34" charset="0"/>
                <a:ea typeface="ＭＳ Ｐゴシック" panose="020B0600070205080204" pitchFamily="34" charset="-128"/>
              </a:rPr>
              <a:t>, V</a:t>
            </a:r>
            <a:r>
              <a:rPr lang="en-US" altLang="en-US" baseline="-25000">
                <a:latin typeface="Arial" panose="020B0604020202020204" pitchFamily="34" charset="0"/>
                <a:ea typeface="ＭＳ Ｐゴシック" panose="020B0600070205080204" pitchFamily="34" charset="-128"/>
              </a:rPr>
              <a:t>5</a:t>
            </a:r>
            <a:r>
              <a:rPr lang="en-US" altLang="en-US">
                <a:latin typeface="Arial" panose="020B0604020202020204" pitchFamily="34" charset="0"/>
                <a:ea typeface="ＭＳ Ｐゴシック" panose="020B0600070205080204" pitchFamily="34" charset="-128"/>
              </a:rPr>
              <a:t>, and V</a:t>
            </a:r>
            <a:r>
              <a:rPr lang="en-US" altLang="en-US" baseline="-25000">
                <a:latin typeface="Arial" panose="020B0604020202020204" pitchFamily="34" charset="0"/>
                <a:ea typeface="ＭＳ Ｐゴシック" panose="020B0600070205080204" pitchFamily="34" charset="-128"/>
              </a:rPr>
              <a:t>6</a:t>
            </a:r>
            <a:r>
              <a:rPr lang="en-US" altLang="en-US">
                <a:latin typeface="Arial" panose="020B0604020202020204" pitchFamily="34" charset="0"/>
                <a:ea typeface="ＭＳ Ｐゴシック" panose="020B0600070205080204" pitchFamily="34" charset="-128"/>
              </a:rPr>
              <a:t> on the front of the chest.</a:t>
            </a:r>
          </a:p>
        </p:txBody>
      </p:sp>
      <p:sp>
        <p:nvSpPr>
          <p:cNvPr id="200708"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2047B1E7-6696-4D7E-B6AD-DEFEB9AE4F57}" type="slidenum">
              <a:rPr lang="en-US" altLang="en-US" sz="1300">
                <a:latin typeface="Arial" panose="020B0604020202020204" pitchFamily="34" charset="0"/>
              </a:rPr>
              <a:pPr algn="r" eaLnBrk="1" hangingPunct="1"/>
              <a:t>35</a:t>
            </a:fld>
            <a:endParaRPr lang="en-US" altLang="en-US" sz="1300">
              <a:latin typeface="Arial" panose="020B0604020202020204" pitchFamily="34" charset="0"/>
            </a:endParaRPr>
          </a:p>
        </p:txBody>
      </p:sp>
    </p:spTree>
    <p:extLst>
      <p:ext uri="{BB962C8B-B14F-4D97-AF65-F5344CB8AC3E}">
        <p14:creationId xmlns:p14="http://schemas.microsoft.com/office/powerpoint/2010/main" val="1599699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solidFill>
            <a:srgbClr val="FFFFFF"/>
          </a:solidFill>
          <a:ln/>
        </p:spPr>
      </p:sp>
      <p:sp>
        <p:nvSpPr>
          <p:cNvPr id="201731"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Step 2: Position the patient on his side. Find the posterior axillary line. Now locate the fifth intercostal space and place the V</a:t>
            </a:r>
            <a:r>
              <a:rPr lang="en-US" altLang="en-US" baseline="-25000">
                <a:latin typeface="Arial" panose="020B0604020202020204" pitchFamily="34" charset="0"/>
                <a:ea typeface="ＭＳ Ｐゴシック" panose="020B0600070205080204" pitchFamily="34" charset="-128"/>
              </a:rPr>
              <a:t>7</a:t>
            </a:r>
            <a:r>
              <a:rPr lang="en-US" altLang="en-US">
                <a:latin typeface="Arial" panose="020B0604020202020204" pitchFamily="34" charset="0"/>
                <a:ea typeface="ＭＳ Ｐゴシック" panose="020B0600070205080204" pitchFamily="34" charset="-128"/>
              </a:rPr>
              <a:t> electrode. Attach the V</a:t>
            </a:r>
            <a:r>
              <a:rPr lang="en-US" altLang="en-US" baseline="-25000">
                <a:latin typeface="Arial" panose="020B0604020202020204" pitchFamily="34" charset="0"/>
                <a:ea typeface="ＭＳ Ｐゴシック" panose="020B0600070205080204" pitchFamily="34" charset="-128"/>
              </a:rPr>
              <a:t>4</a:t>
            </a:r>
            <a:r>
              <a:rPr lang="en-US" altLang="en-US">
                <a:latin typeface="Arial" panose="020B0604020202020204" pitchFamily="34" charset="0"/>
                <a:ea typeface="ＭＳ Ｐゴシック" panose="020B0600070205080204" pitchFamily="34" charset="-128"/>
              </a:rPr>
              <a:t> lead wire to the V</a:t>
            </a:r>
            <a:r>
              <a:rPr lang="en-US" altLang="en-US" baseline="-25000">
                <a:latin typeface="Arial" panose="020B0604020202020204" pitchFamily="34" charset="0"/>
                <a:ea typeface="ＭＳ Ｐゴシック" panose="020B0600070205080204" pitchFamily="34" charset="-128"/>
              </a:rPr>
              <a:t>7</a:t>
            </a:r>
            <a:r>
              <a:rPr lang="en-US" altLang="en-US">
                <a:latin typeface="Arial" panose="020B0604020202020204" pitchFamily="34" charset="0"/>
                <a:ea typeface="ＭＳ Ｐゴシック" panose="020B0600070205080204" pitchFamily="34" charset="-128"/>
              </a:rPr>
              <a:t> electrode.</a:t>
            </a:r>
          </a:p>
        </p:txBody>
      </p:sp>
      <p:sp>
        <p:nvSpPr>
          <p:cNvPr id="201732"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BEB8C55B-7520-48E5-BA44-2A11DA5F0596}" type="slidenum">
              <a:rPr lang="en-US" altLang="en-US" sz="1300">
                <a:latin typeface="Arial" panose="020B0604020202020204" pitchFamily="34" charset="0"/>
              </a:rPr>
              <a:pPr algn="r" eaLnBrk="1" hangingPunct="1"/>
              <a:t>36</a:t>
            </a:fld>
            <a:endParaRPr lang="en-US" altLang="en-US" sz="1300">
              <a:latin typeface="Arial" panose="020B0604020202020204" pitchFamily="34" charset="0"/>
            </a:endParaRPr>
          </a:p>
        </p:txBody>
      </p:sp>
    </p:spTree>
    <p:extLst>
      <p:ext uri="{BB962C8B-B14F-4D97-AF65-F5344CB8AC3E}">
        <p14:creationId xmlns:p14="http://schemas.microsoft.com/office/powerpoint/2010/main" val="2545318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solidFill>
            <a:srgbClr val="FFFFFF"/>
          </a:solidFill>
          <a:ln/>
        </p:spPr>
      </p:sp>
      <p:sp>
        <p:nvSpPr>
          <p:cNvPr id="202755"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Step 3: Find the left midscapular line and fifth intercostal space. Place the V</a:t>
            </a:r>
            <a:r>
              <a:rPr lang="en-US" altLang="en-US" baseline="-25000">
                <a:latin typeface="Arial" panose="020B0604020202020204" pitchFamily="34" charset="0"/>
                <a:ea typeface="ＭＳ Ｐゴシック" panose="020B0600070205080204" pitchFamily="34" charset="-128"/>
              </a:rPr>
              <a:t>8</a:t>
            </a:r>
            <a:r>
              <a:rPr lang="en-US" altLang="en-US">
                <a:latin typeface="Arial" panose="020B0604020202020204" pitchFamily="34" charset="0"/>
                <a:ea typeface="ＭＳ Ｐゴシック" panose="020B0600070205080204" pitchFamily="34" charset="-128"/>
              </a:rPr>
              <a:t> electrode here. Attach the V</a:t>
            </a:r>
            <a:r>
              <a:rPr lang="en-US" altLang="en-US" baseline="-25000">
                <a:latin typeface="Arial" panose="020B0604020202020204" pitchFamily="34" charset="0"/>
                <a:ea typeface="ＭＳ Ｐゴシック" panose="020B0600070205080204" pitchFamily="34" charset="-128"/>
              </a:rPr>
              <a:t>5</a:t>
            </a:r>
            <a:r>
              <a:rPr lang="en-US" altLang="en-US">
                <a:latin typeface="Arial" panose="020B0604020202020204" pitchFamily="34" charset="0"/>
                <a:ea typeface="ＭＳ Ｐゴシック" panose="020B0600070205080204" pitchFamily="34" charset="-128"/>
              </a:rPr>
              <a:t> lead wire to the V</a:t>
            </a:r>
            <a:r>
              <a:rPr lang="en-US" altLang="en-US" baseline="-25000">
                <a:latin typeface="Arial" panose="020B0604020202020204" pitchFamily="34" charset="0"/>
                <a:ea typeface="ＭＳ Ｐゴシック" panose="020B0600070205080204" pitchFamily="34" charset="-128"/>
              </a:rPr>
              <a:t>8</a:t>
            </a:r>
            <a:r>
              <a:rPr lang="en-US" altLang="en-US">
                <a:latin typeface="Arial" panose="020B0604020202020204" pitchFamily="34" charset="0"/>
                <a:ea typeface="ＭＳ Ｐゴシック" panose="020B0600070205080204" pitchFamily="34" charset="-128"/>
              </a:rPr>
              <a:t> electrode.</a:t>
            </a:r>
          </a:p>
        </p:txBody>
      </p:sp>
      <p:sp>
        <p:nvSpPr>
          <p:cNvPr id="202756"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98C99F3A-5690-41AF-A71C-F555AE9A52EE}" type="slidenum">
              <a:rPr lang="en-US" altLang="en-US" sz="1300">
                <a:latin typeface="Arial" panose="020B0604020202020204" pitchFamily="34" charset="0"/>
              </a:rPr>
              <a:pPr algn="r" eaLnBrk="1" hangingPunct="1"/>
              <a:t>37</a:t>
            </a:fld>
            <a:endParaRPr lang="en-US" altLang="en-US" sz="1300">
              <a:latin typeface="Arial" panose="020B0604020202020204" pitchFamily="34" charset="0"/>
            </a:endParaRPr>
          </a:p>
        </p:txBody>
      </p:sp>
    </p:spTree>
    <p:extLst>
      <p:ext uri="{BB962C8B-B14F-4D97-AF65-F5344CB8AC3E}">
        <p14:creationId xmlns:p14="http://schemas.microsoft.com/office/powerpoint/2010/main" val="1787660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solidFill>
            <a:srgbClr val="FFFFFF"/>
          </a:solidFill>
          <a:ln/>
        </p:spPr>
      </p:sp>
      <p:sp>
        <p:nvSpPr>
          <p:cNvPr id="203779"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Step 4: Place the electrode for V</a:t>
            </a:r>
            <a:r>
              <a:rPr lang="en-US" altLang="en-US" baseline="-25000">
                <a:latin typeface="Arial" panose="020B0604020202020204" pitchFamily="34" charset="0"/>
                <a:ea typeface="ＭＳ Ｐゴシック" panose="020B0600070205080204" pitchFamily="34" charset="-128"/>
              </a:rPr>
              <a:t>9</a:t>
            </a:r>
            <a:r>
              <a:rPr lang="en-US" altLang="en-US">
                <a:latin typeface="Arial" panose="020B0604020202020204" pitchFamily="34" charset="0"/>
                <a:ea typeface="ＭＳ Ｐゴシック" panose="020B0600070205080204" pitchFamily="34" charset="-128"/>
              </a:rPr>
              <a:t> just left of the spinal column at the fifth intercostal space. Attach the V</a:t>
            </a:r>
            <a:r>
              <a:rPr lang="en-US" altLang="en-US" baseline="-25000">
                <a:latin typeface="Arial" panose="020B0604020202020204" pitchFamily="34" charset="0"/>
                <a:ea typeface="ＭＳ Ｐゴシック" panose="020B0600070205080204" pitchFamily="34" charset="-128"/>
              </a:rPr>
              <a:t>6</a:t>
            </a:r>
            <a:r>
              <a:rPr lang="en-US" altLang="en-US">
                <a:latin typeface="Arial" panose="020B0604020202020204" pitchFamily="34" charset="0"/>
                <a:ea typeface="ＭＳ Ｐゴシック" panose="020B0600070205080204" pitchFamily="34" charset="-128"/>
              </a:rPr>
              <a:t> lead wire to the V</a:t>
            </a:r>
            <a:r>
              <a:rPr lang="en-US" altLang="en-US" baseline="-25000">
                <a:latin typeface="Arial" panose="020B0604020202020204" pitchFamily="34" charset="0"/>
                <a:ea typeface="ＭＳ Ｐゴシック" panose="020B0600070205080204" pitchFamily="34" charset="-128"/>
              </a:rPr>
              <a:t>9</a:t>
            </a:r>
            <a:r>
              <a:rPr lang="en-US" altLang="en-US">
                <a:latin typeface="Arial" panose="020B0604020202020204" pitchFamily="34" charset="0"/>
                <a:ea typeface="ＭＳ Ｐゴシック" panose="020B0600070205080204" pitchFamily="34" charset="-128"/>
              </a:rPr>
              <a:t> electrode.</a:t>
            </a:r>
          </a:p>
        </p:txBody>
      </p:sp>
      <p:sp>
        <p:nvSpPr>
          <p:cNvPr id="203780"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F981C09C-9E6D-495B-9667-1F17DFDD030C}" type="slidenum">
              <a:rPr lang="en-US" altLang="en-US" sz="1300">
                <a:latin typeface="Arial" panose="020B0604020202020204" pitchFamily="34" charset="0"/>
              </a:rPr>
              <a:pPr algn="r" eaLnBrk="1" hangingPunct="1"/>
              <a:t>38</a:t>
            </a:fld>
            <a:endParaRPr lang="en-US" altLang="en-US" sz="1300">
              <a:latin typeface="Arial" panose="020B0604020202020204" pitchFamily="34" charset="0"/>
            </a:endParaRPr>
          </a:p>
        </p:txBody>
      </p:sp>
    </p:spTree>
    <p:extLst>
      <p:ext uri="{BB962C8B-B14F-4D97-AF65-F5344CB8AC3E}">
        <p14:creationId xmlns:p14="http://schemas.microsoft.com/office/powerpoint/2010/main" val="14646288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solidFill>
            <a:srgbClr val="FFFFFF"/>
          </a:solidFill>
          <a:ln/>
        </p:spPr>
      </p:sp>
      <p:sp>
        <p:nvSpPr>
          <p:cNvPr id="204803"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Step 5: Obtain and print the 12-lead ECG. Clearly label the upper portion of the ECG tracing “posterior chest ECG.” Remember to relabel lead V</a:t>
            </a:r>
            <a:r>
              <a:rPr lang="en-US" altLang="en-US" baseline="-25000">
                <a:latin typeface="Arial" panose="020B0604020202020204" pitchFamily="34" charset="0"/>
                <a:ea typeface="ＭＳ Ｐゴシック" panose="020B0600070205080204" pitchFamily="34" charset="-128"/>
              </a:rPr>
              <a:t>4</a:t>
            </a:r>
            <a:r>
              <a:rPr lang="en-US" altLang="en-US">
                <a:latin typeface="Arial" panose="020B0604020202020204" pitchFamily="34" charset="0"/>
                <a:ea typeface="ＭＳ Ｐゴシック" panose="020B0600070205080204" pitchFamily="34" charset="-128"/>
              </a:rPr>
              <a:t> on the printout V</a:t>
            </a:r>
            <a:r>
              <a:rPr lang="en-US" altLang="en-US" baseline="-25000">
                <a:latin typeface="Arial" panose="020B0604020202020204" pitchFamily="34" charset="0"/>
                <a:ea typeface="ＭＳ Ｐゴシック" panose="020B0600070205080204" pitchFamily="34" charset="-128"/>
              </a:rPr>
              <a:t>7</a:t>
            </a:r>
            <a:r>
              <a:rPr lang="en-US" altLang="en-US">
                <a:latin typeface="Arial" panose="020B0604020202020204" pitchFamily="34" charset="0"/>
                <a:ea typeface="ＭＳ Ｐゴシック" panose="020B0600070205080204" pitchFamily="34" charset="-128"/>
              </a:rPr>
              <a:t>, relabel V</a:t>
            </a:r>
            <a:r>
              <a:rPr lang="en-US" altLang="en-US" baseline="-25000">
                <a:latin typeface="Arial" panose="020B0604020202020204" pitchFamily="34" charset="0"/>
                <a:ea typeface="ＭＳ Ｐゴシック" panose="020B0600070205080204" pitchFamily="34" charset="-128"/>
              </a:rPr>
              <a:t>5</a:t>
            </a:r>
            <a:r>
              <a:rPr lang="en-US" altLang="en-US">
                <a:latin typeface="Arial" panose="020B0604020202020204" pitchFamily="34" charset="0"/>
                <a:ea typeface="ＭＳ Ｐゴシック" panose="020B0600070205080204" pitchFamily="34" charset="-128"/>
              </a:rPr>
              <a:t> to V</a:t>
            </a:r>
            <a:r>
              <a:rPr lang="en-US" altLang="en-US" baseline="-25000">
                <a:latin typeface="Arial" panose="020B0604020202020204" pitchFamily="34" charset="0"/>
                <a:ea typeface="ＭＳ Ｐゴシック" panose="020B0600070205080204" pitchFamily="34" charset="-128"/>
              </a:rPr>
              <a:t>8</a:t>
            </a:r>
            <a:r>
              <a:rPr lang="en-US" altLang="en-US">
                <a:latin typeface="Arial" panose="020B0604020202020204" pitchFamily="34" charset="0"/>
                <a:ea typeface="ＭＳ Ｐゴシック" panose="020B0600070205080204" pitchFamily="34" charset="-128"/>
              </a:rPr>
              <a:t>, and V</a:t>
            </a:r>
            <a:r>
              <a:rPr lang="en-US" altLang="en-US" baseline="-25000">
                <a:latin typeface="Arial" panose="020B0604020202020204" pitchFamily="34" charset="0"/>
                <a:ea typeface="ＭＳ Ｐゴシック" panose="020B0600070205080204" pitchFamily="34" charset="-128"/>
              </a:rPr>
              <a:t>6</a:t>
            </a:r>
            <a:r>
              <a:rPr lang="en-US" altLang="en-US">
                <a:latin typeface="Arial" panose="020B0604020202020204" pitchFamily="34" charset="0"/>
                <a:ea typeface="ＭＳ Ｐゴシック" panose="020B0600070205080204" pitchFamily="34" charset="-128"/>
              </a:rPr>
              <a:t> to V</a:t>
            </a:r>
            <a:r>
              <a:rPr lang="en-US" altLang="en-US" baseline="-25000">
                <a:latin typeface="Arial" panose="020B0604020202020204" pitchFamily="34" charset="0"/>
                <a:ea typeface="ＭＳ Ｐゴシック" panose="020B0600070205080204" pitchFamily="34" charset="-128"/>
              </a:rPr>
              <a:t>9</a:t>
            </a:r>
            <a:r>
              <a:rPr lang="en-US" altLang="en-US">
                <a:latin typeface="Arial" panose="020B0604020202020204" pitchFamily="34" charset="0"/>
                <a:ea typeface="ＭＳ Ｐゴシック" panose="020B0600070205080204" pitchFamily="34" charset="-128"/>
              </a:rPr>
              <a:t>.</a:t>
            </a:r>
          </a:p>
        </p:txBody>
      </p:sp>
      <p:sp>
        <p:nvSpPr>
          <p:cNvPr id="204804"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CD6918DE-1A79-4499-A693-ED05ADAF177E}" type="slidenum">
              <a:rPr lang="en-US" altLang="en-US" sz="1300">
                <a:latin typeface="Arial" panose="020B0604020202020204" pitchFamily="34" charset="0"/>
              </a:rPr>
              <a:pPr algn="r" eaLnBrk="1" hangingPunct="1"/>
              <a:t>39</a:t>
            </a:fld>
            <a:endParaRPr lang="en-US" altLang="en-US" sz="1300">
              <a:latin typeface="Arial" panose="020B0604020202020204" pitchFamily="34" charset="0"/>
            </a:endParaRPr>
          </a:p>
        </p:txBody>
      </p:sp>
    </p:spTree>
    <p:extLst>
      <p:ext uri="{BB962C8B-B14F-4D97-AF65-F5344CB8AC3E}">
        <p14:creationId xmlns:p14="http://schemas.microsoft.com/office/powerpoint/2010/main" val="3390169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19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20A68FEA-AA03-4DEE-9B51-FEAA2C3F0AAA}" type="slidenum">
              <a:rPr lang="en-US" altLang="en-US" sz="1300">
                <a:latin typeface="Arial" panose="020B0604020202020204" pitchFamily="34" charset="0"/>
              </a:rPr>
              <a:pPr eaLnBrk="1" hangingPunct="1"/>
              <a:t>4</a:t>
            </a:fld>
            <a:endParaRPr lang="en-US" altLang="en-US" sz="1300">
              <a:latin typeface="Arial" panose="020B0604020202020204" pitchFamily="34" charset="0"/>
            </a:endParaRPr>
          </a:p>
        </p:txBody>
      </p:sp>
    </p:spTree>
    <p:extLst>
      <p:ext uri="{BB962C8B-B14F-4D97-AF65-F5344CB8AC3E}">
        <p14:creationId xmlns:p14="http://schemas.microsoft.com/office/powerpoint/2010/main" val="2503653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solidFill>
            <a:srgbClr val="FFFFFF"/>
          </a:solidFill>
          <a:ln/>
        </p:spPr>
      </p:sp>
      <p:sp>
        <p:nvSpPr>
          <p:cNvPr id="205827"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Think of the positive electrode as an eye looking in at the heart. The part of the heart that each lead “sees” is determined by two factors. The first factor is the dominance of the left ventricle on the ECG, and the second is the position of the positive electrode on the body. Because the ECG does not directly measure the heart’s electrical activity, it does not “see” all of the current flowing through the heart. What the ECG </a:t>
            </a:r>
            <a:r>
              <a:rPr lang="en-US" altLang="en-US" i="1">
                <a:latin typeface="Arial" panose="020B0604020202020204" pitchFamily="34" charset="0"/>
                <a:ea typeface="ＭＳ Ｐゴシック" panose="020B0600070205080204" pitchFamily="34" charset="-128"/>
              </a:rPr>
              <a:t>does</a:t>
            </a:r>
            <a:r>
              <a:rPr lang="en-US" altLang="en-US">
                <a:latin typeface="Arial" panose="020B0604020202020204" pitchFamily="34" charset="0"/>
                <a:ea typeface="ＭＳ Ｐゴシック" panose="020B0600070205080204" pitchFamily="34" charset="-128"/>
              </a:rPr>
              <a:t> see is the net result of countless individual currents competing in a tug-of-war. For example, the QRS complex, which represents ventricular depolarization, is not a display of all the electrical activity occurring in the right and left ventricles. It is the net result of a tug-of-war produced by the many individual currents in both the right and left ventricles. Since the left ventricle is much larger than the right, the left overpowers it. What is seen in the QRS complex is the remaining electrical activity of the left ventricle, i.e., the portion not used to cancel out the right ventricle. Therefore, in a normally conducted beat, the QRS complex represents the electrical activity occurring in the left ventricle (Phalen &amp; Aehlert, 2006).</a:t>
            </a:r>
            <a:r>
              <a:rPr lang="en-US" altLang="en-US" baseline="30000">
                <a:latin typeface="Arial" panose="020B0604020202020204" pitchFamily="34" charset="0"/>
                <a:ea typeface="ＭＳ Ｐゴシック" panose="020B0600070205080204" pitchFamily="34" charset="-128"/>
              </a:rPr>
              <a:t> </a:t>
            </a:r>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The second factor, position of the positive electrode on the body, determines which portion of the left ventricle is seen by each lead. You can commit the view of each lead to memory, or you can reason it easily by remembering where the positive electrode is located. </a:t>
            </a:r>
          </a:p>
        </p:txBody>
      </p:sp>
      <p:sp>
        <p:nvSpPr>
          <p:cNvPr id="205828"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79EFE4EF-57EC-4B1F-849C-DD5EED09C23F}" type="slidenum">
              <a:rPr lang="en-US" altLang="en-US" sz="1300">
                <a:latin typeface="Arial" panose="020B0604020202020204" pitchFamily="34" charset="0"/>
              </a:rPr>
              <a:pPr algn="r" eaLnBrk="1" hangingPunct="1"/>
              <a:t>40</a:t>
            </a:fld>
            <a:endParaRPr lang="en-US" altLang="en-US" sz="1300">
              <a:latin typeface="Arial" panose="020B0604020202020204" pitchFamily="34" charset="0"/>
            </a:endParaRPr>
          </a:p>
        </p:txBody>
      </p:sp>
    </p:spTree>
    <p:extLst>
      <p:ext uri="{BB962C8B-B14F-4D97-AF65-F5344CB8AC3E}">
        <p14:creationId xmlns:p14="http://schemas.microsoft.com/office/powerpoint/2010/main" val="38852323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BC65E0DD-4909-4995-9BCA-17FE958E7B18}" type="slidenum">
              <a:rPr lang="en-US" altLang="en-US" sz="1300">
                <a:latin typeface="Arial" panose="020B0604020202020204" pitchFamily="34" charset="0"/>
              </a:rPr>
              <a:pPr algn="r" eaLnBrk="1" hangingPunct="1"/>
              <a:t>41</a:t>
            </a:fld>
            <a:endParaRPr lang="en-US" altLang="en-US" sz="1300">
              <a:latin typeface="Arial" panose="020B0604020202020204" pitchFamily="34" charset="0"/>
            </a:endParaRPr>
          </a:p>
        </p:txBody>
      </p:sp>
      <p:sp>
        <p:nvSpPr>
          <p:cNvPr id="206851" name="Rectangle 2"/>
          <p:cNvSpPr>
            <a:spLocks noGrp="1" noRot="1" noChangeAspect="1" noChangeArrowheads="1" noTextEdit="1"/>
          </p:cNvSpPr>
          <p:nvPr>
            <p:ph type="sldImg"/>
          </p:nvPr>
        </p:nvSpPr>
        <p:spPr>
          <a:solidFill>
            <a:srgbClr val="FFFFFF"/>
          </a:solidFill>
          <a:ln/>
        </p:spPr>
      </p:sp>
      <p:sp>
        <p:nvSpPr>
          <p:cNvPr id="206852" name="Rectangle 3"/>
          <p:cNvSpPr>
            <a:spLocks noGrp="1" noChangeArrowheads="1"/>
          </p:cNvSpPr>
          <p:nvPr>
            <p:ph type="body" idx="1"/>
          </p:nvPr>
        </p:nvSpPr>
        <p:spPr>
          <a:xfrm>
            <a:off x="974725" y="4560888"/>
            <a:ext cx="5365750" cy="4319587"/>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Leads II, III, and aVF each have their positive electrode positioned on the left leg. From the perspective of the left leg, each of them “sees” the inferior wall of the left ventricle. </a:t>
            </a:r>
          </a:p>
        </p:txBody>
      </p:sp>
    </p:spTree>
    <p:extLst>
      <p:ext uri="{BB962C8B-B14F-4D97-AF65-F5344CB8AC3E}">
        <p14:creationId xmlns:p14="http://schemas.microsoft.com/office/powerpoint/2010/main" val="4336765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203EE09E-0A00-4D2E-9703-881FE3ECBE4C}" type="slidenum">
              <a:rPr lang="en-US" altLang="en-US" sz="1300">
                <a:latin typeface="Arial" panose="020B0604020202020204" pitchFamily="34" charset="0"/>
              </a:rPr>
              <a:pPr algn="r" eaLnBrk="1" hangingPunct="1"/>
              <a:t>42</a:t>
            </a:fld>
            <a:endParaRPr lang="en-US" altLang="en-US" sz="1300">
              <a:latin typeface="Arial" panose="020B0604020202020204" pitchFamily="34" charset="0"/>
            </a:endParaRPr>
          </a:p>
        </p:txBody>
      </p:sp>
      <p:sp>
        <p:nvSpPr>
          <p:cNvPr id="207875" name="Rectangle 2"/>
          <p:cNvSpPr>
            <a:spLocks noGrp="1" noRot="1" noChangeAspect="1" noChangeArrowheads="1" noTextEdit="1"/>
          </p:cNvSpPr>
          <p:nvPr>
            <p:ph type="sldImg"/>
          </p:nvPr>
        </p:nvSpPr>
        <p:spPr>
          <a:solidFill>
            <a:srgbClr val="FFFFFF"/>
          </a:solidFill>
          <a:ln/>
        </p:spPr>
      </p:sp>
      <p:sp>
        <p:nvSpPr>
          <p:cNvPr id="207876" name="Rectangle 3"/>
          <p:cNvSpPr>
            <a:spLocks noGrp="1" noChangeArrowheads="1"/>
          </p:cNvSpPr>
          <p:nvPr>
            <p:ph type="body" idx="1"/>
          </p:nvPr>
        </p:nvSpPr>
        <p:spPr>
          <a:xfrm>
            <a:off x="974725" y="4560888"/>
            <a:ext cx="5365750" cy="4319587"/>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From their vantage point on the left arm, leads I and aVL “look” in at the lateral wall of the left ventricle. </a:t>
            </a:r>
          </a:p>
        </p:txBody>
      </p:sp>
    </p:spTree>
    <p:extLst>
      <p:ext uri="{BB962C8B-B14F-4D97-AF65-F5344CB8AC3E}">
        <p14:creationId xmlns:p14="http://schemas.microsoft.com/office/powerpoint/2010/main" val="34351485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8A8A40F9-CD18-4747-AE87-8AFC3994E6C8}" type="slidenum">
              <a:rPr lang="en-US" altLang="en-US" sz="1300">
                <a:latin typeface="Arial" panose="020B0604020202020204" pitchFamily="34" charset="0"/>
              </a:rPr>
              <a:pPr algn="r" eaLnBrk="1" hangingPunct="1"/>
              <a:t>43</a:t>
            </a:fld>
            <a:endParaRPr lang="en-US" altLang="en-US" sz="1300">
              <a:latin typeface="Arial" panose="020B0604020202020204" pitchFamily="34" charset="0"/>
            </a:endParaRPr>
          </a:p>
        </p:txBody>
      </p:sp>
      <p:sp>
        <p:nvSpPr>
          <p:cNvPr id="208899" name="Rectangle 2"/>
          <p:cNvSpPr>
            <a:spLocks noGrp="1" noRot="1" noChangeAspect="1" noChangeArrowheads="1" noTextEdit="1"/>
          </p:cNvSpPr>
          <p:nvPr>
            <p:ph type="sldImg"/>
          </p:nvPr>
        </p:nvSpPr>
        <p:spPr>
          <a:solidFill>
            <a:srgbClr val="FFFFFF"/>
          </a:solidFill>
          <a:ln/>
        </p:spPr>
      </p:sp>
      <p:sp>
        <p:nvSpPr>
          <p:cNvPr id="208900" name="Rectangle 3"/>
          <p:cNvSpPr>
            <a:spLocks noGrp="1" noChangeArrowheads="1"/>
          </p:cNvSpPr>
          <p:nvPr>
            <p:ph type="body" idx="1"/>
          </p:nvPr>
        </p:nvSpPr>
        <p:spPr>
          <a:xfrm>
            <a:off x="974725" y="4560888"/>
            <a:ext cx="5365750" cy="4319587"/>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Leads V</a:t>
            </a:r>
            <a:r>
              <a:rPr lang="en-US" altLang="en-US" baseline="-25000">
                <a:latin typeface="Arial" panose="020B0604020202020204" pitchFamily="34" charset="0"/>
                <a:ea typeface="ＭＳ Ｐゴシック" panose="020B0600070205080204" pitchFamily="34" charset="-128"/>
              </a:rPr>
              <a:t>5</a:t>
            </a:r>
            <a:r>
              <a:rPr lang="en-US" altLang="en-US">
                <a:latin typeface="Arial" panose="020B0604020202020204" pitchFamily="34" charset="0"/>
                <a:ea typeface="ＭＳ Ｐゴシック" panose="020B0600070205080204" pitchFamily="34" charset="-128"/>
              </a:rPr>
              <a:t> and V</a:t>
            </a:r>
            <a:r>
              <a:rPr lang="en-US" altLang="en-US" baseline="-25000">
                <a:latin typeface="Arial" panose="020B0604020202020204" pitchFamily="34" charset="0"/>
                <a:ea typeface="ＭＳ Ｐゴシック" panose="020B0600070205080204" pitchFamily="34" charset="-128"/>
              </a:rPr>
              <a:t>6</a:t>
            </a:r>
            <a:r>
              <a:rPr lang="en-US" altLang="en-US">
                <a:latin typeface="Arial" panose="020B0604020202020204" pitchFamily="34" charset="0"/>
                <a:ea typeface="ＭＳ Ｐゴシック" panose="020B0600070205080204" pitchFamily="34" charset="-128"/>
              </a:rPr>
              <a:t> also “view” the lateral wall because they are positioned on the axillary area of the left chest. </a:t>
            </a:r>
          </a:p>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552934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8136C141-9F3C-4D48-8FAF-9F5A3D8F8213}" type="slidenum">
              <a:rPr lang="en-US" altLang="en-US" sz="1300">
                <a:latin typeface="Arial" panose="020B0604020202020204" pitchFamily="34" charset="0"/>
              </a:rPr>
              <a:pPr algn="r" eaLnBrk="1" hangingPunct="1"/>
              <a:t>44</a:t>
            </a:fld>
            <a:endParaRPr lang="en-US" altLang="en-US" sz="1300">
              <a:latin typeface="Arial" panose="020B0604020202020204" pitchFamily="34" charset="0"/>
            </a:endParaRPr>
          </a:p>
        </p:txBody>
      </p:sp>
      <p:sp>
        <p:nvSpPr>
          <p:cNvPr id="209923" name="Rectangle 2"/>
          <p:cNvSpPr>
            <a:spLocks noGrp="1" noRot="1" noChangeAspect="1" noChangeArrowheads="1" noTextEdit="1"/>
          </p:cNvSpPr>
          <p:nvPr>
            <p:ph type="sldImg"/>
          </p:nvPr>
        </p:nvSpPr>
        <p:spPr>
          <a:solidFill>
            <a:srgbClr val="FFFFFF"/>
          </a:solidFill>
          <a:ln/>
        </p:spPr>
      </p:sp>
      <p:sp>
        <p:nvSpPr>
          <p:cNvPr id="209924" name="Rectangle 3"/>
          <p:cNvSpPr>
            <a:spLocks noGrp="1" noChangeArrowheads="1"/>
          </p:cNvSpPr>
          <p:nvPr>
            <p:ph type="body" idx="1"/>
          </p:nvPr>
        </p:nvSpPr>
        <p:spPr>
          <a:xfrm>
            <a:off x="974725" y="4560888"/>
            <a:ext cx="5365750" cy="4319587"/>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Leads V</a:t>
            </a:r>
            <a:r>
              <a:rPr lang="en-US" altLang="en-US" baseline="-25000">
                <a:latin typeface="Arial" panose="020B0604020202020204" pitchFamily="34" charset="0"/>
                <a:ea typeface="ＭＳ Ｐゴシック" panose="020B0600070205080204" pitchFamily="34" charset="-128"/>
              </a:rPr>
              <a:t>3</a:t>
            </a:r>
            <a:r>
              <a:rPr lang="en-US" altLang="en-US">
                <a:latin typeface="Arial" panose="020B0604020202020204" pitchFamily="34" charset="0"/>
                <a:ea typeface="ＭＳ Ｐゴシック" panose="020B0600070205080204" pitchFamily="34" charset="-128"/>
              </a:rPr>
              <a:t> and V</a:t>
            </a:r>
            <a:r>
              <a:rPr lang="en-US" altLang="en-US" baseline="-25000">
                <a:latin typeface="Arial" panose="020B0604020202020204" pitchFamily="34" charset="0"/>
                <a:ea typeface="ＭＳ Ｐゴシック" panose="020B0600070205080204" pitchFamily="34" charset="-128"/>
              </a:rPr>
              <a:t>4</a:t>
            </a:r>
            <a:r>
              <a:rPr lang="en-US" altLang="en-US">
                <a:latin typeface="Arial" panose="020B0604020202020204" pitchFamily="34" charset="0"/>
                <a:ea typeface="ＭＳ Ｐゴシック" panose="020B0600070205080204" pitchFamily="34" charset="-128"/>
              </a:rPr>
              <a:t> are positioned in the area of the anterior chest. From this perspective, these leads “see” the anterior wall of the left ventricle. </a:t>
            </a:r>
          </a:p>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037884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1F63E16B-B184-4952-8720-DF3FD89C336E}" type="slidenum">
              <a:rPr lang="en-US" altLang="en-US" sz="1300">
                <a:latin typeface="Arial" panose="020B0604020202020204" pitchFamily="34" charset="0"/>
              </a:rPr>
              <a:pPr algn="r" eaLnBrk="1" hangingPunct="1"/>
              <a:t>45</a:t>
            </a:fld>
            <a:endParaRPr lang="en-US" altLang="en-US" sz="1300">
              <a:latin typeface="Arial" panose="020B0604020202020204" pitchFamily="34" charset="0"/>
            </a:endParaRPr>
          </a:p>
        </p:txBody>
      </p:sp>
      <p:sp>
        <p:nvSpPr>
          <p:cNvPr id="210947" name="Rectangle 2"/>
          <p:cNvSpPr>
            <a:spLocks noGrp="1" noRot="1" noChangeAspect="1" noChangeArrowheads="1" noTextEdit="1"/>
          </p:cNvSpPr>
          <p:nvPr>
            <p:ph type="sldImg"/>
          </p:nvPr>
        </p:nvSpPr>
        <p:spPr>
          <a:solidFill>
            <a:srgbClr val="FFFFFF"/>
          </a:solidFill>
          <a:ln/>
        </p:spPr>
      </p:sp>
      <p:sp>
        <p:nvSpPr>
          <p:cNvPr id="210948" name="Rectangle 3"/>
          <p:cNvSpPr>
            <a:spLocks noGrp="1" noChangeArrowheads="1"/>
          </p:cNvSpPr>
          <p:nvPr>
            <p:ph type="body" idx="1"/>
          </p:nvPr>
        </p:nvSpPr>
        <p:spPr>
          <a:xfrm>
            <a:off x="974725" y="4560888"/>
            <a:ext cx="5365750" cy="4319587"/>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The septal wall is “seen” by leads V</a:t>
            </a:r>
            <a:r>
              <a:rPr lang="en-US" altLang="en-US" baseline="-25000">
                <a:latin typeface="Arial" panose="020B0604020202020204" pitchFamily="34" charset="0"/>
                <a:ea typeface="ＭＳ Ｐゴシック" panose="020B0600070205080204" pitchFamily="34" charset="-128"/>
              </a:rPr>
              <a:t>1 </a:t>
            </a:r>
            <a:r>
              <a:rPr lang="en-US" altLang="en-US">
                <a:latin typeface="Arial" panose="020B0604020202020204" pitchFamily="34" charset="0"/>
                <a:ea typeface="ＭＳ Ｐゴシック" panose="020B0600070205080204" pitchFamily="34" charset="-128"/>
              </a:rPr>
              <a:t>and V</a:t>
            </a:r>
            <a:r>
              <a:rPr lang="en-US" altLang="en-US" baseline="-25000">
                <a:latin typeface="Arial" panose="020B0604020202020204" pitchFamily="34" charset="0"/>
                <a:ea typeface="ＭＳ Ｐゴシック" panose="020B0600070205080204" pitchFamily="34" charset="-128"/>
              </a:rPr>
              <a:t>2</a:t>
            </a:r>
            <a:r>
              <a:rPr lang="en-US" altLang="en-US">
                <a:latin typeface="Arial" panose="020B0604020202020204" pitchFamily="34" charset="0"/>
                <a:ea typeface="ＭＳ Ｐゴシック" panose="020B0600070205080204" pitchFamily="34" charset="-128"/>
              </a:rPr>
              <a:t>, which are positioned next to the sternum. </a:t>
            </a:r>
          </a:p>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868666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14E6E8BE-D3FD-4169-86AE-20670F3D5F37}" type="slidenum">
              <a:rPr lang="en-US" altLang="en-US" sz="1300">
                <a:latin typeface="Arial" panose="020B0604020202020204" pitchFamily="34" charset="0"/>
              </a:rPr>
              <a:pPr algn="r" eaLnBrk="1" hangingPunct="1"/>
              <a:t>46</a:t>
            </a:fld>
            <a:endParaRPr lang="en-US" altLang="en-US" sz="1300">
              <a:latin typeface="Arial" panose="020B0604020202020204" pitchFamily="34" charset="0"/>
            </a:endParaRPr>
          </a:p>
        </p:txBody>
      </p:sp>
      <p:sp>
        <p:nvSpPr>
          <p:cNvPr id="211971" name="Rectangle 2"/>
          <p:cNvSpPr>
            <a:spLocks noGrp="1" noRot="1" noChangeAspect="1" noChangeArrowheads="1" noTextEdit="1"/>
          </p:cNvSpPr>
          <p:nvPr>
            <p:ph type="sldImg"/>
          </p:nvPr>
        </p:nvSpPr>
        <p:spPr>
          <a:solidFill>
            <a:srgbClr val="FFFFFF"/>
          </a:solidFill>
          <a:ln/>
        </p:spPr>
      </p:sp>
      <p:sp>
        <p:nvSpPr>
          <p:cNvPr id="21197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628133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solidFill>
            <a:srgbClr val="FFFFFF"/>
          </a:solidFill>
          <a:ln/>
        </p:spPr>
      </p:sp>
      <p:sp>
        <p:nvSpPr>
          <p:cNvPr id="220163"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
        <p:nvSpPr>
          <p:cNvPr id="220164"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912F329B-EEA1-4A5D-9155-E52C83C1D6FD}" type="slidenum">
              <a:rPr lang="en-US" altLang="en-US" sz="1300">
                <a:latin typeface="Arial" panose="020B0604020202020204" pitchFamily="34" charset="0"/>
              </a:rPr>
              <a:pPr algn="r" eaLnBrk="1" hangingPunct="1"/>
              <a:t>47</a:t>
            </a:fld>
            <a:endParaRPr lang="en-US" altLang="en-US" sz="1300">
              <a:latin typeface="Arial" panose="020B0604020202020204" pitchFamily="34" charset="0"/>
            </a:endParaRPr>
          </a:p>
        </p:txBody>
      </p:sp>
    </p:spTree>
    <p:extLst>
      <p:ext uri="{BB962C8B-B14F-4D97-AF65-F5344CB8AC3E}">
        <p14:creationId xmlns:p14="http://schemas.microsoft.com/office/powerpoint/2010/main" val="6057836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A3E53F93-F507-4358-965A-3FBCF4904B07}" type="slidenum">
              <a:rPr lang="en-US" altLang="en-US" sz="1300">
                <a:latin typeface="Arial" panose="020B0604020202020204" pitchFamily="34" charset="0"/>
              </a:rPr>
              <a:pPr algn="r" eaLnBrk="1" hangingPunct="1"/>
              <a:t>48</a:t>
            </a:fld>
            <a:endParaRPr lang="en-US" altLang="en-US" sz="1300">
              <a:latin typeface="Arial" panose="020B0604020202020204" pitchFamily="34" charset="0"/>
            </a:endParaRPr>
          </a:p>
        </p:txBody>
      </p:sp>
      <p:sp>
        <p:nvSpPr>
          <p:cNvPr id="240643" name="Rectangle 2"/>
          <p:cNvSpPr>
            <a:spLocks noGrp="1" noRot="1" noChangeAspect="1" noChangeArrowheads="1" noTextEdit="1"/>
          </p:cNvSpPr>
          <p:nvPr>
            <p:ph type="sldImg"/>
          </p:nvPr>
        </p:nvSpPr>
        <p:spPr>
          <a:solidFill>
            <a:srgbClr val="FFFFFF"/>
          </a:solidFill>
          <a:ln/>
        </p:spPr>
      </p:sp>
      <p:sp>
        <p:nvSpPr>
          <p:cNvPr id="240644" name="Rectangle 3"/>
          <p:cNvSpPr>
            <a:spLocks noGrp="1" noChangeArrowheads="1"/>
          </p:cNvSpPr>
          <p:nvPr>
            <p:ph type="body" idx="1"/>
          </p:nvPr>
        </p:nvSpPr>
        <p:spPr>
          <a:xfrm>
            <a:off x="974725" y="4560888"/>
            <a:ext cx="5365750" cy="4319587"/>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a:latin typeface="Arial" panose="020B0604020202020204" pitchFamily="34" charset="0"/>
                <a:ea typeface="ＭＳ Ｐゴシック" panose="020B0600070205080204" pitchFamily="34" charset="-128"/>
              </a:rPr>
              <a:t>Although the term QRS complex is used, not every QRS complex contains a Q wave, R wave, and S wave. To review, when the first deflection of the QRS complex is negative (below the baseline), the waveform is called a Q wave. The R wave is the first positive deflection (above the baseline) in the QRS complex. A negative deflection following the R wave is called an S wave. </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If the QRS complex consists entirely of a positive waveform, it is called an R wave. If the complex consists entirely of a negative waveform, it is called a QS wave. If there are two positive deflections in the same complex, the second is called </a:t>
            </a:r>
            <a:r>
              <a:rPr lang="en-US" altLang="en-US" i="1">
                <a:latin typeface="Arial" panose="020B0604020202020204" pitchFamily="34" charset="0"/>
                <a:ea typeface="ＭＳ Ｐゴシック" panose="020B0600070205080204" pitchFamily="34" charset="-128"/>
              </a:rPr>
              <a:t>R prime</a:t>
            </a:r>
            <a:r>
              <a:rPr lang="en-US" altLang="en-US">
                <a:latin typeface="Arial" panose="020B0604020202020204" pitchFamily="34" charset="0"/>
                <a:ea typeface="ＭＳ Ｐゴシック" panose="020B0600070205080204" pitchFamily="34" charset="-128"/>
              </a:rPr>
              <a:t> and is written R′. </a:t>
            </a:r>
          </a:p>
        </p:txBody>
      </p:sp>
    </p:spTree>
    <p:extLst>
      <p:ext uri="{BB962C8B-B14F-4D97-AF65-F5344CB8AC3E}">
        <p14:creationId xmlns:p14="http://schemas.microsoft.com/office/powerpoint/2010/main" val="29035497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461DFD7C-F3E9-42A7-A2C2-EDC36AD5D5BC}" type="slidenum">
              <a:rPr lang="en-US" altLang="en-US" sz="1300">
                <a:latin typeface="Arial" panose="020B0604020202020204" pitchFamily="34" charset="0"/>
              </a:rPr>
              <a:pPr algn="r" eaLnBrk="1" hangingPunct="1"/>
              <a:t>49</a:t>
            </a:fld>
            <a:endParaRPr lang="en-US" altLang="en-US" sz="1300">
              <a:latin typeface="Arial" panose="020B0604020202020204" pitchFamily="34" charset="0"/>
            </a:endParaRPr>
          </a:p>
        </p:txBody>
      </p:sp>
      <p:sp>
        <p:nvSpPr>
          <p:cNvPr id="241667" name="Rectangle 2"/>
          <p:cNvSpPr>
            <a:spLocks noGrp="1" noRot="1" noChangeAspect="1" noChangeArrowheads="1" noTextEdit="1"/>
          </p:cNvSpPr>
          <p:nvPr>
            <p:ph type="sldImg"/>
          </p:nvPr>
        </p:nvSpPr>
        <p:spPr>
          <a:solidFill>
            <a:srgbClr val="FFFFFF"/>
          </a:solidFill>
          <a:ln/>
        </p:spPr>
      </p:sp>
      <p:sp>
        <p:nvSpPr>
          <p:cNvPr id="241668"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a:latin typeface="Arial" panose="020B0604020202020204" pitchFamily="34" charset="0"/>
                <a:ea typeface="ＭＳ Ｐゴシック" panose="020B0600070205080204" pitchFamily="34" charset="-128"/>
              </a:rPr>
              <a:t>If there are two positive deflections in the same complex, the second is called </a:t>
            </a:r>
            <a:r>
              <a:rPr lang="en-US" altLang="en-US" i="1">
                <a:latin typeface="Arial" panose="020B0604020202020204" pitchFamily="34" charset="0"/>
                <a:ea typeface="ＭＳ Ｐゴシック" panose="020B0600070205080204" pitchFamily="34" charset="-128"/>
              </a:rPr>
              <a:t>R prime</a:t>
            </a:r>
            <a:r>
              <a:rPr lang="en-US" altLang="en-US">
                <a:latin typeface="Arial" panose="020B0604020202020204" pitchFamily="34" charset="0"/>
                <a:ea typeface="ＭＳ Ｐゴシック" panose="020B0600070205080204" pitchFamily="34" charset="-128"/>
              </a:rPr>
              <a:t> and is written </a:t>
            </a:r>
            <a:r>
              <a:rPr lang="en-US" altLang="en-US" i="1">
                <a:latin typeface="Arial" panose="020B0604020202020204" pitchFamily="34" charset="0"/>
                <a:ea typeface="ＭＳ Ｐゴシック" panose="020B0600070205080204" pitchFamily="34" charset="-128"/>
              </a:rPr>
              <a:t>R’</a:t>
            </a:r>
            <a:r>
              <a:rPr lang="en-US" altLang="en-US">
                <a:latin typeface="Arial" panose="020B0604020202020204" pitchFamily="34" charset="0"/>
                <a:ea typeface="ＭＳ Ｐゴシック" panose="020B0600070205080204" pitchFamily="34" charset="-128"/>
              </a:rPr>
              <a:t>. If there are two negative deflections following an R wave, the second is called </a:t>
            </a:r>
            <a:r>
              <a:rPr lang="en-US" altLang="en-US" i="1">
                <a:latin typeface="Arial" panose="020B0604020202020204" pitchFamily="34" charset="0"/>
                <a:ea typeface="ＭＳ Ｐゴシック" panose="020B0600070205080204" pitchFamily="34" charset="-128"/>
              </a:rPr>
              <a:t>S prime</a:t>
            </a:r>
            <a:r>
              <a:rPr lang="en-US" altLang="en-US">
                <a:latin typeface="Arial" panose="020B0604020202020204" pitchFamily="34" charset="0"/>
                <a:ea typeface="ＭＳ Ｐゴシック" panose="020B0600070205080204" pitchFamily="34" charset="-128"/>
              </a:rPr>
              <a:t> and is written </a:t>
            </a:r>
            <a:r>
              <a:rPr lang="en-US" altLang="en-US" i="1">
                <a:latin typeface="Arial" panose="020B0604020202020204" pitchFamily="34" charset="0"/>
                <a:ea typeface="ＭＳ Ｐゴシック" panose="020B0600070205080204" pitchFamily="34" charset="-128"/>
              </a:rPr>
              <a:t>S’</a:t>
            </a:r>
            <a:r>
              <a:rPr lang="en-US" altLang="en-US">
                <a:latin typeface="Arial" panose="020B0604020202020204" pitchFamily="34" charset="0"/>
                <a:ea typeface="ＭＳ Ｐゴシック" panose="020B0600070205080204" pitchFamily="34" charset="-128"/>
              </a:rPr>
              <a:t>. Capital (uppercase) letters are used to designate waveforms of relatively large amplitude, and small (lowercase) letters are used to label relatively small waveforms.</a:t>
            </a:r>
          </a:p>
        </p:txBody>
      </p:sp>
    </p:spTree>
    <p:extLst>
      <p:ext uri="{BB962C8B-B14F-4D97-AF65-F5344CB8AC3E}">
        <p14:creationId xmlns:p14="http://schemas.microsoft.com/office/powerpoint/2010/main" val="129608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20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9DCFC7A5-D51B-4B9B-92CA-D10BB6E87E77}" type="slidenum">
              <a:rPr lang="en-US" altLang="en-US" sz="1300">
                <a:latin typeface="Arial" panose="020B0604020202020204" pitchFamily="34" charset="0"/>
              </a:rPr>
              <a:pPr eaLnBrk="1" hangingPunct="1"/>
              <a:t>5</a:t>
            </a:fld>
            <a:endParaRPr lang="en-US" altLang="en-US" sz="1300">
              <a:latin typeface="Arial" panose="020B0604020202020204" pitchFamily="34" charset="0"/>
            </a:endParaRPr>
          </a:p>
        </p:txBody>
      </p:sp>
    </p:spTree>
    <p:extLst>
      <p:ext uri="{BB962C8B-B14F-4D97-AF65-F5344CB8AC3E}">
        <p14:creationId xmlns:p14="http://schemas.microsoft.com/office/powerpoint/2010/main" val="32408730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73F14FC4-E87A-47E6-AA36-E96B00F1416A}" type="slidenum">
              <a:rPr lang="en-US" altLang="en-US" sz="1300">
                <a:latin typeface="Arial" panose="020B0604020202020204" pitchFamily="34" charset="0"/>
              </a:rPr>
              <a:pPr algn="r" eaLnBrk="1" hangingPunct="1"/>
              <a:t>50</a:t>
            </a:fld>
            <a:endParaRPr lang="en-US" altLang="en-US" sz="1300">
              <a:latin typeface="Arial" panose="020B0604020202020204" pitchFamily="34" charset="0"/>
            </a:endParaRPr>
          </a:p>
        </p:txBody>
      </p:sp>
      <p:sp>
        <p:nvSpPr>
          <p:cNvPr id="253955" name="Rectangle 2"/>
          <p:cNvSpPr>
            <a:spLocks noGrp="1" noRot="1" noChangeAspect="1" noChangeArrowheads="1" noTextEdit="1"/>
          </p:cNvSpPr>
          <p:nvPr>
            <p:ph type="sldImg"/>
          </p:nvPr>
        </p:nvSpPr>
        <p:spPr>
          <a:solidFill>
            <a:srgbClr val="FFFFFF"/>
          </a:solidFill>
          <a:ln/>
        </p:spPr>
      </p:sp>
      <p:sp>
        <p:nvSpPr>
          <p:cNvPr id="253956"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a:latin typeface="Arial" panose="020B0604020202020204" pitchFamily="34" charset="0"/>
                <a:ea typeface="ＭＳ Ｐゴシック" panose="020B0600070205080204" pitchFamily="34" charset="-128"/>
              </a:rPr>
              <a:t>The portion of the ECG tracing between the QRS complex and the T wave is called the ST segment. The term </a:t>
            </a:r>
            <a:r>
              <a:rPr lang="en-US" altLang="en-US" i="1">
                <a:latin typeface="Arial" panose="020B0604020202020204" pitchFamily="34" charset="0"/>
                <a:ea typeface="ＭＳ Ｐゴシック" panose="020B0600070205080204" pitchFamily="34" charset="-128"/>
              </a:rPr>
              <a:t>ST segment </a:t>
            </a:r>
            <a:r>
              <a:rPr lang="en-US" altLang="en-US">
                <a:latin typeface="Arial" panose="020B0604020202020204" pitchFamily="34" charset="0"/>
                <a:ea typeface="ＭＳ Ｐゴシック" panose="020B0600070205080204" pitchFamily="34" charset="-128"/>
              </a:rPr>
              <a:t>is used regardless of whether the final wave of the QRS complex is an R or an S wave.</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128181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B9BEF10A-25CF-4A1C-B97A-86FCA558335F}" type="slidenum">
              <a:rPr lang="en-US" altLang="en-US" sz="1300">
                <a:latin typeface="Arial" panose="020B0604020202020204" pitchFamily="34" charset="0"/>
              </a:rPr>
              <a:pPr algn="r" eaLnBrk="1" hangingPunct="1"/>
              <a:t>51</a:t>
            </a:fld>
            <a:endParaRPr lang="en-US" altLang="en-US" sz="1300">
              <a:latin typeface="Arial" panose="020B0604020202020204" pitchFamily="34" charset="0"/>
            </a:endParaRPr>
          </a:p>
        </p:txBody>
      </p:sp>
      <p:sp>
        <p:nvSpPr>
          <p:cNvPr id="254979" name="Rectangle 2"/>
          <p:cNvSpPr>
            <a:spLocks noGrp="1" noRot="1" noChangeAspect="1" noChangeArrowheads="1" noTextEdit="1"/>
          </p:cNvSpPr>
          <p:nvPr>
            <p:ph type="sldImg"/>
          </p:nvPr>
        </p:nvSpPr>
        <p:spPr>
          <a:solidFill>
            <a:srgbClr val="FFFFFF"/>
          </a:solidFill>
          <a:ln/>
        </p:spPr>
      </p:sp>
      <p:sp>
        <p:nvSpPr>
          <p:cNvPr id="25498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a:latin typeface="Arial" panose="020B0604020202020204" pitchFamily="34" charset="0"/>
                <a:ea typeface="ＭＳ Ｐゴシック" panose="020B0600070205080204" pitchFamily="34" charset="-128"/>
              </a:rPr>
              <a:t>Normal Characteristics of the ST segment</a:t>
            </a:r>
          </a:p>
          <a:p>
            <a:pPr eaLnBrk="1" hangingPunct="1"/>
            <a:r>
              <a:rPr lang="en-US" altLang="en-US">
                <a:latin typeface="Arial" panose="020B0604020202020204" pitchFamily="34" charset="0"/>
                <a:ea typeface="ＭＳ Ｐゴシック" panose="020B0600070205080204" pitchFamily="34" charset="-128"/>
              </a:rPr>
              <a:t>  Begins with the end of the QRS complex and ends with the onset of the T wave</a:t>
            </a:r>
          </a:p>
          <a:p>
            <a:r>
              <a:rPr lang="en-US" altLang="en-US" sz="1300">
                <a:latin typeface="Arial" panose="020B0604020202020204" pitchFamily="34" charset="0"/>
                <a:ea typeface="ＭＳ Ｐゴシック" panose="020B0600070205080204" pitchFamily="34" charset="-128"/>
              </a:rPr>
              <a:t>  ST-segment deviation from the isoelectric line varies and is dependent on patient age, gender, and ECG lead</a:t>
            </a:r>
          </a:p>
        </p:txBody>
      </p:sp>
    </p:spTree>
    <p:extLst>
      <p:ext uri="{BB962C8B-B14F-4D97-AF65-F5344CB8AC3E}">
        <p14:creationId xmlns:p14="http://schemas.microsoft.com/office/powerpoint/2010/main" val="4402766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C85F5924-CF80-4E82-840B-65ABA9C8C1B8}" type="slidenum">
              <a:rPr lang="en-US" altLang="en-US" sz="1300">
                <a:latin typeface="Arial" panose="020B0604020202020204" pitchFamily="34" charset="0"/>
              </a:rPr>
              <a:pPr algn="r" eaLnBrk="1" hangingPunct="1"/>
              <a:t>52</a:t>
            </a:fld>
            <a:endParaRPr lang="en-US" altLang="en-US" sz="1300">
              <a:latin typeface="Arial" panose="020B0604020202020204" pitchFamily="34" charset="0"/>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The point where the QRS complex and the ST segment meet is called the </a:t>
            </a:r>
            <a:r>
              <a:rPr lang="en-US" altLang="en-US" i="1">
                <a:latin typeface="Arial" panose="020B0604020202020204" pitchFamily="34" charset="0"/>
                <a:ea typeface="ＭＳ Ｐゴシック" panose="020B0600070205080204" pitchFamily="34" charset="-128"/>
              </a:rPr>
              <a:t>ST-junction</a:t>
            </a:r>
            <a:r>
              <a:rPr lang="en-US" altLang="en-US">
                <a:latin typeface="Arial" panose="020B0604020202020204" pitchFamily="34" charset="0"/>
                <a:ea typeface="ＭＳ Ｐゴシック" panose="020B0600070205080204" pitchFamily="34" charset="-128"/>
              </a:rPr>
              <a:t> or </a:t>
            </a:r>
            <a:r>
              <a:rPr lang="en-US" altLang="en-US" i="1">
                <a:latin typeface="Arial" panose="020B0604020202020204" pitchFamily="34" charset="0"/>
                <a:ea typeface="ＭＳ Ｐゴシック" panose="020B0600070205080204" pitchFamily="34" charset="-128"/>
              </a:rPr>
              <a:t>J-point</a:t>
            </a:r>
            <a:r>
              <a:rPr lang="en-US" altLang="en-US">
                <a:latin typeface="Arial" panose="020B0604020202020204" pitchFamily="34" charset="0"/>
                <a:ea typeface="ＭＳ Ｐゴシック" panose="020B0600070205080204" pitchFamily="34" charset="-128"/>
              </a:rPr>
              <a:t>. Various conditions may cause displacement of the ST segment from the isoelectric line in either a positive or negative direction. Myocardial ischemia, injury, and infarction are among the causes of ST-segment deviation. </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133416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solidFill>
            <a:srgbClr val="FFFFFF"/>
          </a:solidFill>
          <a:ln/>
        </p:spPr>
      </p:sp>
      <p:sp>
        <p:nvSpPr>
          <p:cNvPr id="257027"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Some displacement of the ST segment from the isoelectric line is normal and dependent on age, gender, and ECG lead. For men 40 years of age and older, the threshold value for abnormal J-point elevation is 2 mm in leads V</a:t>
            </a:r>
            <a:r>
              <a:rPr lang="en-US" altLang="en-US" baseline="-25000">
                <a:latin typeface="Arial" panose="020B0604020202020204" pitchFamily="34" charset="0"/>
                <a:ea typeface="ＭＳ Ｐゴシック" panose="020B0600070205080204" pitchFamily="34" charset="-128"/>
              </a:rPr>
              <a:t>2</a:t>
            </a:r>
            <a:r>
              <a:rPr lang="en-US" altLang="en-US">
                <a:latin typeface="Arial" panose="020B0604020202020204" pitchFamily="34" charset="0"/>
                <a:ea typeface="ＭＳ Ｐゴシック" panose="020B0600070205080204" pitchFamily="34" charset="-128"/>
              </a:rPr>
              <a:t> and V</a:t>
            </a:r>
            <a:r>
              <a:rPr lang="en-US" altLang="en-US" baseline="-25000">
                <a:latin typeface="Arial" panose="020B0604020202020204" pitchFamily="34" charset="0"/>
                <a:ea typeface="ＭＳ Ｐゴシック" panose="020B0600070205080204" pitchFamily="34" charset="-128"/>
              </a:rPr>
              <a:t>3</a:t>
            </a:r>
            <a:r>
              <a:rPr lang="en-US" altLang="en-US">
                <a:latin typeface="Arial" panose="020B0604020202020204" pitchFamily="34" charset="0"/>
                <a:ea typeface="ＭＳ Ｐゴシック" panose="020B0600070205080204" pitchFamily="34" charset="-128"/>
              </a:rPr>
              <a:t> and 1 mm in all other leads. </a:t>
            </a:r>
          </a:p>
          <a:p>
            <a:r>
              <a:rPr lang="en-US" altLang="en-US">
                <a:latin typeface="Arial" panose="020B0604020202020204" pitchFamily="34" charset="0"/>
                <a:ea typeface="ＭＳ Ｐゴシック" panose="020B0600070205080204" pitchFamily="34" charset="-128"/>
              </a:rPr>
              <a:t>For men less than 40 years of age, the threshold value for abnormal J-point elevation in leads V</a:t>
            </a:r>
            <a:r>
              <a:rPr lang="en-US" altLang="en-US" baseline="-25000">
                <a:latin typeface="Arial" panose="020B0604020202020204" pitchFamily="34" charset="0"/>
                <a:ea typeface="ＭＳ Ｐゴシック" panose="020B0600070205080204" pitchFamily="34" charset="-128"/>
              </a:rPr>
              <a:t>2 </a:t>
            </a:r>
            <a:r>
              <a:rPr lang="en-US" altLang="en-US">
                <a:latin typeface="Arial" panose="020B0604020202020204" pitchFamily="34" charset="0"/>
                <a:ea typeface="ＭＳ Ｐゴシック" panose="020B0600070205080204" pitchFamily="34" charset="-128"/>
              </a:rPr>
              <a:t>and V</a:t>
            </a:r>
            <a:r>
              <a:rPr lang="en-US" altLang="en-US" baseline="-25000">
                <a:latin typeface="Arial" panose="020B0604020202020204" pitchFamily="34" charset="0"/>
                <a:ea typeface="ＭＳ Ｐゴシック" panose="020B0600070205080204" pitchFamily="34" charset="-128"/>
              </a:rPr>
              <a:t>3</a:t>
            </a:r>
            <a:r>
              <a:rPr lang="en-US" altLang="en-US">
                <a:latin typeface="Arial" panose="020B0604020202020204" pitchFamily="34" charset="0"/>
                <a:ea typeface="ＭＳ Ｐゴシック" panose="020B0600070205080204" pitchFamily="34" charset="-128"/>
              </a:rPr>
              <a:t> is 2.5 mm. </a:t>
            </a:r>
          </a:p>
          <a:p>
            <a:r>
              <a:rPr lang="en-US" altLang="en-US">
                <a:latin typeface="Arial" panose="020B0604020202020204" pitchFamily="34" charset="0"/>
                <a:ea typeface="ＭＳ Ｐゴシック" panose="020B0600070205080204" pitchFamily="34" charset="-128"/>
              </a:rPr>
              <a:t>For women, the threshold value for abnormal J-point elevation is 1.5 mm in leads V</a:t>
            </a:r>
            <a:r>
              <a:rPr lang="en-US" altLang="en-US" baseline="-25000">
                <a:latin typeface="Arial" panose="020B0604020202020204" pitchFamily="34" charset="0"/>
                <a:ea typeface="ＭＳ Ｐゴシック" panose="020B0600070205080204" pitchFamily="34" charset="-128"/>
              </a:rPr>
              <a:t>2</a:t>
            </a:r>
            <a:r>
              <a:rPr lang="en-US" altLang="en-US">
                <a:latin typeface="Arial" panose="020B0604020202020204" pitchFamily="34" charset="0"/>
                <a:ea typeface="ＭＳ Ｐゴシック" panose="020B0600070205080204" pitchFamily="34" charset="-128"/>
              </a:rPr>
              <a:t> and V</a:t>
            </a:r>
            <a:r>
              <a:rPr lang="en-US" altLang="en-US" baseline="-25000">
                <a:latin typeface="Arial" panose="020B0604020202020204" pitchFamily="34" charset="0"/>
                <a:ea typeface="ＭＳ Ｐゴシック" panose="020B0600070205080204" pitchFamily="34" charset="-128"/>
              </a:rPr>
              <a:t>3</a:t>
            </a:r>
            <a:r>
              <a:rPr lang="en-US" altLang="en-US">
                <a:latin typeface="Arial" panose="020B0604020202020204" pitchFamily="34" charset="0"/>
                <a:ea typeface="ＭＳ Ｐゴシック" panose="020B0600070205080204" pitchFamily="34" charset="-128"/>
              </a:rPr>
              <a:t> and greater than 1 mm in all other leads. </a:t>
            </a:r>
          </a:p>
          <a:p>
            <a:r>
              <a:rPr lang="en-US" altLang="en-US">
                <a:latin typeface="Arial" panose="020B0604020202020204" pitchFamily="34" charset="0"/>
                <a:ea typeface="ＭＳ Ｐゴシック" panose="020B0600070205080204" pitchFamily="34" charset="-128"/>
              </a:rPr>
              <a:t>For men and women, the threshold for abnormal J-point elevation in V</a:t>
            </a:r>
            <a:r>
              <a:rPr lang="en-US" altLang="en-US" baseline="-25000">
                <a:latin typeface="Arial" panose="020B0604020202020204" pitchFamily="34" charset="0"/>
                <a:ea typeface="ＭＳ Ｐゴシック" panose="020B0600070205080204" pitchFamily="34" charset="-128"/>
              </a:rPr>
              <a:t>3</a:t>
            </a:r>
            <a:r>
              <a:rPr lang="en-US" altLang="en-US">
                <a:latin typeface="Arial" panose="020B0604020202020204" pitchFamily="34" charset="0"/>
                <a:ea typeface="ＭＳ Ｐゴシック" panose="020B0600070205080204" pitchFamily="34" charset="-128"/>
              </a:rPr>
              <a:t>R and V</a:t>
            </a:r>
            <a:r>
              <a:rPr lang="en-US" altLang="en-US" baseline="-25000">
                <a:latin typeface="Arial" panose="020B0604020202020204" pitchFamily="34" charset="0"/>
                <a:ea typeface="ＭＳ Ｐゴシック" panose="020B0600070205080204" pitchFamily="34" charset="-128"/>
              </a:rPr>
              <a:t>4</a:t>
            </a:r>
            <a:r>
              <a:rPr lang="en-US" altLang="en-US">
                <a:latin typeface="Arial" panose="020B0604020202020204" pitchFamily="34" charset="0"/>
                <a:ea typeface="ＭＳ Ｐゴシック" panose="020B0600070205080204" pitchFamily="34" charset="-128"/>
              </a:rPr>
              <a:t>R is 0.5 mm, except for males less than 30 years of age, for whom 1 mm is more appropriate. </a:t>
            </a:r>
          </a:p>
          <a:p>
            <a:r>
              <a:rPr lang="en-US" altLang="en-US">
                <a:latin typeface="Arial" panose="020B0604020202020204" pitchFamily="34" charset="0"/>
                <a:ea typeface="ＭＳ Ｐゴシック" panose="020B0600070205080204" pitchFamily="34" charset="-128"/>
              </a:rPr>
              <a:t>For men and women, the threshold value for abnormal J-point elevation in leads V</a:t>
            </a:r>
            <a:r>
              <a:rPr lang="en-US" altLang="en-US" baseline="-25000">
                <a:latin typeface="Arial" panose="020B0604020202020204" pitchFamily="34" charset="0"/>
                <a:ea typeface="ＭＳ Ｐゴシック" panose="020B0600070205080204" pitchFamily="34" charset="-128"/>
              </a:rPr>
              <a:t>7</a:t>
            </a:r>
            <a:r>
              <a:rPr lang="en-US" altLang="en-US">
                <a:latin typeface="Arial" panose="020B0604020202020204" pitchFamily="34" charset="0"/>
                <a:ea typeface="ＭＳ Ｐゴシック" panose="020B0600070205080204" pitchFamily="34" charset="-128"/>
              </a:rPr>
              <a:t> through V</a:t>
            </a:r>
            <a:r>
              <a:rPr lang="en-US" altLang="en-US" baseline="-25000">
                <a:latin typeface="Arial" panose="020B0604020202020204" pitchFamily="34" charset="0"/>
                <a:ea typeface="ＭＳ Ｐゴシック" panose="020B0600070205080204" pitchFamily="34" charset="-128"/>
              </a:rPr>
              <a:t>9 </a:t>
            </a:r>
            <a:r>
              <a:rPr lang="en-US" altLang="en-US">
                <a:latin typeface="Arial" panose="020B0604020202020204" pitchFamily="34" charset="0"/>
                <a:ea typeface="ＭＳ Ｐゴシック" panose="020B0600070205080204" pitchFamily="34" charset="-128"/>
              </a:rPr>
              <a:t>is 0.5 mm. </a:t>
            </a:r>
          </a:p>
          <a:p>
            <a:r>
              <a:rPr lang="en-US" altLang="en-US">
                <a:latin typeface="Arial" panose="020B0604020202020204" pitchFamily="34" charset="0"/>
                <a:ea typeface="ＭＳ Ｐゴシック" panose="020B0600070205080204" pitchFamily="34" charset="-128"/>
              </a:rPr>
              <a:t>For men and women of all ages, ST-segment depression of more than 0.5 mm in leads V</a:t>
            </a:r>
            <a:r>
              <a:rPr lang="en-US" altLang="en-US" baseline="-25000">
                <a:latin typeface="Arial" panose="020B0604020202020204" pitchFamily="34" charset="0"/>
                <a:ea typeface="ＭＳ Ｐゴシック" panose="020B0600070205080204" pitchFamily="34" charset="-128"/>
              </a:rPr>
              <a:t>2</a:t>
            </a:r>
            <a:r>
              <a:rPr lang="en-US" altLang="en-US">
                <a:latin typeface="Arial" panose="020B0604020202020204" pitchFamily="34" charset="0"/>
                <a:ea typeface="ＭＳ Ｐゴシック" panose="020B0600070205080204" pitchFamily="34" charset="-128"/>
              </a:rPr>
              <a:t> and V</a:t>
            </a:r>
            <a:r>
              <a:rPr lang="en-US" altLang="en-US" baseline="-25000">
                <a:latin typeface="Arial" panose="020B0604020202020204" pitchFamily="34" charset="0"/>
                <a:ea typeface="ＭＳ Ｐゴシック" panose="020B0600070205080204" pitchFamily="34" charset="-128"/>
              </a:rPr>
              <a:t>3</a:t>
            </a:r>
            <a:r>
              <a:rPr lang="en-US" altLang="en-US">
                <a:latin typeface="Arial" panose="020B0604020202020204" pitchFamily="34" charset="0"/>
                <a:ea typeface="ＭＳ Ｐゴシック" panose="020B0600070205080204" pitchFamily="34" charset="-128"/>
              </a:rPr>
              <a:t> and more than 1 mm in all other leads suggests myocardial ischemia. </a:t>
            </a:r>
          </a:p>
        </p:txBody>
      </p:sp>
      <p:sp>
        <p:nvSpPr>
          <p:cNvPr id="257028"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2AD59AC7-49CD-4E1B-A4B6-E53E6BE4B7C2}" type="slidenum">
              <a:rPr lang="en-US" altLang="en-US" sz="1300">
                <a:latin typeface="Arial" panose="020B0604020202020204" pitchFamily="34" charset="0"/>
              </a:rPr>
              <a:pPr algn="r" eaLnBrk="1" hangingPunct="1"/>
              <a:t>53</a:t>
            </a:fld>
            <a:endParaRPr lang="en-US" altLang="en-US" sz="1300">
              <a:latin typeface="Arial" panose="020B0604020202020204" pitchFamily="34" charset="0"/>
            </a:endParaRPr>
          </a:p>
        </p:txBody>
      </p:sp>
    </p:spTree>
    <p:extLst>
      <p:ext uri="{BB962C8B-B14F-4D97-AF65-F5344CB8AC3E}">
        <p14:creationId xmlns:p14="http://schemas.microsoft.com/office/powerpoint/2010/main" val="13860094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D9D2CA86-C113-4AB7-8D48-49512D939F71}" type="slidenum">
              <a:rPr lang="en-US" altLang="en-US" sz="1300">
                <a:latin typeface="Arial" panose="020B0604020202020204" pitchFamily="34" charset="0"/>
              </a:rPr>
              <a:pPr algn="r" eaLnBrk="1" hangingPunct="1"/>
              <a:t>54</a:t>
            </a:fld>
            <a:endParaRPr lang="en-US" altLang="en-US" sz="1300">
              <a:latin typeface="Arial" panose="020B0604020202020204" pitchFamily="34" charset="0"/>
            </a:endParaRPr>
          </a:p>
        </p:txBody>
      </p:sp>
      <p:sp>
        <p:nvSpPr>
          <p:cNvPr id="258051" name="Rectangle 2"/>
          <p:cNvSpPr>
            <a:spLocks noGrp="1" noRot="1" noChangeAspect="1" noChangeArrowheads="1" noTextEdit="1"/>
          </p:cNvSpPr>
          <p:nvPr>
            <p:ph type="sldImg"/>
          </p:nvPr>
        </p:nvSpPr>
        <p:spPr>
          <a:solidFill>
            <a:srgbClr val="FFFFFF"/>
          </a:solidFill>
          <a:ln/>
        </p:spPr>
      </p:sp>
      <p:sp>
        <p:nvSpPr>
          <p:cNvPr id="25805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Arial" panose="020B0604020202020204" pitchFamily="34" charset="0"/>
                <a:ea typeface="ＭＳ Ｐゴシック" panose="020B0600070205080204" pitchFamily="34" charset="-128"/>
              </a:rPr>
              <a:t>ST-segment elevation in the shape of a “smiley” face (upward concavity) is usually benign, particularly when it occurs in an otherwise healthy, asymptomatic patient. The appearance of coved (“frowny face”) ST-segment elevation is called an </a:t>
            </a:r>
            <a:r>
              <a:rPr lang="en-US" altLang="en-US" i="1">
                <a:latin typeface="Arial" panose="020B0604020202020204" pitchFamily="34" charset="0"/>
                <a:ea typeface="ＭＳ Ｐゴシック" panose="020B0600070205080204" pitchFamily="34" charset="-128"/>
              </a:rPr>
              <a:t>acute injury pattern</a:t>
            </a:r>
            <a:r>
              <a:rPr lang="en-US" altLang="en-US">
                <a:latin typeface="Arial" panose="020B0604020202020204" pitchFamily="34" charset="0"/>
                <a:ea typeface="ＭＳ Ｐゴシック" panose="020B0600070205080204" pitchFamily="34" charset="-128"/>
              </a:rPr>
              <a:t>. Other causes of ST-segment elevation may represent a normal variant, pericarditis, or ventricular aneurysm, among other causes. Acute pericarditis causes ST-segment elevation in all or virtually all leads.</a:t>
            </a:r>
          </a:p>
        </p:txBody>
      </p:sp>
    </p:spTree>
    <p:extLst>
      <p:ext uri="{BB962C8B-B14F-4D97-AF65-F5344CB8AC3E}">
        <p14:creationId xmlns:p14="http://schemas.microsoft.com/office/powerpoint/2010/main" val="600726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solidFill>
            <a:srgbClr val="FFFFFF"/>
          </a:solidFill>
          <a:ln/>
        </p:spPr>
      </p:sp>
      <p:sp>
        <p:nvSpPr>
          <p:cNvPr id="259075" name="Notes Placeholder 2"/>
          <p:cNvSpPr>
            <a:spLocks noGrp="1"/>
          </p:cNvSpPr>
          <p:nvPr>
            <p:ph type="body" idx="1"/>
          </p:nvPr>
        </p:nvSpPr>
        <p:spPr>
          <a:solidFill>
            <a:srgbClr val="FFFFFF"/>
          </a:solidFill>
          <a:ln>
            <a:solidFill>
              <a:srgbClr val="000000"/>
            </a:solidFill>
          </a:ln>
        </p:spPr>
        <p:txBody>
          <a:bodyPr/>
          <a:lstStyle/>
          <a:p>
            <a:r>
              <a:rPr lang="en-US" altLang="en-US">
                <a:latin typeface="Arial" panose="020B0604020202020204" pitchFamily="34" charset="0"/>
                <a:ea typeface="ＭＳ Ｐゴシック" panose="020B0600070205080204" pitchFamily="34" charset="-128"/>
              </a:rPr>
              <a:t>ST-segment depression of more than 0.5 mm in leads V</a:t>
            </a:r>
            <a:r>
              <a:rPr lang="en-US" altLang="en-US" baseline="-25000">
                <a:latin typeface="Arial" panose="020B0604020202020204" pitchFamily="34" charset="0"/>
                <a:ea typeface="ＭＳ Ｐゴシック" panose="020B0600070205080204" pitchFamily="34" charset="-128"/>
              </a:rPr>
              <a:t>2</a:t>
            </a:r>
            <a:r>
              <a:rPr lang="en-US" altLang="en-US">
                <a:latin typeface="Arial" panose="020B0604020202020204" pitchFamily="34" charset="0"/>
                <a:ea typeface="ＭＳ Ｐゴシック" panose="020B0600070205080204" pitchFamily="34" charset="-128"/>
              </a:rPr>
              <a:t> and V</a:t>
            </a:r>
            <a:r>
              <a:rPr lang="en-US" altLang="en-US" baseline="-25000">
                <a:latin typeface="Arial" panose="020B0604020202020204" pitchFamily="34" charset="0"/>
                <a:ea typeface="ＭＳ Ｐゴシック" panose="020B0600070205080204" pitchFamily="34" charset="-128"/>
              </a:rPr>
              <a:t>3</a:t>
            </a:r>
            <a:r>
              <a:rPr lang="en-US" altLang="en-US">
                <a:latin typeface="Arial" panose="020B0604020202020204" pitchFamily="34" charset="0"/>
                <a:ea typeface="ＭＳ Ｐゴシック" panose="020B0600070205080204" pitchFamily="34" charset="-128"/>
              </a:rPr>
              <a:t> and more than 1 mm in all other leads is suggestive of myocardial ischemia. </a:t>
            </a:r>
          </a:p>
          <a:p>
            <a:r>
              <a:rPr lang="en-US" altLang="en-US">
                <a:latin typeface="Arial" panose="020B0604020202020204" pitchFamily="34" charset="0"/>
                <a:ea typeface="ＭＳ Ｐゴシック" panose="020B0600070205080204" pitchFamily="34" charset="-128"/>
              </a:rPr>
              <a:t>ST-segment elevation varies and is dependent on patient age, gender, and ECG lead.</a:t>
            </a:r>
          </a:p>
          <a:p>
            <a:r>
              <a:rPr lang="en-US" altLang="en-US">
                <a:latin typeface="Arial" panose="020B0604020202020204" pitchFamily="34" charset="0"/>
                <a:ea typeface="ＭＳ Ｐゴシック" panose="020B0600070205080204" pitchFamily="34" charset="-128"/>
              </a:rPr>
              <a:t>A horizontal ST segment (forming a sharp angle with the T wave) is suggestive of ischemia.</a:t>
            </a:r>
          </a:p>
          <a:p>
            <a:r>
              <a:rPr lang="en-US" altLang="en-US">
                <a:latin typeface="Arial" panose="020B0604020202020204" pitchFamily="34" charset="0"/>
                <a:ea typeface="ＭＳ Ｐゴシック" panose="020B0600070205080204" pitchFamily="34" charset="-128"/>
              </a:rPr>
              <a:t>Digitalis causes a depression (scoop) of the ST segment sometimes referred to as a “dig dip.”</a:t>
            </a:r>
          </a:p>
          <a:p>
            <a:endParaRPr lang="en-US" altLang="en-US">
              <a:latin typeface="Arial" panose="020B0604020202020204" pitchFamily="34" charset="0"/>
              <a:ea typeface="ＭＳ Ｐゴシック" panose="020B0600070205080204" pitchFamily="34" charset="-128"/>
            </a:endParaRPr>
          </a:p>
        </p:txBody>
      </p:sp>
      <p:sp>
        <p:nvSpPr>
          <p:cNvPr id="259076"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5CC26468-98AE-4804-9B4C-95FBA9E5EC79}" type="slidenum">
              <a:rPr lang="en-US" altLang="en-US" sz="1300">
                <a:latin typeface="Arial" panose="020B0604020202020204" pitchFamily="34" charset="0"/>
              </a:rPr>
              <a:pPr algn="r" eaLnBrk="1" hangingPunct="1"/>
              <a:t>55</a:t>
            </a:fld>
            <a:endParaRPr lang="en-US" altLang="en-US" sz="1300">
              <a:latin typeface="Arial" panose="020B0604020202020204" pitchFamily="34" charset="0"/>
            </a:endParaRPr>
          </a:p>
        </p:txBody>
      </p:sp>
    </p:spTree>
    <p:extLst>
      <p:ext uri="{BB962C8B-B14F-4D97-AF65-F5344CB8AC3E}">
        <p14:creationId xmlns:p14="http://schemas.microsoft.com/office/powerpoint/2010/main" val="31615951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solidFill>
            <a:srgbClr val="FFFFFF"/>
          </a:solidFill>
          <a:ln/>
        </p:spPr>
      </p:sp>
      <p:sp>
        <p:nvSpPr>
          <p:cNvPr id="260099"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60100"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0FD9E115-B008-464C-BFFF-BB145CD2C0DF}" type="slidenum">
              <a:rPr lang="en-US" altLang="en-US" sz="1300">
                <a:latin typeface="Arial" panose="020B0604020202020204" pitchFamily="34" charset="0"/>
              </a:rPr>
              <a:pPr algn="r" eaLnBrk="1" hangingPunct="1"/>
              <a:t>56</a:t>
            </a:fld>
            <a:endParaRPr lang="en-US" altLang="en-US" sz="1300">
              <a:latin typeface="Arial" panose="020B0604020202020204" pitchFamily="34" charset="0"/>
            </a:endParaRPr>
          </a:p>
        </p:txBody>
      </p:sp>
    </p:spTree>
    <p:extLst>
      <p:ext uri="{BB962C8B-B14F-4D97-AF65-F5344CB8AC3E}">
        <p14:creationId xmlns:p14="http://schemas.microsoft.com/office/powerpoint/2010/main" val="839054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24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F0AA67D0-8858-47A0-9426-55035E34D3C3}" type="slidenum">
              <a:rPr lang="en-US" altLang="en-US" sz="1300">
                <a:latin typeface="Arial" panose="020B0604020202020204" pitchFamily="34" charset="0"/>
              </a:rPr>
              <a:pPr eaLnBrk="1" hangingPunct="1"/>
              <a:t>57</a:t>
            </a:fld>
            <a:endParaRPr lang="en-US" altLang="en-US" sz="1300">
              <a:latin typeface="Arial" panose="020B0604020202020204" pitchFamily="34" charset="0"/>
            </a:endParaRPr>
          </a:p>
        </p:txBody>
      </p:sp>
    </p:spTree>
    <p:extLst>
      <p:ext uri="{BB962C8B-B14F-4D97-AF65-F5344CB8AC3E}">
        <p14:creationId xmlns:p14="http://schemas.microsoft.com/office/powerpoint/2010/main" val="23518254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25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FE0A9E13-A1BD-4B3A-8BF3-088CFE490B63}" type="slidenum">
              <a:rPr lang="en-US" altLang="en-US" sz="1300">
                <a:latin typeface="Arial" panose="020B0604020202020204" pitchFamily="34" charset="0"/>
              </a:rPr>
              <a:pPr eaLnBrk="1" hangingPunct="1"/>
              <a:t>58</a:t>
            </a:fld>
            <a:endParaRPr lang="en-US" altLang="en-US" sz="1300">
              <a:latin typeface="Arial" panose="020B0604020202020204" pitchFamily="34" charset="0"/>
            </a:endParaRPr>
          </a:p>
        </p:txBody>
      </p:sp>
    </p:spTree>
    <p:extLst>
      <p:ext uri="{BB962C8B-B14F-4D97-AF65-F5344CB8AC3E}">
        <p14:creationId xmlns:p14="http://schemas.microsoft.com/office/powerpoint/2010/main" val="10690752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26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334586ED-8856-431E-AEA1-CD2EF331FB3A}" type="slidenum">
              <a:rPr lang="en-US" altLang="en-US" sz="1300">
                <a:latin typeface="Arial" panose="020B0604020202020204" pitchFamily="34" charset="0"/>
              </a:rPr>
              <a:pPr eaLnBrk="1" hangingPunct="1"/>
              <a:t>59</a:t>
            </a:fld>
            <a:endParaRPr lang="en-US" altLang="en-US" sz="1300">
              <a:latin typeface="Arial" panose="020B0604020202020204" pitchFamily="34" charset="0"/>
            </a:endParaRPr>
          </a:p>
        </p:txBody>
      </p:sp>
    </p:spTree>
    <p:extLst>
      <p:ext uri="{BB962C8B-B14F-4D97-AF65-F5344CB8AC3E}">
        <p14:creationId xmlns:p14="http://schemas.microsoft.com/office/powerpoint/2010/main" val="2885221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40C962D-BADA-4AB4-A597-CAA0BEC97692}" type="slidenum">
              <a:rPr lang="en-US" altLang="en-US" sz="1300">
                <a:latin typeface="Arial" panose="020B0604020202020204" pitchFamily="34" charset="0"/>
              </a:rPr>
              <a:pPr eaLnBrk="1" hangingPunct="1"/>
              <a:t>6</a:t>
            </a:fld>
            <a:endParaRPr lang="en-US" altLang="en-US" sz="1300">
              <a:latin typeface="Arial" panose="020B0604020202020204" pitchFamily="34" charset="0"/>
            </a:endParaRPr>
          </a:p>
        </p:txBody>
      </p:sp>
    </p:spTree>
    <p:extLst>
      <p:ext uri="{BB962C8B-B14F-4D97-AF65-F5344CB8AC3E}">
        <p14:creationId xmlns:p14="http://schemas.microsoft.com/office/powerpoint/2010/main" val="3882339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ln/>
        </p:spPr>
      </p:sp>
      <p:sp>
        <p:nvSpPr>
          <p:cNvPr id="227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27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8A57B711-AD58-476B-9B20-B5F828A40AD5}" type="slidenum">
              <a:rPr lang="en-US" altLang="en-US" sz="1300">
                <a:latin typeface="Arial" panose="020B0604020202020204" pitchFamily="34" charset="0"/>
              </a:rPr>
              <a:pPr eaLnBrk="1" hangingPunct="1"/>
              <a:t>60</a:t>
            </a:fld>
            <a:endParaRPr lang="en-US" altLang="en-US" sz="1300">
              <a:latin typeface="Arial" panose="020B0604020202020204" pitchFamily="34" charset="0"/>
            </a:endParaRPr>
          </a:p>
        </p:txBody>
      </p:sp>
    </p:spTree>
    <p:extLst>
      <p:ext uri="{BB962C8B-B14F-4D97-AF65-F5344CB8AC3E}">
        <p14:creationId xmlns:p14="http://schemas.microsoft.com/office/powerpoint/2010/main" val="34029491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a:ln/>
        </p:spPr>
      </p:sp>
      <p:sp>
        <p:nvSpPr>
          <p:cNvPr id="228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28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01D98CE6-DEAE-40CC-A95D-533C07EDCE98}" type="slidenum">
              <a:rPr lang="en-US" altLang="en-US" sz="1300">
                <a:latin typeface="Arial" panose="020B0604020202020204" pitchFamily="34" charset="0"/>
              </a:rPr>
              <a:pPr eaLnBrk="1" hangingPunct="1"/>
              <a:t>61</a:t>
            </a:fld>
            <a:endParaRPr lang="en-US" altLang="en-US" sz="1300">
              <a:latin typeface="Arial" panose="020B0604020202020204" pitchFamily="34" charset="0"/>
            </a:endParaRPr>
          </a:p>
        </p:txBody>
      </p:sp>
    </p:spTree>
    <p:extLst>
      <p:ext uri="{BB962C8B-B14F-4D97-AF65-F5344CB8AC3E}">
        <p14:creationId xmlns:p14="http://schemas.microsoft.com/office/powerpoint/2010/main" val="10225189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29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45607C16-6130-4093-96DE-C61980441110}" type="slidenum">
              <a:rPr lang="en-US" altLang="en-US" sz="1300">
                <a:latin typeface="Arial" panose="020B0604020202020204" pitchFamily="34" charset="0"/>
              </a:rPr>
              <a:pPr eaLnBrk="1" hangingPunct="1"/>
              <a:t>62</a:t>
            </a:fld>
            <a:endParaRPr lang="en-US" altLang="en-US" sz="1300">
              <a:latin typeface="Arial" panose="020B0604020202020204" pitchFamily="34" charset="0"/>
            </a:endParaRPr>
          </a:p>
        </p:txBody>
      </p:sp>
    </p:spTree>
    <p:extLst>
      <p:ext uri="{BB962C8B-B14F-4D97-AF65-F5344CB8AC3E}">
        <p14:creationId xmlns:p14="http://schemas.microsoft.com/office/powerpoint/2010/main" val="20798793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ln/>
        </p:spPr>
      </p:sp>
      <p:sp>
        <p:nvSpPr>
          <p:cNvPr id="230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30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5404C947-978E-4E6D-8D72-C81B4E2FBC96}" type="slidenum">
              <a:rPr lang="en-US" altLang="en-US" sz="1300">
                <a:latin typeface="Arial" panose="020B0604020202020204" pitchFamily="34" charset="0"/>
              </a:rPr>
              <a:pPr eaLnBrk="1" hangingPunct="1"/>
              <a:t>63</a:t>
            </a:fld>
            <a:endParaRPr lang="en-US" altLang="en-US" sz="1300">
              <a:latin typeface="Arial" panose="020B0604020202020204" pitchFamily="34" charset="0"/>
            </a:endParaRPr>
          </a:p>
        </p:txBody>
      </p:sp>
    </p:spTree>
    <p:extLst>
      <p:ext uri="{BB962C8B-B14F-4D97-AF65-F5344CB8AC3E}">
        <p14:creationId xmlns:p14="http://schemas.microsoft.com/office/powerpoint/2010/main" val="1522628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31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AC9AAFBA-AC5C-4200-896E-4215110F81AD}" type="slidenum">
              <a:rPr lang="en-US" altLang="en-US" sz="1300">
                <a:latin typeface="Arial" panose="020B0604020202020204" pitchFamily="34" charset="0"/>
              </a:rPr>
              <a:pPr eaLnBrk="1" hangingPunct="1"/>
              <a:t>64</a:t>
            </a:fld>
            <a:endParaRPr lang="en-US" altLang="en-US" sz="1300">
              <a:latin typeface="Arial" panose="020B0604020202020204" pitchFamily="34" charset="0"/>
            </a:endParaRPr>
          </a:p>
        </p:txBody>
      </p:sp>
    </p:spTree>
    <p:extLst>
      <p:ext uri="{BB962C8B-B14F-4D97-AF65-F5344CB8AC3E}">
        <p14:creationId xmlns:p14="http://schemas.microsoft.com/office/powerpoint/2010/main" val="8606559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32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1C4A3E3F-D230-46CC-A06C-61719FCC41BB}" type="slidenum">
              <a:rPr lang="en-US" altLang="en-US" sz="1300">
                <a:latin typeface="Arial" panose="020B0604020202020204" pitchFamily="34" charset="0"/>
              </a:rPr>
              <a:pPr eaLnBrk="1" hangingPunct="1"/>
              <a:t>65</a:t>
            </a:fld>
            <a:endParaRPr lang="en-US" altLang="en-US" sz="1300">
              <a:latin typeface="Arial" panose="020B0604020202020204" pitchFamily="34" charset="0"/>
            </a:endParaRPr>
          </a:p>
        </p:txBody>
      </p:sp>
    </p:spTree>
    <p:extLst>
      <p:ext uri="{BB962C8B-B14F-4D97-AF65-F5344CB8AC3E}">
        <p14:creationId xmlns:p14="http://schemas.microsoft.com/office/powerpoint/2010/main" val="26116873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33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9D9796D6-041C-494F-88F8-5C958B3132A0}" type="slidenum">
              <a:rPr lang="en-US" altLang="en-US" sz="1300">
                <a:latin typeface="Arial" panose="020B0604020202020204" pitchFamily="34" charset="0"/>
              </a:rPr>
              <a:pPr eaLnBrk="1" hangingPunct="1"/>
              <a:t>66</a:t>
            </a:fld>
            <a:endParaRPr lang="en-US" altLang="en-US" sz="1300">
              <a:latin typeface="Arial" panose="020B0604020202020204" pitchFamily="34" charset="0"/>
            </a:endParaRPr>
          </a:p>
        </p:txBody>
      </p:sp>
    </p:spTree>
    <p:extLst>
      <p:ext uri="{BB962C8B-B14F-4D97-AF65-F5344CB8AC3E}">
        <p14:creationId xmlns:p14="http://schemas.microsoft.com/office/powerpoint/2010/main" val="19904999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34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5F025FFB-441E-4758-A1EA-4681A6B708E6}" type="slidenum">
              <a:rPr lang="en-US" altLang="en-US" sz="1300">
                <a:latin typeface="Arial" panose="020B0604020202020204" pitchFamily="34" charset="0"/>
              </a:rPr>
              <a:pPr eaLnBrk="1" hangingPunct="1"/>
              <a:t>67</a:t>
            </a:fld>
            <a:endParaRPr lang="en-US" altLang="en-US" sz="1300">
              <a:latin typeface="Arial" panose="020B0604020202020204" pitchFamily="34" charset="0"/>
            </a:endParaRPr>
          </a:p>
        </p:txBody>
      </p:sp>
    </p:spTree>
    <p:extLst>
      <p:ext uri="{BB962C8B-B14F-4D97-AF65-F5344CB8AC3E}">
        <p14:creationId xmlns:p14="http://schemas.microsoft.com/office/powerpoint/2010/main" val="9732279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A4A20436-467C-434E-AC29-6EFCE60E4232}" type="slidenum">
              <a:rPr lang="en-US" altLang="en-US" sz="1300">
                <a:latin typeface="Arial" panose="020B0604020202020204" pitchFamily="34" charset="0"/>
              </a:rPr>
              <a:pPr eaLnBrk="1" hangingPunct="1"/>
              <a:t>68</a:t>
            </a:fld>
            <a:endParaRPr lang="en-US" altLang="en-US" sz="1300">
              <a:latin typeface="Arial" panose="020B0604020202020204" pitchFamily="34" charset="0"/>
            </a:endParaRPr>
          </a:p>
        </p:txBody>
      </p:sp>
    </p:spTree>
    <p:extLst>
      <p:ext uri="{BB962C8B-B14F-4D97-AF65-F5344CB8AC3E}">
        <p14:creationId xmlns:p14="http://schemas.microsoft.com/office/powerpoint/2010/main" val="10672716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36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121A72A4-67F8-4D9A-AABD-2E217F1C03FC}" type="slidenum">
              <a:rPr lang="en-US" altLang="en-US" sz="1300">
                <a:latin typeface="Arial" panose="020B0604020202020204" pitchFamily="34" charset="0"/>
              </a:rPr>
              <a:pPr eaLnBrk="1" hangingPunct="1"/>
              <a:t>69</a:t>
            </a:fld>
            <a:endParaRPr lang="en-US" altLang="en-US" sz="1300">
              <a:latin typeface="Arial" panose="020B0604020202020204" pitchFamily="34" charset="0"/>
            </a:endParaRPr>
          </a:p>
        </p:txBody>
      </p:sp>
    </p:spTree>
    <p:extLst>
      <p:ext uri="{BB962C8B-B14F-4D97-AF65-F5344CB8AC3E}">
        <p14:creationId xmlns:p14="http://schemas.microsoft.com/office/powerpoint/2010/main" val="2622215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22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83696688-5EEA-4BE4-8ABE-8E1107DBE118}" type="slidenum">
              <a:rPr lang="en-US" altLang="en-US" sz="1300">
                <a:latin typeface="Arial" panose="020B0604020202020204" pitchFamily="34" charset="0"/>
              </a:rPr>
              <a:pPr eaLnBrk="1" hangingPunct="1"/>
              <a:t>7</a:t>
            </a:fld>
            <a:endParaRPr lang="en-US" altLang="en-US" sz="1300">
              <a:latin typeface="Arial" panose="020B0604020202020204" pitchFamily="34" charset="0"/>
            </a:endParaRPr>
          </a:p>
        </p:txBody>
      </p:sp>
    </p:spTree>
    <p:extLst>
      <p:ext uri="{BB962C8B-B14F-4D97-AF65-F5344CB8AC3E}">
        <p14:creationId xmlns:p14="http://schemas.microsoft.com/office/powerpoint/2010/main" val="20906502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37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5D467CEE-3ECB-466A-B6FB-26CA1882FC69}" type="slidenum">
              <a:rPr lang="en-US" altLang="en-US" sz="1300">
                <a:latin typeface="Arial" panose="020B0604020202020204" pitchFamily="34" charset="0"/>
              </a:rPr>
              <a:pPr eaLnBrk="1" hangingPunct="1"/>
              <a:t>70</a:t>
            </a:fld>
            <a:endParaRPr lang="en-US" altLang="en-US" sz="1300">
              <a:latin typeface="Arial" panose="020B0604020202020204" pitchFamily="34" charset="0"/>
            </a:endParaRPr>
          </a:p>
        </p:txBody>
      </p:sp>
    </p:spTree>
    <p:extLst>
      <p:ext uri="{BB962C8B-B14F-4D97-AF65-F5344CB8AC3E}">
        <p14:creationId xmlns:p14="http://schemas.microsoft.com/office/powerpoint/2010/main" val="22983487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38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832FED26-EEDB-460E-B26B-E1A597E98578}" type="slidenum">
              <a:rPr lang="en-US" altLang="en-US" sz="1300">
                <a:latin typeface="Arial" panose="020B0604020202020204" pitchFamily="34" charset="0"/>
              </a:rPr>
              <a:pPr eaLnBrk="1" hangingPunct="1"/>
              <a:t>71</a:t>
            </a:fld>
            <a:endParaRPr lang="en-US" altLang="en-US" sz="1300">
              <a:latin typeface="Arial" panose="020B0604020202020204" pitchFamily="34" charset="0"/>
            </a:endParaRPr>
          </a:p>
        </p:txBody>
      </p:sp>
    </p:spTree>
    <p:extLst>
      <p:ext uri="{BB962C8B-B14F-4D97-AF65-F5344CB8AC3E}">
        <p14:creationId xmlns:p14="http://schemas.microsoft.com/office/powerpoint/2010/main" val="9865674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39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7932250A-3691-4164-AC24-73D782424B7A}" type="slidenum">
              <a:rPr lang="en-US" altLang="en-US" sz="1300">
                <a:latin typeface="Arial" panose="020B0604020202020204" pitchFamily="34" charset="0"/>
              </a:rPr>
              <a:pPr eaLnBrk="1" hangingPunct="1"/>
              <a:t>72</a:t>
            </a:fld>
            <a:endParaRPr lang="en-US" altLang="en-US" sz="1300">
              <a:latin typeface="Arial" panose="020B0604020202020204" pitchFamily="34" charset="0"/>
            </a:endParaRPr>
          </a:p>
        </p:txBody>
      </p:sp>
    </p:spTree>
    <p:extLst>
      <p:ext uri="{BB962C8B-B14F-4D97-AF65-F5344CB8AC3E}">
        <p14:creationId xmlns:p14="http://schemas.microsoft.com/office/powerpoint/2010/main" val="4696737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A2BDE28E-A317-416E-9977-676804957BFC}" type="slidenum">
              <a:rPr lang="en-US" altLang="en-US" sz="1300">
                <a:latin typeface="Arial" panose="020B0604020202020204" pitchFamily="34" charset="0"/>
              </a:rPr>
              <a:pPr eaLnBrk="1" hangingPunct="1"/>
              <a:t>73</a:t>
            </a:fld>
            <a:endParaRPr lang="en-US" altLang="en-US" sz="1300">
              <a:latin typeface="Arial" panose="020B0604020202020204" pitchFamily="34" charset="0"/>
            </a:endParaRPr>
          </a:p>
        </p:txBody>
      </p:sp>
    </p:spTree>
    <p:extLst>
      <p:ext uri="{BB962C8B-B14F-4D97-AF65-F5344CB8AC3E}">
        <p14:creationId xmlns:p14="http://schemas.microsoft.com/office/powerpoint/2010/main" val="40048788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41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CBF1623D-D26F-477B-997C-641403E5089D}" type="slidenum">
              <a:rPr lang="en-US" altLang="en-US" sz="1300">
                <a:latin typeface="Arial" panose="020B0604020202020204" pitchFamily="34" charset="0"/>
              </a:rPr>
              <a:pPr eaLnBrk="1" hangingPunct="1"/>
              <a:t>74</a:t>
            </a:fld>
            <a:endParaRPr lang="en-US" altLang="en-US" sz="1300">
              <a:latin typeface="Arial" panose="020B0604020202020204" pitchFamily="34" charset="0"/>
            </a:endParaRPr>
          </a:p>
        </p:txBody>
      </p:sp>
    </p:spTree>
    <p:extLst>
      <p:ext uri="{BB962C8B-B14F-4D97-AF65-F5344CB8AC3E}">
        <p14:creationId xmlns:p14="http://schemas.microsoft.com/office/powerpoint/2010/main" val="3812780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42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8E39BD42-8005-47A7-9423-C2569B1806E0}" type="slidenum">
              <a:rPr lang="en-US" altLang="en-US" sz="1300">
                <a:latin typeface="Arial" panose="020B0604020202020204" pitchFamily="34" charset="0"/>
              </a:rPr>
              <a:pPr eaLnBrk="1" hangingPunct="1"/>
              <a:t>75</a:t>
            </a:fld>
            <a:endParaRPr lang="en-US" altLang="en-US" sz="1300">
              <a:latin typeface="Arial" panose="020B0604020202020204" pitchFamily="34" charset="0"/>
            </a:endParaRPr>
          </a:p>
        </p:txBody>
      </p:sp>
    </p:spTree>
    <p:extLst>
      <p:ext uri="{BB962C8B-B14F-4D97-AF65-F5344CB8AC3E}">
        <p14:creationId xmlns:p14="http://schemas.microsoft.com/office/powerpoint/2010/main" val="27605387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ln/>
        </p:spPr>
      </p:sp>
      <p:sp>
        <p:nvSpPr>
          <p:cNvPr id="243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43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C529F210-8362-4DA0-92EA-0A6F7817CB07}" type="slidenum">
              <a:rPr lang="en-US" altLang="en-US" sz="1300">
                <a:latin typeface="Arial" panose="020B0604020202020204" pitchFamily="34" charset="0"/>
              </a:rPr>
              <a:pPr eaLnBrk="1" hangingPunct="1"/>
              <a:t>76</a:t>
            </a:fld>
            <a:endParaRPr lang="en-US" altLang="en-US" sz="1300">
              <a:latin typeface="Arial" panose="020B0604020202020204" pitchFamily="34" charset="0"/>
            </a:endParaRPr>
          </a:p>
        </p:txBody>
      </p:sp>
    </p:spTree>
    <p:extLst>
      <p:ext uri="{BB962C8B-B14F-4D97-AF65-F5344CB8AC3E}">
        <p14:creationId xmlns:p14="http://schemas.microsoft.com/office/powerpoint/2010/main" val="39791461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44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F58B711D-D894-470A-BAD8-FB74084030D0}" type="slidenum">
              <a:rPr lang="en-US" altLang="en-US" sz="1300">
                <a:latin typeface="Arial" panose="020B0604020202020204" pitchFamily="34" charset="0"/>
              </a:rPr>
              <a:pPr eaLnBrk="1" hangingPunct="1"/>
              <a:t>77</a:t>
            </a:fld>
            <a:endParaRPr lang="en-US" altLang="en-US" sz="1300">
              <a:latin typeface="Arial" panose="020B0604020202020204" pitchFamily="34" charset="0"/>
            </a:endParaRPr>
          </a:p>
        </p:txBody>
      </p:sp>
    </p:spTree>
    <p:extLst>
      <p:ext uri="{BB962C8B-B14F-4D97-AF65-F5344CB8AC3E}">
        <p14:creationId xmlns:p14="http://schemas.microsoft.com/office/powerpoint/2010/main" val="22343127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45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10DD000B-76B3-45F4-9861-0BCC03FC5D08}" type="slidenum">
              <a:rPr lang="en-US" altLang="en-US" sz="1300">
                <a:latin typeface="Arial" panose="020B0604020202020204" pitchFamily="34" charset="0"/>
              </a:rPr>
              <a:pPr eaLnBrk="1" hangingPunct="1"/>
              <a:t>78</a:t>
            </a:fld>
            <a:endParaRPr lang="en-US" altLang="en-US" sz="1300">
              <a:latin typeface="Arial" panose="020B0604020202020204" pitchFamily="34" charset="0"/>
            </a:endParaRPr>
          </a:p>
        </p:txBody>
      </p:sp>
    </p:spTree>
    <p:extLst>
      <p:ext uri="{BB962C8B-B14F-4D97-AF65-F5344CB8AC3E}">
        <p14:creationId xmlns:p14="http://schemas.microsoft.com/office/powerpoint/2010/main" val="31340765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46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8EE2DA80-206A-44CA-8CE4-E9C8F8C93F7E}" type="slidenum">
              <a:rPr lang="en-US" altLang="en-US" sz="1300">
                <a:latin typeface="Arial" panose="020B0604020202020204" pitchFamily="34" charset="0"/>
              </a:rPr>
              <a:pPr eaLnBrk="1" hangingPunct="1"/>
              <a:t>79</a:t>
            </a:fld>
            <a:endParaRPr lang="en-US" altLang="en-US" sz="1300">
              <a:latin typeface="Arial" panose="020B0604020202020204" pitchFamily="34" charset="0"/>
            </a:endParaRPr>
          </a:p>
        </p:txBody>
      </p:sp>
    </p:spTree>
    <p:extLst>
      <p:ext uri="{BB962C8B-B14F-4D97-AF65-F5344CB8AC3E}">
        <p14:creationId xmlns:p14="http://schemas.microsoft.com/office/powerpoint/2010/main" val="892900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23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3DD97AAB-8EFB-4A61-BF13-2023A7D6DB78}" type="slidenum">
              <a:rPr lang="en-US" altLang="en-US" sz="1300">
                <a:latin typeface="Arial" panose="020B0604020202020204" pitchFamily="34" charset="0"/>
              </a:rPr>
              <a:pPr eaLnBrk="1" hangingPunct="1"/>
              <a:t>8</a:t>
            </a:fld>
            <a:endParaRPr lang="en-US" altLang="en-US" sz="1300">
              <a:latin typeface="Arial" panose="020B0604020202020204" pitchFamily="34" charset="0"/>
            </a:endParaRPr>
          </a:p>
        </p:txBody>
      </p:sp>
    </p:spTree>
    <p:extLst>
      <p:ext uri="{BB962C8B-B14F-4D97-AF65-F5344CB8AC3E}">
        <p14:creationId xmlns:p14="http://schemas.microsoft.com/office/powerpoint/2010/main" val="31076671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47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64974F67-278C-4AD9-8A1B-32978DF2489B}" type="slidenum">
              <a:rPr lang="en-US" altLang="en-US" sz="1300">
                <a:latin typeface="Arial" panose="020B0604020202020204" pitchFamily="34" charset="0"/>
              </a:rPr>
              <a:pPr eaLnBrk="1" hangingPunct="1"/>
              <a:t>80</a:t>
            </a:fld>
            <a:endParaRPr lang="en-US" altLang="en-US" sz="1300">
              <a:latin typeface="Arial" panose="020B0604020202020204" pitchFamily="34" charset="0"/>
            </a:endParaRPr>
          </a:p>
        </p:txBody>
      </p:sp>
    </p:spTree>
    <p:extLst>
      <p:ext uri="{BB962C8B-B14F-4D97-AF65-F5344CB8AC3E}">
        <p14:creationId xmlns:p14="http://schemas.microsoft.com/office/powerpoint/2010/main" val="31383613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48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692F65C0-406B-43FC-B1B5-B57A88C68C7B}" type="slidenum">
              <a:rPr lang="en-US" altLang="en-US" sz="1300">
                <a:latin typeface="Arial" panose="020B0604020202020204" pitchFamily="34" charset="0"/>
              </a:rPr>
              <a:pPr eaLnBrk="1" hangingPunct="1"/>
              <a:t>81</a:t>
            </a:fld>
            <a:endParaRPr lang="en-US" altLang="en-US" sz="1300">
              <a:latin typeface="Arial" panose="020B0604020202020204" pitchFamily="34" charset="0"/>
            </a:endParaRPr>
          </a:p>
        </p:txBody>
      </p:sp>
    </p:spTree>
    <p:extLst>
      <p:ext uri="{BB962C8B-B14F-4D97-AF65-F5344CB8AC3E}">
        <p14:creationId xmlns:p14="http://schemas.microsoft.com/office/powerpoint/2010/main" val="29376975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49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9AF65CB-9709-49C2-98EA-5CE6E521B8A9}" type="slidenum">
              <a:rPr lang="en-US" altLang="en-US" sz="1300">
                <a:latin typeface="Arial" panose="020B0604020202020204" pitchFamily="34" charset="0"/>
              </a:rPr>
              <a:pPr eaLnBrk="1" hangingPunct="1"/>
              <a:t>82</a:t>
            </a:fld>
            <a:endParaRPr lang="en-US" altLang="en-US" sz="1300">
              <a:latin typeface="Arial" panose="020B0604020202020204" pitchFamily="34" charset="0"/>
            </a:endParaRPr>
          </a:p>
        </p:txBody>
      </p:sp>
    </p:spTree>
    <p:extLst>
      <p:ext uri="{BB962C8B-B14F-4D97-AF65-F5344CB8AC3E}">
        <p14:creationId xmlns:p14="http://schemas.microsoft.com/office/powerpoint/2010/main" val="41413309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A6B5678D-E99B-44B7-95DF-1D9504B967B0}" type="slidenum">
              <a:rPr lang="en-US" altLang="en-US" sz="1300">
                <a:latin typeface="Arial" panose="020B0604020202020204" pitchFamily="34" charset="0"/>
              </a:rPr>
              <a:pPr eaLnBrk="1" hangingPunct="1"/>
              <a:t>83</a:t>
            </a:fld>
            <a:endParaRPr lang="en-US" altLang="en-US" sz="1300">
              <a:latin typeface="Arial" panose="020B0604020202020204" pitchFamily="34" charset="0"/>
            </a:endParaRPr>
          </a:p>
        </p:txBody>
      </p:sp>
    </p:spTree>
    <p:extLst>
      <p:ext uri="{BB962C8B-B14F-4D97-AF65-F5344CB8AC3E}">
        <p14:creationId xmlns:p14="http://schemas.microsoft.com/office/powerpoint/2010/main" val="29129018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88A4ACC7-676F-4AFF-AA2A-5D3CD22667DC}" type="slidenum">
              <a:rPr lang="en-US" altLang="en-US" sz="1300">
                <a:latin typeface="Arial" panose="020B0604020202020204" pitchFamily="34" charset="0"/>
              </a:rPr>
              <a:pPr eaLnBrk="1" hangingPunct="1"/>
              <a:t>84</a:t>
            </a:fld>
            <a:endParaRPr lang="en-US" altLang="en-US" sz="1300">
              <a:latin typeface="Arial" panose="020B0604020202020204" pitchFamily="34" charset="0"/>
            </a:endParaRPr>
          </a:p>
        </p:txBody>
      </p:sp>
    </p:spTree>
    <p:extLst>
      <p:ext uri="{BB962C8B-B14F-4D97-AF65-F5344CB8AC3E}">
        <p14:creationId xmlns:p14="http://schemas.microsoft.com/office/powerpoint/2010/main" val="40595637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96050E9F-D5B2-44AA-AFA1-FD1D04C00DCB}" type="slidenum">
              <a:rPr lang="en-US" altLang="en-US" sz="1300">
                <a:latin typeface="Arial" panose="020B0604020202020204" pitchFamily="34" charset="0"/>
              </a:rPr>
              <a:pPr eaLnBrk="1" hangingPunct="1"/>
              <a:t>85</a:t>
            </a:fld>
            <a:endParaRPr lang="en-US" altLang="en-US" sz="1300">
              <a:latin typeface="Arial" panose="020B0604020202020204" pitchFamily="34" charset="0"/>
            </a:endParaRPr>
          </a:p>
        </p:txBody>
      </p:sp>
    </p:spTree>
    <p:extLst>
      <p:ext uri="{BB962C8B-B14F-4D97-AF65-F5344CB8AC3E}">
        <p14:creationId xmlns:p14="http://schemas.microsoft.com/office/powerpoint/2010/main" val="21703274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0519F70F-55A4-4E4E-B4F4-9CD756F08FA8}" type="slidenum">
              <a:rPr lang="en-US" altLang="en-US" sz="1300">
                <a:latin typeface="Arial" panose="020B0604020202020204" pitchFamily="34" charset="0"/>
              </a:rPr>
              <a:pPr eaLnBrk="1" hangingPunct="1"/>
              <a:t>86</a:t>
            </a:fld>
            <a:endParaRPr lang="en-US" altLang="en-US" sz="1300">
              <a:latin typeface="Arial" panose="020B0604020202020204" pitchFamily="34" charset="0"/>
            </a:endParaRPr>
          </a:p>
        </p:txBody>
      </p:sp>
    </p:spTree>
    <p:extLst>
      <p:ext uri="{BB962C8B-B14F-4D97-AF65-F5344CB8AC3E}">
        <p14:creationId xmlns:p14="http://schemas.microsoft.com/office/powerpoint/2010/main" val="16186843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54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5F5519DA-E03B-49C2-AFCC-0D560A51BF82}" type="slidenum">
              <a:rPr lang="en-US" altLang="en-US" sz="1300">
                <a:latin typeface="Arial" panose="020B0604020202020204" pitchFamily="34" charset="0"/>
              </a:rPr>
              <a:pPr eaLnBrk="1" hangingPunct="1"/>
              <a:t>87</a:t>
            </a:fld>
            <a:endParaRPr lang="en-US" altLang="en-US" sz="1300">
              <a:latin typeface="Arial" panose="020B0604020202020204" pitchFamily="34" charset="0"/>
            </a:endParaRPr>
          </a:p>
        </p:txBody>
      </p:sp>
    </p:spTree>
    <p:extLst>
      <p:ext uri="{BB962C8B-B14F-4D97-AF65-F5344CB8AC3E}">
        <p14:creationId xmlns:p14="http://schemas.microsoft.com/office/powerpoint/2010/main" val="3698033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9F31BCA9-97AA-4C24-9E74-DD1B43EA3C9A}" type="slidenum">
              <a:rPr lang="en-US" altLang="en-US" sz="1300">
                <a:latin typeface="Arial" panose="020B0604020202020204" pitchFamily="34" charset="0"/>
              </a:rPr>
              <a:pPr eaLnBrk="1" hangingPunct="1"/>
              <a:t>88</a:t>
            </a:fld>
            <a:endParaRPr lang="en-US" altLang="en-US" sz="1300">
              <a:latin typeface="Arial" panose="020B0604020202020204" pitchFamily="34" charset="0"/>
            </a:endParaRPr>
          </a:p>
        </p:txBody>
      </p:sp>
    </p:spTree>
    <p:extLst>
      <p:ext uri="{BB962C8B-B14F-4D97-AF65-F5344CB8AC3E}">
        <p14:creationId xmlns:p14="http://schemas.microsoft.com/office/powerpoint/2010/main" val="4649437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B967795E-9071-41A5-8F80-764E83A8B9D4}" type="slidenum">
              <a:rPr lang="en-US" altLang="en-US" sz="1300">
                <a:latin typeface="Arial" panose="020B0604020202020204" pitchFamily="34" charset="0"/>
              </a:rPr>
              <a:pPr eaLnBrk="1" hangingPunct="1"/>
              <a:t>89</a:t>
            </a:fld>
            <a:endParaRPr lang="en-US" altLang="en-US" sz="1300">
              <a:latin typeface="Arial" panose="020B0604020202020204" pitchFamily="34" charset="0"/>
            </a:endParaRPr>
          </a:p>
        </p:txBody>
      </p:sp>
    </p:spTree>
    <p:extLst>
      <p:ext uri="{BB962C8B-B14F-4D97-AF65-F5344CB8AC3E}">
        <p14:creationId xmlns:p14="http://schemas.microsoft.com/office/powerpoint/2010/main" val="892737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40574642-4C51-4240-B7DC-E464BE5C6891}" type="slidenum">
              <a:rPr lang="en-US" altLang="en-US" sz="1300">
                <a:latin typeface="Arial" panose="020B0604020202020204" pitchFamily="34" charset="0"/>
              </a:rPr>
              <a:pPr eaLnBrk="1" hangingPunct="1"/>
              <a:t>9</a:t>
            </a:fld>
            <a:endParaRPr lang="en-US" altLang="en-US" sz="1300">
              <a:latin typeface="Arial" panose="020B0604020202020204" pitchFamily="34"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Frontal plane leads view the heart from the front of the body. Directions in the frontal plane are superior, inferior, right, and left. </a:t>
            </a:r>
          </a:p>
        </p:txBody>
      </p:sp>
    </p:spTree>
    <p:extLst>
      <p:ext uri="{BB962C8B-B14F-4D97-AF65-F5344CB8AC3E}">
        <p14:creationId xmlns:p14="http://schemas.microsoft.com/office/powerpoint/2010/main" val="41607384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BBD8E0BE-0062-436C-95D0-0BB4A697ADF1}" type="slidenum">
              <a:rPr lang="en-US" altLang="en-US" sz="1300">
                <a:latin typeface="Arial" panose="020B0604020202020204" pitchFamily="34" charset="0"/>
              </a:rPr>
              <a:pPr eaLnBrk="1" hangingPunct="1"/>
              <a:t>90</a:t>
            </a:fld>
            <a:endParaRPr lang="en-US" altLang="en-US" sz="1300">
              <a:latin typeface="Arial" panose="020B0604020202020204" pitchFamily="34" charset="0"/>
            </a:endParaRPr>
          </a:p>
        </p:txBody>
      </p:sp>
    </p:spTree>
    <p:extLst>
      <p:ext uri="{BB962C8B-B14F-4D97-AF65-F5344CB8AC3E}">
        <p14:creationId xmlns:p14="http://schemas.microsoft.com/office/powerpoint/2010/main" val="21249363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59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7C627C08-40B9-4ADB-8B1E-C9AD654A7B50}" type="slidenum">
              <a:rPr lang="en-US" altLang="en-US" sz="1300">
                <a:latin typeface="Arial" panose="020B0604020202020204" pitchFamily="34" charset="0"/>
              </a:rPr>
              <a:pPr eaLnBrk="1" hangingPunct="1"/>
              <a:t>91</a:t>
            </a:fld>
            <a:endParaRPr lang="en-US" altLang="en-US" sz="1300">
              <a:latin typeface="Arial" panose="020B0604020202020204" pitchFamily="34" charset="0"/>
            </a:endParaRPr>
          </a:p>
        </p:txBody>
      </p:sp>
    </p:spTree>
    <p:extLst>
      <p:ext uri="{BB962C8B-B14F-4D97-AF65-F5344CB8AC3E}">
        <p14:creationId xmlns:p14="http://schemas.microsoft.com/office/powerpoint/2010/main" val="39249664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60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C06F423A-377C-4465-A610-F171203D9618}" type="slidenum">
              <a:rPr lang="en-US" altLang="en-US" sz="1300">
                <a:latin typeface="Arial" panose="020B0604020202020204" pitchFamily="34" charset="0"/>
              </a:rPr>
              <a:pPr eaLnBrk="1" hangingPunct="1"/>
              <a:t>92</a:t>
            </a:fld>
            <a:endParaRPr lang="en-US" altLang="en-US" sz="1300">
              <a:latin typeface="Arial" panose="020B0604020202020204" pitchFamily="34" charset="0"/>
            </a:endParaRPr>
          </a:p>
        </p:txBody>
      </p:sp>
    </p:spTree>
    <p:extLst>
      <p:ext uri="{BB962C8B-B14F-4D97-AF65-F5344CB8AC3E}">
        <p14:creationId xmlns:p14="http://schemas.microsoft.com/office/powerpoint/2010/main" val="9229985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61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52325800-7349-4324-B93E-452C7417C68D}" type="slidenum">
              <a:rPr lang="en-US" altLang="en-US" sz="1300">
                <a:latin typeface="Arial" panose="020B0604020202020204" pitchFamily="34" charset="0"/>
              </a:rPr>
              <a:pPr eaLnBrk="1" hangingPunct="1"/>
              <a:t>93</a:t>
            </a:fld>
            <a:endParaRPr lang="en-US" altLang="en-US" sz="1300">
              <a:latin typeface="Arial" panose="020B0604020202020204" pitchFamily="34" charset="0"/>
            </a:endParaRPr>
          </a:p>
        </p:txBody>
      </p:sp>
    </p:spTree>
    <p:extLst>
      <p:ext uri="{BB962C8B-B14F-4D97-AF65-F5344CB8AC3E}">
        <p14:creationId xmlns:p14="http://schemas.microsoft.com/office/powerpoint/2010/main" val="148346512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5B631D9-9B18-40AF-9FD5-ABA6DF2ED5D3}" type="slidenum">
              <a:rPr lang="en-US" altLang="en-US" sz="1300">
                <a:latin typeface="Arial" panose="020B0604020202020204" pitchFamily="34" charset="0"/>
              </a:rPr>
              <a:pPr eaLnBrk="1" hangingPunct="1"/>
              <a:t>94</a:t>
            </a:fld>
            <a:endParaRPr lang="en-US" altLang="en-US" sz="1300">
              <a:latin typeface="Arial" panose="020B0604020202020204" pitchFamily="34" charset="0"/>
            </a:endParaRPr>
          </a:p>
        </p:txBody>
      </p:sp>
    </p:spTree>
    <p:extLst>
      <p:ext uri="{BB962C8B-B14F-4D97-AF65-F5344CB8AC3E}">
        <p14:creationId xmlns:p14="http://schemas.microsoft.com/office/powerpoint/2010/main" val="42281315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a:ln/>
        </p:spPr>
      </p:sp>
      <p:sp>
        <p:nvSpPr>
          <p:cNvPr id="263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63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9E590C76-1CFC-4C01-8721-93743F453EDC}" type="slidenum">
              <a:rPr lang="en-US" altLang="en-US" sz="1300">
                <a:latin typeface="Arial" panose="020B0604020202020204" pitchFamily="34" charset="0"/>
              </a:rPr>
              <a:pPr eaLnBrk="1" hangingPunct="1"/>
              <a:t>95</a:t>
            </a:fld>
            <a:endParaRPr lang="en-US" altLang="en-US" sz="1300">
              <a:latin typeface="Arial" panose="020B0604020202020204" pitchFamily="34" charset="0"/>
            </a:endParaRPr>
          </a:p>
        </p:txBody>
      </p:sp>
    </p:spTree>
    <p:extLst>
      <p:ext uri="{BB962C8B-B14F-4D97-AF65-F5344CB8AC3E}">
        <p14:creationId xmlns:p14="http://schemas.microsoft.com/office/powerpoint/2010/main" val="17041912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64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F78EE541-58D0-4D19-BEDF-CFBD979C25D1}" type="slidenum">
              <a:rPr lang="en-US" altLang="en-US" sz="1300">
                <a:latin typeface="Arial" panose="020B0604020202020204" pitchFamily="34" charset="0"/>
              </a:rPr>
              <a:pPr eaLnBrk="1" hangingPunct="1"/>
              <a:t>96</a:t>
            </a:fld>
            <a:endParaRPr lang="en-US" altLang="en-US" sz="1300">
              <a:latin typeface="Arial" panose="020B0604020202020204" pitchFamily="34" charset="0"/>
            </a:endParaRPr>
          </a:p>
        </p:txBody>
      </p:sp>
    </p:spTree>
    <p:extLst>
      <p:ext uri="{BB962C8B-B14F-4D97-AF65-F5344CB8AC3E}">
        <p14:creationId xmlns:p14="http://schemas.microsoft.com/office/powerpoint/2010/main" val="42259729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2E878259-970A-4D08-BF5E-7C2A7C7D2C6A}" type="slidenum">
              <a:rPr lang="en-US" altLang="en-US" sz="1300">
                <a:latin typeface="Arial" panose="020B0604020202020204" pitchFamily="34" charset="0"/>
              </a:rPr>
              <a:pPr eaLnBrk="1" hangingPunct="1"/>
              <a:t>97</a:t>
            </a:fld>
            <a:endParaRPr lang="en-US" altLang="en-US" sz="1300">
              <a:latin typeface="Arial" panose="020B0604020202020204" pitchFamily="34" charset="0"/>
            </a:endParaRPr>
          </a:p>
        </p:txBody>
      </p:sp>
    </p:spTree>
    <p:extLst>
      <p:ext uri="{BB962C8B-B14F-4D97-AF65-F5344CB8AC3E}">
        <p14:creationId xmlns:p14="http://schemas.microsoft.com/office/powerpoint/2010/main" val="16827326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2D2E4238-7105-4CD8-A94C-02728032E2DE}" type="slidenum">
              <a:rPr lang="en-US" altLang="en-US" sz="1300">
                <a:latin typeface="Arial" panose="020B0604020202020204" pitchFamily="34" charset="0"/>
              </a:rPr>
              <a:pPr eaLnBrk="1" hangingPunct="1"/>
              <a:t>98</a:t>
            </a:fld>
            <a:endParaRPr lang="en-US" altLang="en-US" sz="1300">
              <a:latin typeface="Arial" panose="020B0604020202020204" pitchFamily="34" charset="0"/>
            </a:endParaRPr>
          </a:p>
        </p:txBody>
      </p:sp>
    </p:spTree>
    <p:extLst>
      <p:ext uri="{BB962C8B-B14F-4D97-AF65-F5344CB8AC3E}">
        <p14:creationId xmlns:p14="http://schemas.microsoft.com/office/powerpoint/2010/main" val="35010604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a:ln/>
        </p:spPr>
      </p:sp>
      <p:sp>
        <p:nvSpPr>
          <p:cNvPr id="267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67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6678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6678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1945CFD6-B514-4203-AB7C-4995FBEBD874}" type="slidenum">
              <a:rPr lang="en-US" altLang="en-US" sz="1300">
                <a:latin typeface="Arial" panose="020B0604020202020204" pitchFamily="34" charset="0"/>
              </a:rPr>
              <a:pPr eaLnBrk="1" hangingPunct="1"/>
              <a:t>99</a:t>
            </a:fld>
            <a:endParaRPr lang="en-US" altLang="en-US" sz="1300">
              <a:latin typeface="Arial" panose="020B0604020202020204" pitchFamily="34" charset="0"/>
            </a:endParaRPr>
          </a:p>
        </p:txBody>
      </p:sp>
    </p:spTree>
    <p:extLst>
      <p:ext uri="{BB962C8B-B14F-4D97-AF65-F5344CB8AC3E}">
        <p14:creationId xmlns:p14="http://schemas.microsoft.com/office/powerpoint/2010/main" val="471272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D19FB2-3AAB-4D03-B13A-2960828C78E3}" type="datetimeFigureOut">
              <a:rPr lang="en-US" smtClean="0"/>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73280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1CF1133-3259-4C45-BABA-5B62D9C6F78D}" type="datetimeFigureOut">
              <a:rPr lang="en-US" smtClean="0"/>
              <a:t>3/2/2018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3912837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51CF1133-3259-4C45-BABA-5B62D9C6F78D}" type="datetimeFigureOut">
              <a:rPr lang="en-US" smtClean="0"/>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145918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51CF1133-3259-4C45-BABA-5B62D9C6F78D}" type="datetimeFigureOut">
              <a:rPr lang="en-US" smtClean="0"/>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8784708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CF1133-3259-4C45-BABA-5B62D9C6F78D}" type="datetimeFigureOut">
              <a:rPr lang="en-US" smtClean="0"/>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381664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1CF1133-3259-4C45-BABA-5B62D9C6F78D}" type="datetimeFigureOut">
              <a:rPr lang="en-US" smtClean="0"/>
              <a:t>3/2/2018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0449355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1CF1133-3259-4C45-BABA-5B62D9C6F78D}" type="datetimeFigureOut">
              <a:rPr lang="en-US" smtClean="0"/>
              <a:t>3/2/2018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4424498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81325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63086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89071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39F4F5-F4D2-4D2A-AB60-88D37ADCB869}" type="datetimeFigureOut">
              <a:rPr lang="en-US" smtClean="0"/>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81848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t>3/2/2018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4572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t>3/2/2018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04884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76FB7AA-4A53-424F-AD41-70827B6504BA}" type="datetimeFigureOut">
              <a:rPr lang="en-US" smtClean="0"/>
              <a:t>3/2/2018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66772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7884882-FB12-4BC8-9960-9AD8104D7FAE}" type="datetimeFigureOut">
              <a:rPr lang="en-US" smtClean="0"/>
              <a:t>3/2/2018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11955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F7D1BD23-6E54-4D9D-AD88-A2813C73CC25}" type="datetimeFigureOut">
              <a:rPr lang="en-US" smtClean="0"/>
              <a:t>3/2/2018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73882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t>3/2/2018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31633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1CF1133-3259-4C45-BABA-5B62D9C6F78D}" type="datetimeFigureOut">
              <a:rPr lang="en-US" smtClean="0"/>
              <a:t>3/2/2018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20048510"/>
      </p:ext>
    </p:extLst>
  </p:cSld>
  <p:clrMap bg1="dk1" tx1="lt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mailto:jcole3@peacehealth.or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0834" name="Rectangle 2"/>
          <p:cNvSpPr>
            <a:spLocks noChangeArrowheads="1"/>
          </p:cNvSpPr>
          <p:nvPr/>
        </p:nvSpPr>
        <p:spPr bwMode="auto">
          <a:xfrm>
            <a:off x="2209800" y="515390"/>
            <a:ext cx="7772400" cy="2718262"/>
          </a:xfrm>
          <a:prstGeom prst="rect">
            <a:avLst/>
          </a:prstGeom>
          <a:noFill/>
          <a:ln w="9525">
            <a:noFill/>
            <a:miter lim="800000"/>
            <a:headEnd/>
            <a:tailEnd/>
          </a:ln>
        </p:spPr>
        <p:txBody>
          <a:bodyPr lIns="92075" tIns="46038" rIns="92075" bIns="46038" anchor="ctr"/>
          <a:lstStyle/>
          <a:p>
            <a:pPr algn="ctr">
              <a:defRPr/>
            </a:pPr>
            <a:r>
              <a:rPr lang="en-GB" sz="4000" dirty="0">
                <a:solidFill>
                  <a:schemeClr val="tx2"/>
                </a:solidFill>
                <a:effectLst>
                  <a:outerShdw blurRad="38100" dist="38100" dir="2700000" algn="tl">
                    <a:srgbClr val="000000"/>
                  </a:outerShdw>
                </a:effectLst>
                <a:latin typeface="Arial" charset="0"/>
                <a:ea typeface="ＭＳ Ｐゴシック" pitchFamily="32" charset="-128"/>
              </a:rPr>
              <a:t>Basic 12 Lead EKG</a:t>
            </a:r>
          </a:p>
          <a:p>
            <a:pPr algn="ctr"/>
            <a:r>
              <a:rPr lang="en-US" b="1" dirty="0"/>
              <a:t>18th Annual</a:t>
            </a:r>
            <a:endParaRPr lang="en-US" dirty="0"/>
          </a:p>
          <a:p>
            <a:pPr algn="ctr"/>
            <a:r>
              <a:rPr lang="en-US" b="1" dirty="0"/>
              <a:t>North Douglas County</a:t>
            </a:r>
            <a:endParaRPr lang="en-US" dirty="0"/>
          </a:p>
          <a:p>
            <a:pPr algn="ctr"/>
            <a:r>
              <a:rPr lang="en-US" b="1" dirty="0"/>
              <a:t>Rural EMS Retreat</a:t>
            </a:r>
            <a:endParaRPr lang="en-US" dirty="0"/>
          </a:p>
          <a:p>
            <a:pPr algn="ctr"/>
            <a:r>
              <a:rPr lang="en-US" dirty="0"/>
              <a:t> </a:t>
            </a:r>
          </a:p>
          <a:p>
            <a:pPr algn="ctr"/>
            <a:r>
              <a:rPr lang="en-US" b="1" dirty="0"/>
              <a:t>March 2nd, 3rd &amp; 4</a:t>
            </a:r>
            <a:r>
              <a:rPr lang="en-US" b="1" baseline="30000" dirty="0"/>
              <a:t>th</a:t>
            </a:r>
            <a:r>
              <a:rPr lang="en-US" b="1" dirty="0"/>
              <a:t>, 2018</a:t>
            </a:r>
            <a:endParaRPr lang="en-US" dirty="0"/>
          </a:p>
          <a:p>
            <a:pPr algn="ctr"/>
            <a:endParaRPr lang="en-US" dirty="0"/>
          </a:p>
        </p:txBody>
      </p:sp>
      <p:pic>
        <p:nvPicPr>
          <p:cNvPr id="5" name="Picture 4" descr="A close up of a logo&#10;&#10;Description generated with high confidence">
            <a:extLst>
              <a:ext uri="{FF2B5EF4-FFF2-40B4-BE49-F238E27FC236}">
                <a16:creationId xmlns:a16="http://schemas.microsoft.com/office/drawing/2014/main" id="{5E5F0F1D-52B4-478E-9C73-3F6C0AB589EF}"/>
              </a:ext>
            </a:extLst>
          </p:cNvPr>
          <p:cNvPicPr>
            <a:picLocks noChangeAspect="1"/>
          </p:cNvPicPr>
          <p:nvPr/>
        </p:nvPicPr>
        <p:blipFill>
          <a:blip r:embed="rId3"/>
          <a:stretch>
            <a:fillRect/>
          </a:stretch>
        </p:blipFill>
        <p:spPr>
          <a:xfrm>
            <a:off x="5323371" y="3624349"/>
            <a:ext cx="2510444" cy="2510444"/>
          </a:xfrm>
          <a:prstGeom prst="rect">
            <a:avLst/>
          </a:prstGeom>
        </p:spPr>
      </p:pic>
    </p:spTree>
    <p:extLst>
      <p:ext uri="{BB962C8B-B14F-4D97-AF65-F5344CB8AC3E}">
        <p14:creationId xmlns:p14="http://schemas.microsoft.com/office/powerpoint/2010/main" val="202701417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Frontal Plane Leads</a:t>
            </a:r>
          </a:p>
        </p:txBody>
      </p:sp>
      <p:sp>
        <p:nvSpPr>
          <p:cNvPr id="21507" name="Rectangle 3"/>
          <p:cNvSpPr>
            <a:spLocks noGrp="1" noChangeArrowheads="1"/>
          </p:cNvSpPr>
          <p:nvPr>
            <p:ph type="body" idx="4294967295"/>
          </p:nvPr>
        </p:nvSpPr>
        <p:spPr>
          <a:xfrm>
            <a:off x="0" y="1641475"/>
            <a:ext cx="4611688" cy="4454525"/>
          </a:xfrm>
        </p:spPr>
        <p:txBody>
          <a:bodyPr/>
          <a:lstStyle/>
          <a:p>
            <a:pPr eaLnBrk="1" hangingPunct="1"/>
            <a:r>
              <a:rPr lang="en-US" altLang="en-US">
                <a:ea typeface="ＭＳ Ｐゴシック" panose="020B0600070205080204" pitchFamily="34" charset="-128"/>
              </a:rPr>
              <a:t>Six leads view the heart in the frontal plane</a:t>
            </a:r>
            <a:r>
              <a:rPr lang="en-US" altLang="en-US" sz="2600">
                <a:ea typeface="ＭＳ Ｐゴシック" panose="020B0600070205080204" pitchFamily="34" charset="-128"/>
              </a:rPr>
              <a:t> </a:t>
            </a:r>
          </a:p>
          <a:p>
            <a:pPr lvl="1" eaLnBrk="1" hangingPunct="1"/>
            <a:r>
              <a:rPr lang="en-US" altLang="en-US">
                <a:ea typeface="ＭＳ Ｐゴシック" panose="020B0600070205080204" pitchFamily="34" charset="-128"/>
              </a:rPr>
              <a:t>3 bipolar leads</a:t>
            </a:r>
          </a:p>
          <a:p>
            <a:pPr lvl="1" eaLnBrk="1" hangingPunct="1"/>
            <a:r>
              <a:rPr lang="en-US" altLang="en-US">
                <a:ea typeface="ＭＳ Ｐゴシック" panose="020B0600070205080204" pitchFamily="34" charset="-128"/>
              </a:rPr>
              <a:t>3 unipolar leads</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447800"/>
            <a:ext cx="2681288"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15568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53271" name="Picture 25" descr="f08-022-9780323080637"/>
          <p:cNvPicPr>
            <a:picLocks noChangeAspect="1" noChangeArrowheads="1"/>
          </p:cNvPicPr>
          <p:nvPr/>
        </p:nvPicPr>
        <p:blipFill>
          <a:blip r:embed="rId3">
            <a:extLst>
              <a:ext uri="{28A0092B-C50C-407E-A947-70E740481C1C}">
                <a14:useLocalDpi xmlns:a14="http://schemas.microsoft.com/office/drawing/2010/main" val="0"/>
              </a:ext>
            </a:extLst>
          </a:blip>
          <a:srcRect b="13016"/>
          <a:stretch>
            <a:fillRect/>
          </a:stretch>
        </p:blipFill>
        <p:spPr bwMode="auto">
          <a:xfrm>
            <a:off x="3162301" y="1223963"/>
            <a:ext cx="5942013"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7912781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743" name="Group 31"/>
          <p:cNvGraphicFramePr>
            <a:graphicFrameLocks noGrp="1"/>
          </p:cNvGraphicFramePr>
          <p:nvPr/>
        </p:nvGraphicFramePr>
        <p:xfrm>
          <a:off x="1757363" y="2616200"/>
          <a:ext cx="8678863" cy="4241861"/>
        </p:xfrm>
        <a:graphic>
          <a:graphicData uri="http://schemas.openxmlformats.org/drawingml/2006/table">
            <a:tbl>
              <a:tblPr/>
              <a:tblGrid>
                <a:gridCol w="2338388">
                  <a:extLst>
                    <a:ext uri="{9D8B030D-6E8A-4147-A177-3AD203B41FA5}">
                      <a16:colId xmlns:a16="http://schemas.microsoft.com/office/drawing/2014/main" val="20000"/>
                    </a:ext>
                  </a:extLst>
                </a:gridCol>
                <a:gridCol w="1963737">
                  <a:extLst>
                    <a:ext uri="{9D8B030D-6E8A-4147-A177-3AD203B41FA5}">
                      <a16:colId xmlns:a16="http://schemas.microsoft.com/office/drawing/2014/main" val="20001"/>
                    </a:ext>
                  </a:extLst>
                </a:gridCol>
                <a:gridCol w="2022475">
                  <a:extLst>
                    <a:ext uri="{9D8B030D-6E8A-4147-A177-3AD203B41FA5}">
                      <a16:colId xmlns:a16="http://schemas.microsoft.com/office/drawing/2014/main" val="20002"/>
                    </a:ext>
                  </a:extLst>
                </a:gridCol>
                <a:gridCol w="2354263">
                  <a:extLst>
                    <a:ext uri="{9D8B030D-6E8A-4147-A177-3AD203B41FA5}">
                      <a16:colId xmlns:a16="http://schemas.microsoft.com/office/drawing/2014/main" val="20003"/>
                    </a:ext>
                  </a:extLst>
                </a:gridCol>
              </a:tblGrid>
              <a:tr h="640059">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Sinus rhythm at 71 bpm with first-degree AV block</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Yes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180">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1</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3</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84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2540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2</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3</a:t>
                      </a: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68260">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5</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6</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Suspected STEMI</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27431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1385738">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Possible STEMI, </a:t>
                      </a:r>
                      <a:r>
                        <a:rPr kumimoji="0" lang="en-US" sz="1400" b="0" i="0" u="none" strike="noStrike" cap="none" normalizeH="0" baseline="0" dirty="0" err="1">
                          <a:ln>
                            <a:noFill/>
                          </a:ln>
                          <a:solidFill>
                            <a:schemeClr val="tx1"/>
                          </a:solidFill>
                          <a:effectLst/>
                          <a:latin typeface="Arial" charset="0"/>
                          <a:ea typeface="ＭＳ Ｐゴシック" pitchFamily="32" charset="-128"/>
                        </a:rPr>
                        <a:t>anteroseptal</a:t>
                      </a:r>
                      <a:r>
                        <a:rPr kumimoji="0" lang="en-US" sz="1400" b="0" i="0" u="none" strike="noStrike" cap="none" normalizeH="0" baseline="0" dirty="0">
                          <a:ln>
                            <a:noFill/>
                          </a:ln>
                          <a:solidFill>
                            <a:schemeClr val="tx1"/>
                          </a:solidFill>
                          <a:effectLst/>
                          <a:latin typeface="Arial" charset="0"/>
                          <a:ea typeface="ＭＳ Ｐゴシック" pitchFamily="32" charset="-128"/>
                        </a:rPr>
                        <a:t>. ST elevation seen in V</a:t>
                      </a:r>
                      <a:r>
                        <a:rPr kumimoji="0" lang="en-US" sz="1400" b="0" i="0" u="none" strike="noStrike" cap="none" normalizeH="0" baseline="-25000" dirty="0">
                          <a:ln>
                            <a:noFill/>
                          </a:ln>
                          <a:solidFill>
                            <a:schemeClr val="tx1"/>
                          </a:solidFill>
                          <a:effectLst/>
                          <a:latin typeface="Arial" charset="0"/>
                          <a:ea typeface="ＭＳ Ｐゴシック" pitchFamily="32" charset="-128"/>
                        </a:rPr>
                        <a:t>2</a:t>
                      </a:r>
                      <a:r>
                        <a:rPr kumimoji="0" lang="en-US" sz="1400" b="0" i="0" u="none" strike="noStrike" cap="none" normalizeH="0" baseline="0" dirty="0">
                          <a:ln>
                            <a:noFill/>
                          </a:ln>
                          <a:solidFill>
                            <a:schemeClr val="tx1"/>
                          </a:solidFill>
                          <a:effectLst/>
                          <a:latin typeface="Arial" charset="0"/>
                          <a:ea typeface="ＭＳ Ｐゴシック" pitchFamily="32" charset="-128"/>
                        </a:rPr>
                        <a:t>, V</a:t>
                      </a:r>
                      <a:r>
                        <a:rPr kumimoji="0" lang="en-US" sz="1400" b="0" i="0" u="none" strike="noStrike" cap="none" normalizeH="0" baseline="-25000" dirty="0">
                          <a:ln>
                            <a:noFill/>
                          </a:ln>
                          <a:solidFill>
                            <a:schemeClr val="tx1"/>
                          </a:solidFill>
                          <a:effectLst/>
                          <a:latin typeface="Arial" charset="0"/>
                          <a:ea typeface="ＭＳ Ｐゴシック" pitchFamily="32" charset="-128"/>
                        </a:rPr>
                        <a:t>3</a:t>
                      </a:r>
                      <a:r>
                        <a:rPr kumimoji="0" lang="en-US" sz="1400" b="0" i="0" u="none" strike="noStrike" cap="none" normalizeH="0" baseline="0" dirty="0">
                          <a:ln>
                            <a:noFill/>
                          </a:ln>
                          <a:solidFill>
                            <a:schemeClr val="tx1"/>
                          </a:solidFill>
                          <a:effectLst/>
                          <a:latin typeface="Arial" charset="0"/>
                          <a:ea typeface="ＭＳ Ｐゴシック" pitchFamily="32" charset="-128"/>
                        </a:rPr>
                        <a:t>. NOTE: these leads are contiguous. Artifact makes exact identification of J-point and TP segment difficult. QS complexes (counts as a pathologic Q wave) noted in V</a:t>
                      </a:r>
                      <a:r>
                        <a:rPr kumimoji="0" lang="en-US" sz="1400" b="0" i="0" u="none" strike="noStrike" cap="none" normalizeH="0" baseline="-25000" dirty="0">
                          <a:ln>
                            <a:noFill/>
                          </a:ln>
                          <a:solidFill>
                            <a:schemeClr val="tx1"/>
                          </a:solidFill>
                          <a:effectLst/>
                          <a:latin typeface="Arial" charset="0"/>
                          <a:ea typeface="ＭＳ Ｐゴシック" pitchFamily="32" charset="-128"/>
                        </a:rPr>
                        <a:t>1</a:t>
                      </a:r>
                      <a:r>
                        <a:rPr kumimoji="0" lang="en-US" sz="1400" b="0" i="0" u="none" strike="noStrike" cap="none" normalizeH="0" baseline="0" dirty="0">
                          <a:ln>
                            <a:noFill/>
                          </a:ln>
                          <a:solidFill>
                            <a:schemeClr val="tx1"/>
                          </a:solidFill>
                          <a:effectLst/>
                          <a:latin typeface="Arial" charset="0"/>
                          <a:ea typeface="ＭＳ Ｐゴシック" pitchFamily="32" charset="-128"/>
                        </a:rPr>
                        <a:t>-V</a:t>
                      </a:r>
                      <a:r>
                        <a:rPr kumimoji="0" lang="en-US" sz="1400" b="0" i="0" u="none" strike="noStrike" cap="none" normalizeH="0" baseline="-25000" dirty="0">
                          <a:ln>
                            <a:noFill/>
                          </a:ln>
                          <a:solidFill>
                            <a:schemeClr val="tx1"/>
                          </a:solidFill>
                          <a:effectLst/>
                          <a:latin typeface="Arial" charset="0"/>
                          <a:ea typeface="ＭＳ Ｐゴシック" pitchFamily="32" charset="-128"/>
                        </a:rPr>
                        <a:t>3</a:t>
                      </a:r>
                      <a:r>
                        <a:rPr kumimoji="0" lang="en-US" sz="1400" b="0" i="0" u="none" strike="noStrike" cap="none" normalizeH="0" baseline="0" dirty="0">
                          <a:ln>
                            <a:noFill/>
                          </a:ln>
                          <a:solidFill>
                            <a:schemeClr val="tx1"/>
                          </a:solidFill>
                          <a:effectLst/>
                          <a:latin typeface="Arial" charset="0"/>
                          <a:ea typeface="ＭＳ Ｐゴシック" pitchFamily="32" charset="-128"/>
                        </a:rPr>
                        <a:t>. Consider STEMI versus normal variant versus previous acute MI with ventricular aneurysm. As always, consider clinical presentation and use ST trending or serial ECGs. </a:t>
                      </a:r>
                      <a:endParaRPr kumimoji="0" lang="en-US" sz="11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944849">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212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55, -25, 40</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84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408/430 ms</a:t>
                      </a: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54301" name="Picture 25" descr="f08-022-9780323080637"/>
          <p:cNvPicPr>
            <a:picLocks noChangeAspect="1" noChangeArrowheads="1"/>
          </p:cNvPicPr>
          <p:nvPr/>
        </p:nvPicPr>
        <p:blipFill>
          <a:blip r:embed="rId3">
            <a:extLst>
              <a:ext uri="{28A0092B-C50C-407E-A947-70E740481C1C}">
                <a14:useLocalDpi xmlns:a14="http://schemas.microsoft.com/office/drawing/2010/main" val="0"/>
              </a:ext>
            </a:extLst>
          </a:blip>
          <a:srcRect b="12811"/>
          <a:stretch>
            <a:fillRect/>
          </a:stretch>
        </p:blipFill>
        <p:spPr bwMode="auto">
          <a:xfrm>
            <a:off x="4495801" y="590550"/>
            <a:ext cx="2816225"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430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dirty="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dirty="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55319" name="Picture 25" descr="f08-023-9780323080637"/>
          <p:cNvPicPr>
            <a:picLocks noChangeAspect="1" noChangeArrowheads="1"/>
          </p:cNvPicPr>
          <p:nvPr/>
        </p:nvPicPr>
        <p:blipFill>
          <a:blip r:embed="rId3">
            <a:extLst>
              <a:ext uri="{28A0092B-C50C-407E-A947-70E740481C1C}">
                <a14:useLocalDpi xmlns:a14="http://schemas.microsoft.com/office/drawing/2010/main" val="0"/>
              </a:ext>
            </a:extLst>
          </a:blip>
          <a:srcRect b="10667"/>
          <a:stretch>
            <a:fillRect/>
          </a:stretch>
        </p:blipFill>
        <p:spPr bwMode="auto">
          <a:xfrm>
            <a:off x="3543301" y="1206501"/>
            <a:ext cx="5027613"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3690655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9839" name="Group 31"/>
          <p:cNvGraphicFramePr>
            <a:graphicFrameLocks noGrp="1"/>
          </p:cNvGraphicFramePr>
          <p:nvPr/>
        </p:nvGraphicFramePr>
        <p:xfrm>
          <a:off x="1757363" y="2913064"/>
          <a:ext cx="8678863" cy="3945021"/>
        </p:xfrm>
        <a:graphic>
          <a:graphicData uri="http://schemas.openxmlformats.org/drawingml/2006/table">
            <a:tbl>
              <a:tblPr/>
              <a:tblGrid>
                <a:gridCol w="2225675">
                  <a:extLst>
                    <a:ext uri="{9D8B030D-6E8A-4147-A177-3AD203B41FA5}">
                      <a16:colId xmlns:a16="http://schemas.microsoft.com/office/drawing/2014/main" val="20000"/>
                    </a:ext>
                  </a:extLst>
                </a:gridCol>
                <a:gridCol w="1949450">
                  <a:extLst>
                    <a:ext uri="{9D8B030D-6E8A-4147-A177-3AD203B41FA5}">
                      <a16:colId xmlns:a16="http://schemas.microsoft.com/office/drawing/2014/main" val="20001"/>
                    </a:ext>
                  </a:extLst>
                </a:gridCol>
                <a:gridCol w="2282825">
                  <a:extLst>
                    <a:ext uri="{9D8B030D-6E8A-4147-A177-3AD203B41FA5}">
                      <a16:colId xmlns:a16="http://schemas.microsoft.com/office/drawing/2014/main" val="20002"/>
                    </a:ext>
                  </a:extLst>
                </a:gridCol>
                <a:gridCol w="2220913">
                  <a:extLst>
                    <a:ext uri="{9D8B030D-6E8A-4147-A177-3AD203B41FA5}">
                      <a16:colId xmlns:a16="http://schemas.microsoft.com/office/drawing/2014/main" val="20003"/>
                    </a:ext>
                  </a:extLst>
                </a:gridCol>
              </a:tblGrid>
              <a:tr h="640054">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Sinus rhythm at 73 bpm with premature atrial complexes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176">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90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295239">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26986">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267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1007940">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Normal ECG, no ECG evidence of STEMI noted. As always, consider clinical presentation and use ST trending or serial ECGs.</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944841">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156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20, 53, 37</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90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408/449 ms</a:t>
                      </a: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56349" name="Picture 25" descr="f08-023-9780323080637"/>
          <p:cNvPicPr>
            <a:picLocks noChangeAspect="1" noChangeArrowheads="1"/>
          </p:cNvPicPr>
          <p:nvPr/>
        </p:nvPicPr>
        <p:blipFill>
          <a:blip r:embed="rId3">
            <a:extLst>
              <a:ext uri="{28A0092B-C50C-407E-A947-70E740481C1C}">
                <a14:useLocalDpi xmlns:a14="http://schemas.microsoft.com/office/drawing/2010/main" val="0"/>
              </a:ext>
            </a:extLst>
          </a:blip>
          <a:srcRect b="10884"/>
          <a:stretch>
            <a:fillRect/>
          </a:stretch>
        </p:blipFill>
        <p:spPr bwMode="auto">
          <a:xfrm>
            <a:off x="4156076" y="539751"/>
            <a:ext cx="3059113"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85377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57367" name="Picture 25" descr="f08-024-9780323080637"/>
          <p:cNvPicPr>
            <a:picLocks noChangeAspect="1" noChangeArrowheads="1"/>
          </p:cNvPicPr>
          <p:nvPr/>
        </p:nvPicPr>
        <p:blipFill>
          <a:blip r:embed="rId3">
            <a:extLst>
              <a:ext uri="{28A0092B-C50C-407E-A947-70E740481C1C}">
                <a14:useLocalDpi xmlns:a14="http://schemas.microsoft.com/office/drawing/2010/main" val="0"/>
              </a:ext>
            </a:extLst>
          </a:blip>
          <a:srcRect b="12544"/>
          <a:stretch>
            <a:fillRect/>
          </a:stretch>
        </p:blipFill>
        <p:spPr bwMode="auto">
          <a:xfrm>
            <a:off x="3067051" y="987426"/>
            <a:ext cx="5942013"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3385024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935" name="Group 31"/>
          <p:cNvGraphicFramePr>
            <a:graphicFrameLocks noGrp="1"/>
          </p:cNvGraphicFramePr>
          <p:nvPr/>
        </p:nvGraphicFramePr>
        <p:xfrm>
          <a:off x="1757363" y="2998788"/>
          <a:ext cx="8678863" cy="3859214"/>
        </p:xfrm>
        <a:graphic>
          <a:graphicData uri="http://schemas.openxmlformats.org/drawingml/2006/table">
            <a:tbl>
              <a:tblPr/>
              <a:tblGrid>
                <a:gridCol w="2225675">
                  <a:extLst>
                    <a:ext uri="{9D8B030D-6E8A-4147-A177-3AD203B41FA5}">
                      <a16:colId xmlns:a16="http://schemas.microsoft.com/office/drawing/2014/main" val="20000"/>
                    </a:ext>
                  </a:extLst>
                </a:gridCol>
                <a:gridCol w="1949450">
                  <a:extLst>
                    <a:ext uri="{9D8B030D-6E8A-4147-A177-3AD203B41FA5}">
                      <a16:colId xmlns:a16="http://schemas.microsoft.com/office/drawing/2014/main" val="20001"/>
                    </a:ext>
                  </a:extLst>
                </a:gridCol>
                <a:gridCol w="2282825">
                  <a:extLst>
                    <a:ext uri="{9D8B030D-6E8A-4147-A177-3AD203B41FA5}">
                      <a16:colId xmlns:a16="http://schemas.microsoft.com/office/drawing/2014/main" val="20002"/>
                    </a:ext>
                  </a:extLst>
                </a:gridCol>
                <a:gridCol w="2220913">
                  <a:extLst>
                    <a:ext uri="{9D8B030D-6E8A-4147-A177-3AD203B41FA5}">
                      <a16:colId xmlns:a16="http://schemas.microsoft.com/office/drawing/2014/main" val="20003"/>
                    </a:ext>
                  </a:extLst>
                </a:gridCol>
              </a:tblGrid>
              <a:tr h="59531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Sinus tachycardia at 107 bpm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21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64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1788">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42900">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267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914400">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Nonspecific T-wave abnormality, no ECG evidence of STEMI noted. As always, consider clinical presentation and use ST trending or serial ECGs.</a:t>
                      </a:r>
                      <a:endParaRPr kumimoji="0" lang="en-US" sz="10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944880">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148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51, 16, 88</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64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318/418 ms</a:t>
                      </a: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58397" name="Picture 25" descr="f08-024-9780323080637"/>
          <p:cNvPicPr>
            <a:picLocks noChangeAspect="1" noChangeArrowheads="1"/>
          </p:cNvPicPr>
          <p:nvPr/>
        </p:nvPicPr>
        <p:blipFill>
          <a:blip r:embed="rId3">
            <a:extLst>
              <a:ext uri="{28A0092B-C50C-407E-A947-70E740481C1C}">
                <a14:useLocalDpi xmlns:a14="http://schemas.microsoft.com/office/drawing/2010/main" val="0"/>
              </a:ext>
            </a:extLst>
          </a:blip>
          <a:srcRect b="12723"/>
          <a:stretch>
            <a:fillRect/>
          </a:stretch>
        </p:blipFill>
        <p:spPr bwMode="auto">
          <a:xfrm>
            <a:off x="4124326" y="569914"/>
            <a:ext cx="375761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8396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977" name="Group 2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59415" name="Picture 26" descr="f08-025-9780323080637"/>
          <p:cNvPicPr>
            <a:picLocks noChangeAspect="1" noChangeArrowheads="1"/>
          </p:cNvPicPr>
          <p:nvPr/>
        </p:nvPicPr>
        <p:blipFill>
          <a:blip r:embed="rId3">
            <a:extLst>
              <a:ext uri="{28A0092B-C50C-407E-A947-70E740481C1C}">
                <a14:useLocalDpi xmlns:a14="http://schemas.microsoft.com/office/drawing/2010/main" val="0"/>
              </a:ext>
            </a:extLst>
          </a:blip>
          <a:srcRect r="578" b="11003"/>
          <a:stretch>
            <a:fillRect/>
          </a:stretch>
        </p:blipFill>
        <p:spPr bwMode="auto">
          <a:xfrm>
            <a:off x="3562350" y="1203325"/>
            <a:ext cx="4999038"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652052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031" name="Group 31"/>
          <p:cNvGraphicFramePr>
            <a:graphicFrameLocks noGrp="1"/>
          </p:cNvGraphicFramePr>
          <p:nvPr/>
        </p:nvGraphicFramePr>
        <p:xfrm>
          <a:off x="1747838" y="2651126"/>
          <a:ext cx="8678863" cy="4138613"/>
        </p:xfrm>
        <a:graphic>
          <a:graphicData uri="http://schemas.openxmlformats.org/drawingml/2006/table">
            <a:tbl>
              <a:tblPr/>
              <a:tblGrid>
                <a:gridCol w="2371725">
                  <a:extLst>
                    <a:ext uri="{9D8B030D-6E8A-4147-A177-3AD203B41FA5}">
                      <a16:colId xmlns:a16="http://schemas.microsoft.com/office/drawing/2014/main" val="20000"/>
                    </a:ext>
                  </a:extLst>
                </a:gridCol>
                <a:gridCol w="21082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141538">
                  <a:extLst>
                    <a:ext uri="{9D8B030D-6E8A-4147-A177-3AD203B41FA5}">
                      <a16:colId xmlns:a16="http://schemas.microsoft.com/office/drawing/2014/main" val="20003"/>
                    </a:ext>
                  </a:extLst>
                </a:gridCol>
              </a:tblGrid>
              <a:tr h="39211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Sinus rhythm at 75 </a:t>
                      </a:r>
                      <a:r>
                        <a:rPr kumimoji="0" lang="en-US" sz="1400" b="0" i="0" u="none" strike="noStrike" cap="none" normalizeH="0" baseline="0" dirty="0" err="1">
                          <a:ln>
                            <a:noFill/>
                          </a:ln>
                          <a:solidFill>
                            <a:schemeClr val="tx1"/>
                          </a:solidFill>
                          <a:effectLst/>
                          <a:latin typeface="Arial" charset="0"/>
                          <a:ea typeface="ＭＳ Ｐゴシック" pitchFamily="32" charset="-128"/>
                          <a:cs typeface="Times New Roman" pitchFamily="32" charset="0"/>
                        </a:rPr>
                        <a:t>bpm</a:t>
                      </a: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 with LBBB</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21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144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200">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1</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3</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0200">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5</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6</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Possible STEMI/(Definite maybe)</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032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914400">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Possible STEMI/new-onset LBBB. Does not meet </a:t>
                      </a:r>
                      <a:r>
                        <a:rPr kumimoji="0" lang="en-US" sz="1400" b="0" i="0" u="none" strike="noStrike" cap="none" normalizeH="0" baseline="0" dirty="0" err="1">
                          <a:ln>
                            <a:noFill/>
                          </a:ln>
                          <a:solidFill>
                            <a:schemeClr val="tx1"/>
                          </a:solidFill>
                          <a:effectLst/>
                          <a:latin typeface="Arial" charset="0"/>
                          <a:ea typeface="ＭＳ Ｐゴシック" pitchFamily="32" charset="-128"/>
                        </a:rPr>
                        <a:t>Sgarbossa</a:t>
                      </a:r>
                      <a:r>
                        <a:rPr kumimoji="0" lang="en-US" sz="1400" b="0" i="0" u="none" strike="noStrike" cap="none" normalizeH="0" baseline="0" dirty="0">
                          <a:ln>
                            <a:noFill/>
                          </a:ln>
                          <a:solidFill>
                            <a:schemeClr val="tx1"/>
                          </a:solidFill>
                          <a:effectLst/>
                          <a:latin typeface="Arial" charset="0"/>
                          <a:ea typeface="ＭＳ Ｐゴシック" pitchFamily="32" charset="-128"/>
                        </a:rPr>
                        <a:t> criteria. As always, consider clinical presentation and use ST trending or serial ECGs. </a:t>
                      </a:r>
                      <a:endParaRPr kumimoji="0" lang="en-US" sz="11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03213">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130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13, -16, 58</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144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406/453 ms</a:t>
                      </a:r>
                    </a:p>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60445" name="Picture 26" descr="f08-025-9780323080637"/>
          <p:cNvPicPr>
            <a:picLocks noChangeAspect="1" noChangeArrowheads="1"/>
          </p:cNvPicPr>
          <p:nvPr/>
        </p:nvPicPr>
        <p:blipFill>
          <a:blip r:embed="rId3">
            <a:extLst>
              <a:ext uri="{28A0092B-C50C-407E-A947-70E740481C1C}">
                <a14:useLocalDpi xmlns:a14="http://schemas.microsoft.com/office/drawing/2010/main" val="0"/>
              </a:ext>
            </a:extLst>
          </a:blip>
          <a:srcRect b="11333"/>
          <a:stretch>
            <a:fillRect/>
          </a:stretch>
        </p:blipFill>
        <p:spPr bwMode="auto">
          <a:xfrm>
            <a:off x="4251325" y="217489"/>
            <a:ext cx="3067050"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0126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61463" name="Picture 25" descr="f08-026-9780323080637"/>
          <p:cNvPicPr>
            <a:picLocks noChangeAspect="1" noChangeArrowheads="1"/>
          </p:cNvPicPr>
          <p:nvPr/>
        </p:nvPicPr>
        <p:blipFill>
          <a:blip r:embed="rId3">
            <a:extLst>
              <a:ext uri="{28A0092B-C50C-407E-A947-70E740481C1C}">
                <a14:useLocalDpi xmlns:a14="http://schemas.microsoft.com/office/drawing/2010/main" val="0"/>
              </a:ext>
            </a:extLst>
          </a:blip>
          <a:srcRect r="902" b="13023"/>
          <a:stretch>
            <a:fillRect/>
          </a:stretch>
        </p:blipFill>
        <p:spPr bwMode="auto">
          <a:xfrm>
            <a:off x="3124200" y="1252538"/>
            <a:ext cx="5888038"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0074336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2127" name="Group 31"/>
          <p:cNvGraphicFramePr>
            <a:graphicFrameLocks noGrp="1"/>
          </p:cNvGraphicFramePr>
          <p:nvPr/>
        </p:nvGraphicFramePr>
        <p:xfrm>
          <a:off x="1768476" y="2789238"/>
          <a:ext cx="8678863" cy="3935413"/>
        </p:xfrm>
        <a:graphic>
          <a:graphicData uri="http://schemas.openxmlformats.org/drawingml/2006/table">
            <a:tbl>
              <a:tblPr/>
              <a:tblGrid>
                <a:gridCol w="2225675">
                  <a:extLst>
                    <a:ext uri="{9D8B030D-6E8A-4147-A177-3AD203B41FA5}">
                      <a16:colId xmlns:a16="http://schemas.microsoft.com/office/drawing/2014/main" val="20000"/>
                    </a:ext>
                  </a:extLst>
                </a:gridCol>
                <a:gridCol w="1949450">
                  <a:extLst>
                    <a:ext uri="{9D8B030D-6E8A-4147-A177-3AD203B41FA5}">
                      <a16:colId xmlns:a16="http://schemas.microsoft.com/office/drawing/2014/main" val="20001"/>
                    </a:ext>
                  </a:extLst>
                </a:gridCol>
                <a:gridCol w="2282825">
                  <a:extLst>
                    <a:ext uri="{9D8B030D-6E8A-4147-A177-3AD203B41FA5}">
                      <a16:colId xmlns:a16="http://schemas.microsoft.com/office/drawing/2014/main" val="20002"/>
                    </a:ext>
                  </a:extLst>
                </a:gridCol>
                <a:gridCol w="2220913">
                  <a:extLst>
                    <a:ext uri="{9D8B030D-6E8A-4147-A177-3AD203B41FA5}">
                      <a16:colId xmlns:a16="http://schemas.microsoft.com/office/drawing/2014/main" val="20003"/>
                    </a:ext>
                  </a:extLst>
                </a:gridCol>
              </a:tblGrid>
              <a:tr h="59531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Sinus arrhythmia at 67 bpm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21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66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25438">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0321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III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267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Inverted in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1</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1036636">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Normal ECG, no ECG evidence of STEMI noted. As always, consider clinical presentation and use ST trending or serial ECGs.</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944880">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164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81, 84, 61</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66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392/414 ms</a:t>
                      </a: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62493" name="Picture 25" descr="f08-026-9780323080637"/>
          <p:cNvPicPr>
            <a:picLocks noChangeAspect="1" noChangeArrowheads="1"/>
          </p:cNvPicPr>
          <p:nvPr/>
        </p:nvPicPr>
        <p:blipFill>
          <a:blip r:embed="rId3">
            <a:extLst>
              <a:ext uri="{28A0092B-C50C-407E-A947-70E740481C1C}">
                <a14:useLocalDpi xmlns:a14="http://schemas.microsoft.com/office/drawing/2010/main" val="0"/>
              </a:ext>
            </a:extLst>
          </a:blip>
          <a:srcRect b="13214"/>
          <a:stretch>
            <a:fillRect/>
          </a:stretch>
        </p:blipFill>
        <p:spPr bwMode="auto">
          <a:xfrm>
            <a:off x="4240214" y="681039"/>
            <a:ext cx="35210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2407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Frontal Plane Leads</a:t>
            </a:r>
          </a:p>
        </p:txBody>
      </p:sp>
      <p:sp>
        <p:nvSpPr>
          <p:cNvPr id="22531" name="Rectangle 3"/>
          <p:cNvSpPr>
            <a:spLocks noGrp="1" noChangeArrowheads="1"/>
          </p:cNvSpPr>
          <p:nvPr>
            <p:ph type="body" idx="4294967295"/>
          </p:nvPr>
        </p:nvSpPr>
        <p:spPr>
          <a:xfrm>
            <a:off x="0" y="1641475"/>
            <a:ext cx="4905375" cy="4454525"/>
          </a:xfrm>
        </p:spPr>
        <p:txBody>
          <a:bodyPr/>
          <a:lstStyle/>
          <a:p>
            <a:pPr eaLnBrk="1" hangingPunct="1"/>
            <a:r>
              <a:rPr lang="en-US" altLang="en-US">
                <a:ea typeface="ＭＳ Ｐゴシック" panose="020B0600070205080204" pitchFamily="34" charset="-128"/>
              </a:rPr>
              <a:t>Bipolar lead</a:t>
            </a:r>
          </a:p>
          <a:p>
            <a:pPr lvl="1" eaLnBrk="1" hangingPunct="1"/>
            <a:r>
              <a:rPr lang="en-US" altLang="en-US">
                <a:ea typeface="ＭＳ Ｐゴシック" panose="020B0600070205080204" pitchFamily="34" charset="-128"/>
              </a:rPr>
              <a:t>A lead that consists of a positive and negative electrode.</a:t>
            </a:r>
          </a:p>
          <a:p>
            <a:pPr lvl="1" eaLnBrk="1" hangingPunct="1"/>
            <a:r>
              <a:rPr lang="en-US" altLang="en-US">
                <a:ea typeface="ＭＳ Ｐゴシック" panose="020B0600070205080204" pitchFamily="34" charset="-128"/>
              </a:rPr>
              <a:t>All ECG leads are bipolar.</a:t>
            </a:r>
          </a:p>
          <a:p>
            <a:pPr lvl="1" eaLnBrk="1" hangingPunct="1"/>
            <a:r>
              <a:rPr lang="en-US" altLang="en-US">
                <a:ea typeface="ＭＳ Ｐゴシック" panose="020B0600070205080204" pitchFamily="34" charset="-128"/>
              </a:rPr>
              <a:t>Leads I, II, and III use two distinct electrodes.</a:t>
            </a:r>
          </a:p>
        </p:txBody>
      </p:sp>
      <p:pic>
        <p:nvPicPr>
          <p:cNvPr id="225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400175"/>
            <a:ext cx="28575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4291909"/>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69" name="Group 2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63511" name="Picture 26" descr="f08-027-9780323080637"/>
          <p:cNvPicPr>
            <a:picLocks noChangeAspect="1" noChangeArrowheads="1"/>
          </p:cNvPicPr>
          <p:nvPr/>
        </p:nvPicPr>
        <p:blipFill>
          <a:blip r:embed="rId3">
            <a:extLst>
              <a:ext uri="{28A0092B-C50C-407E-A947-70E740481C1C}">
                <a14:useLocalDpi xmlns:a14="http://schemas.microsoft.com/office/drawing/2010/main" val="0"/>
              </a:ext>
            </a:extLst>
          </a:blip>
          <a:srcRect b="13132"/>
          <a:stretch>
            <a:fillRect/>
          </a:stretch>
        </p:blipFill>
        <p:spPr bwMode="auto">
          <a:xfrm>
            <a:off x="3108326" y="1243013"/>
            <a:ext cx="5942013"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0513844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223" name="Group 31"/>
          <p:cNvGraphicFramePr>
            <a:graphicFrameLocks noGrp="1"/>
          </p:cNvGraphicFramePr>
          <p:nvPr/>
        </p:nvGraphicFramePr>
        <p:xfrm>
          <a:off x="1725613" y="2419351"/>
          <a:ext cx="8678863" cy="4811929"/>
        </p:xfrm>
        <a:graphic>
          <a:graphicData uri="http://schemas.openxmlformats.org/drawingml/2006/table">
            <a:tbl>
              <a:tblPr/>
              <a:tblGrid>
                <a:gridCol w="2524125">
                  <a:extLst>
                    <a:ext uri="{9D8B030D-6E8A-4147-A177-3AD203B41FA5}">
                      <a16:colId xmlns:a16="http://schemas.microsoft.com/office/drawing/2014/main" val="20000"/>
                    </a:ext>
                  </a:extLst>
                </a:gridCol>
                <a:gridCol w="1854200">
                  <a:extLst>
                    <a:ext uri="{9D8B030D-6E8A-4147-A177-3AD203B41FA5}">
                      <a16:colId xmlns:a16="http://schemas.microsoft.com/office/drawing/2014/main" val="20001"/>
                    </a:ext>
                  </a:extLst>
                </a:gridCol>
                <a:gridCol w="2201863">
                  <a:extLst>
                    <a:ext uri="{9D8B030D-6E8A-4147-A177-3AD203B41FA5}">
                      <a16:colId xmlns:a16="http://schemas.microsoft.com/office/drawing/2014/main" val="20002"/>
                    </a:ext>
                  </a:extLst>
                </a:gridCol>
                <a:gridCol w="2098675">
                  <a:extLst>
                    <a:ext uri="{9D8B030D-6E8A-4147-A177-3AD203B41FA5}">
                      <a16:colId xmlns:a16="http://schemas.microsoft.com/office/drawing/2014/main" val="20003"/>
                    </a:ext>
                  </a:extLst>
                </a:gridCol>
              </a:tblGrid>
              <a:tr h="640031">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Sinus rhythm at 74 </a:t>
                      </a:r>
                      <a:r>
                        <a:rPr kumimoji="0" lang="en-US" sz="1400" b="0" i="0" u="none" strike="noStrike" cap="none" normalizeH="0" baseline="0" dirty="0" err="1">
                          <a:ln>
                            <a:noFill/>
                          </a:ln>
                          <a:solidFill>
                            <a:schemeClr val="tx1"/>
                          </a:solidFill>
                          <a:effectLst/>
                          <a:latin typeface="Arial" charset="0"/>
                          <a:ea typeface="ＭＳ Ｐゴシック" pitchFamily="32" charset="-128"/>
                          <a:cs typeface="Times New Roman" pitchFamily="32" charset="0"/>
                        </a:rPr>
                        <a:t>bpm</a:t>
                      </a: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 with right bundle branch block (RBBB)</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150">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III, aVF</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130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77746">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426687">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Possible STEMI/(Definite maybe)</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266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Inverted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1</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2</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1326873">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Possible STEMI. RBBB pattern noted. While no ECG evidence exists to suspect STEMI, the RBBB is capable of diminishing ST elevation that might otherwise be present. For that reason consider STEMI “possible.” As always, consider clinical presentation and use ST trending or serial ECGs. Artifact in V</a:t>
                      </a:r>
                      <a:r>
                        <a:rPr kumimoji="0" lang="en-US" sz="1400" b="0" i="0" u="none" strike="noStrike" cap="none" normalizeH="0" baseline="-25000" dirty="0">
                          <a:ln>
                            <a:noFill/>
                          </a:ln>
                          <a:solidFill>
                            <a:schemeClr val="tx1"/>
                          </a:solidFill>
                          <a:effectLst/>
                          <a:latin typeface="Arial" charset="0"/>
                          <a:ea typeface="ＭＳ Ｐゴシック" pitchFamily="32" charset="-128"/>
                        </a:rPr>
                        <a:t>1</a:t>
                      </a:r>
                      <a:r>
                        <a:rPr kumimoji="0" lang="en-US" sz="1400" b="0" i="0" u="none" strike="noStrike" cap="none" normalizeH="0" baseline="0" dirty="0">
                          <a:ln>
                            <a:noFill/>
                          </a:ln>
                          <a:solidFill>
                            <a:schemeClr val="tx1"/>
                          </a:solidFill>
                          <a:effectLst/>
                          <a:latin typeface="Arial" charset="0"/>
                          <a:ea typeface="ＭＳ Ｐゴシック" pitchFamily="32" charset="-128"/>
                        </a:rPr>
                        <a:t>, baseline wander in V</a:t>
                      </a:r>
                      <a:r>
                        <a:rPr kumimoji="0" lang="en-US" sz="1400" b="0" i="0" u="none" strike="noStrike" cap="none" normalizeH="0" baseline="-25000" dirty="0">
                          <a:ln>
                            <a:noFill/>
                          </a:ln>
                          <a:solidFill>
                            <a:schemeClr val="tx1"/>
                          </a:solidFill>
                          <a:effectLst/>
                          <a:latin typeface="Arial" charset="0"/>
                          <a:ea typeface="ＭＳ Ｐゴシック" pitchFamily="32" charset="-128"/>
                        </a:rPr>
                        <a:t>2</a:t>
                      </a:r>
                      <a:r>
                        <a:rPr kumimoji="0" lang="en-US" sz="1400" b="0" i="0" u="none" strike="noStrike" cap="none" normalizeH="0" baseline="0" dirty="0">
                          <a:ln>
                            <a:noFill/>
                          </a:ln>
                          <a:solidFill>
                            <a:schemeClr val="tx1"/>
                          </a:solidFill>
                          <a:effectLst/>
                          <a:latin typeface="Arial" charset="0"/>
                          <a:ea typeface="ＭＳ Ｐゴシック" pitchFamily="32" charset="-128"/>
                        </a:rPr>
                        <a:t>. </a:t>
                      </a:r>
                      <a:endParaRPr kumimoji="0" lang="en-US" sz="1100" b="0" i="0" u="none" strike="noStrike" cap="none" normalizeH="0" baseline="-2500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310539">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168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60, -21, 46</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130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388/430 ms</a:t>
                      </a:r>
                    </a:p>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64541" name="Picture 26" descr="f08-027-9780323080637"/>
          <p:cNvPicPr>
            <a:picLocks noChangeAspect="1" noChangeArrowheads="1"/>
          </p:cNvPicPr>
          <p:nvPr/>
        </p:nvPicPr>
        <p:blipFill>
          <a:blip r:embed="rId3">
            <a:extLst>
              <a:ext uri="{28A0092B-C50C-407E-A947-70E740481C1C}">
                <a14:useLocalDpi xmlns:a14="http://schemas.microsoft.com/office/drawing/2010/main" val="0"/>
              </a:ext>
            </a:extLst>
          </a:blip>
          <a:srcRect b="13622"/>
          <a:stretch>
            <a:fillRect/>
          </a:stretch>
        </p:blipFill>
        <p:spPr bwMode="auto">
          <a:xfrm>
            <a:off x="4305300" y="498475"/>
            <a:ext cx="33543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77287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266" name="Group 26"/>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65559" name="Picture 25" descr="f08-028-9780323080637"/>
          <p:cNvPicPr>
            <a:picLocks noChangeAspect="1" noChangeArrowheads="1"/>
          </p:cNvPicPr>
          <p:nvPr/>
        </p:nvPicPr>
        <p:blipFill>
          <a:blip r:embed="rId3">
            <a:extLst>
              <a:ext uri="{28A0092B-C50C-407E-A947-70E740481C1C}">
                <a14:useLocalDpi xmlns:a14="http://schemas.microsoft.com/office/drawing/2010/main" val="0"/>
              </a:ext>
            </a:extLst>
          </a:blip>
          <a:srcRect b="13959"/>
          <a:stretch>
            <a:fillRect/>
          </a:stretch>
        </p:blipFill>
        <p:spPr bwMode="auto">
          <a:xfrm>
            <a:off x="3124201" y="1236664"/>
            <a:ext cx="5942013"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3360986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0319" name="Group 31"/>
          <p:cNvGraphicFramePr>
            <a:graphicFrameLocks noGrp="1"/>
          </p:cNvGraphicFramePr>
          <p:nvPr/>
        </p:nvGraphicFramePr>
        <p:xfrm>
          <a:off x="1747838" y="2770188"/>
          <a:ext cx="8678863" cy="4087812"/>
        </p:xfrm>
        <a:graphic>
          <a:graphicData uri="http://schemas.openxmlformats.org/drawingml/2006/table">
            <a:tbl>
              <a:tblPr/>
              <a:tblGrid>
                <a:gridCol w="2225675">
                  <a:extLst>
                    <a:ext uri="{9D8B030D-6E8A-4147-A177-3AD203B41FA5}">
                      <a16:colId xmlns:a16="http://schemas.microsoft.com/office/drawing/2014/main" val="20000"/>
                    </a:ext>
                  </a:extLst>
                </a:gridCol>
                <a:gridCol w="1949450">
                  <a:extLst>
                    <a:ext uri="{9D8B030D-6E8A-4147-A177-3AD203B41FA5}">
                      <a16:colId xmlns:a16="http://schemas.microsoft.com/office/drawing/2014/main" val="20001"/>
                    </a:ext>
                  </a:extLst>
                </a:gridCol>
                <a:gridCol w="2282825">
                  <a:extLst>
                    <a:ext uri="{9D8B030D-6E8A-4147-A177-3AD203B41FA5}">
                      <a16:colId xmlns:a16="http://schemas.microsoft.com/office/drawing/2014/main" val="20002"/>
                    </a:ext>
                  </a:extLst>
                </a:gridCol>
                <a:gridCol w="2220913">
                  <a:extLst>
                    <a:ext uri="{9D8B030D-6E8A-4147-A177-3AD203B41FA5}">
                      <a16:colId xmlns:a16="http://schemas.microsoft.com/office/drawing/2014/main" val="20003"/>
                    </a:ext>
                  </a:extLst>
                </a:gridCol>
              </a:tblGrid>
              <a:tr h="42675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Sinus rhythm at 86 bpm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236">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92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17525">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V</a:t>
                      </a:r>
                      <a:r>
                        <a:rPr kumimoji="0" lang="en-US" sz="1400" b="0" i="0" u="none" strike="noStrike" cap="none" normalizeH="0" baseline="-25000" dirty="0">
                          <a:ln>
                            <a:noFill/>
                          </a:ln>
                          <a:solidFill>
                            <a:schemeClr val="tx1"/>
                          </a:solidFill>
                          <a:effectLst/>
                          <a:latin typeface="Arial" charset="0"/>
                          <a:ea typeface="ＭＳ Ｐゴシック" pitchFamily="32" charset="-128"/>
                          <a:cs typeface="Times New Roman" pitchFamily="32" charset="0"/>
                        </a:rPr>
                        <a:t>1</a:t>
                      </a: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-V</a:t>
                      </a:r>
                      <a:r>
                        <a:rPr kumimoji="0" lang="en-US" sz="1400" b="0" i="0" u="none" strike="noStrike" cap="none" normalizeH="0" baseline="-25000" dirty="0">
                          <a:ln>
                            <a:noFill/>
                          </a:ln>
                          <a:solidFill>
                            <a:schemeClr val="tx1"/>
                          </a:solidFill>
                          <a:effectLst/>
                          <a:latin typeface="Arial" charset="0"/>
                          <a:ea typeface="ＭＳ Ｐゴシック" pitchFamily="32" charset="-128"/>
                          <a:cs typeface="Times New Roman" pitchFamily="32" charset="0"/>
                        </a:rPr>
                        <a:t>5</a:t>
                      </a:r>
                      <a:endPar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III, subtle in II and aVF</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12762">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Yes </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267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Inverted in III; tall, peaked in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2</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4</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1355830">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STEMI, </a:t>
                      </a:r>
                      <a:r>
                        <a:rPr kumimoji="0" lang="en-US" sz="1400" b="0" i="0" u="none" strike="noStrike" cap="none" normalizeH="0" baseline="0" dirty="0" err="1">
                          <a:ln>
                            <a:noFill/>
                          </a:ln>
                          <a:solidFill>
                            <a:schemeClr val="tx1"/>
                          </a:solidFill>
                          <a:effectLst/>
                          <a:latin typeface="Arial" charset="0"/>
                          <a:ea typeface="ＭＳ Ｐゴシック" pitchFamily="32" charset="-128"/>
                        </a:rPr>
                        <a:t>anteroseptal</a:t>
                      </a:r>
                      <a:r>
                        <a:rPr kumimoji="0" lang="en-US" sz="1400" b="0" i="0" u="none" strike="noStrike" cap="none" normalizeH="0" baseline="0" dirty="0">
                          <a:ln>
                            <a:noFill/>
                          </a:ln>
                          <a:solidFill>
                            <a:schemeClr val="tx1"/>
                          </a:solidFill>
                          <a:effectLst/>
                          <a:latin typeface="Arial" charset="0"/>
                          <a:ea typeface="ＭＳ Ｐゴシック" pitchFamily="32" charset="-128"/>
                        </a:rPr>
                        <a:t>. ST elevation noted in V</a:t>
                      </a:r>
                      <a:r>
                        <a:rPr kumimoji="0" lang="en-US" sz="1400" b="0" i="0" u="none" strike="noStrike" cap="none" normalizeH="0" baseline="-25000" dirty="0">
                          <a:ln>
                            <a:noFill/>
                          </a:ln>
                          <a:solidFill>
                            <a:schemeClr val="tx1"/>
                          </a:solidFill>
                          <a:effectLst/>
                          <a:latin typeface="Arial" charset="0"/>
                          <a:ea typeface="ＭＳ Ｐゴシック" pitchFamily="32" charset="-128"/>
                        </a:rPr>
                        <a:t>1</a:t>
                      </a:r>
                      <a:r>
                        <a:rPr kumimoji="0" lang="en-US" sz="1400" b="0" i="0" u="none" strike="noStrike" cap="none" normalizeH="0" baseline="0" dirty="0">
                          <a:ln>
                            <a:noFill/>
                          </a:ln>
                          <a:solidFill>
                            <a:schemeClr val="tx1"/>
                          </a:solidFill>
                          <a:effectLst/>
                          <a:latin typeface="Arial" charset="0"/>
                          <a:ea typeface="ＭＳ Ｐゴシック" pitchFamily="32" charset="-128"/>
                        </a:rPr>
                        <a:t>-V</a:t>
                      </a:r>
                      <a:r>
                        <a:rPr kumimoji="0" lang="en-US" sz="1400" b="0" i="0" u="none" strike="noStrike" cap="none" normalizeH="0" baseline="-25000" dirty="0">
                          <a:ln>
                            <a:noFill/>
                          </a:ln>
                          <a:solidFill>
                            <a:schemeClr val="tx1"/>
                          </a:solidFill>
                          <a:effectLst/>
                          <a:latin typeface="Arial" charset="0"/>
                          <a:ea typeface="ＭＳ Ｐゴシック" pitchFamily="32" charset="-128"/>
                        </a:rPr>
                        <a:t>5</a:t>
                      </a:r>
                      <a:r>
                        <a:rPr kumimoji="0" lang="en-US" sz="1400" b="0" i="0" u="none" strike="noStrike" cap="none" normalizeH="0" baseline="0" dirty="0">
                          <a:ln>
                            <a:noFill/>
                          </a:ln>
                          <a:solidFill>
                            <a:schemeClr val="tx1"/>
                          </a:solidFill>
                          <a:effectLst/>
                          <a:latin typeface="Arial" charset="0"/>
                          <a:ea typeface="ＭＳ Ｐゴシック" pitchFamily="32" charset="-128"/>
                        </a:rPr>
                        <a:t>. Tall, peaked T waves in V</a:t>
                      </a:r>
                      <a:r>
                        <a:rPr kumimoji="0" lang="en-US" sz="1400" b="0" i="0" u="none" strike="noStrike" cap="none" normalizeH="0" baseline="-25000" dirty="0">
                          <a:ln>
                            <a:noFill/>
                          </a:ln>
                          <a:solidFill>
                            <a:schemeClr val="tx1"/>
                          </a:solidFill>
                          <a:effectLst/>
                          <a:latin typeface="Arial" charset="0"/>
                          <a:ea typeface="ＭＳ Ｐゴシック" pitchFamily="32" charset="-128"/>
                        </a:rPr>
                        <a:t>2</a:t>
                      </a:r>
                      <a:r>
                        <a:rPr kumimoji="0" lang="en-US" sz="1400" b="0" i="0" u="none" strike="noStrike" cap="none" normalizeH="0" baseline="0" dirty="0">
                          <a:ln>
                            <a:noFill/>
                          </a:ln>
                          <a:solidFill>
                            <a:schemeClr val="tx1"/>
                          </a:solidFill>
                          <a:effectLst/>
                          <a:latin typeface="Arial" charset="0"/>
                          <a:ea typeface="ＭＳ Ｐゴシック" pitchFamily="32" charset="-128"/>
                        </a:rPr>
                        <a:t>-V</a:t>
                      </a:r>
                      <a:r>
                        <a:rPr kumimoji="0" lang="en-US" sz="1400" b="0" i="0" u="none" strike="noStrike" cap="none" normalizeH="0" baseline="-25000" dirty="0">
                          <a:ln>
                            <a:noFill/>
                          </a:ln>
                          <a:solidFill>
                            <a:schemeClr val="tx1"/>
                          </a:solidFill>
                          <a:effectLst/>
                          <a:latin typeface="Arial" charset="0"/>
                          <a:ea typeface="ＭＳ Ｐゴシック" pitchFamily="32" charset="-128"/>
                        </a:rPr>
                        <a:t>4</a:t>
                      </a:r>
                      <a:r>
                        <a:rPr kumimoji="0" lang="en-US" sz="1400" b="0" i="0" u="none" strike="noStrike" cap="none" normalizeH="0" baseline="0" dirty="0">
                          <a:ln>
                            <a:noFill/>
                          </a:ln>
                          <a:solidFill>
                            <a:schemeClr val="tx1"/>
                          </a:solidFill>
                          <a:effectLst/>
                          <a:latin typeface="Arial" charset="0"/>
                          <a:ea typeface="ＭＳ Ｐゴシック" pitchFamily="32" charset="-128"/>
                        </a:rPr>
                        <a:t>. Does not meet voltage criteria for LVH. QRS duration within normal limits. Reciprocal changes noted in III, subtle changes in II and </a:t>
                      </a:r>
                      <a:r>
                        <a:rPr kumimoji="0" lang="en-US" sz="1400" b="0" i="0" u="none" strike="noStrike" cap="none" normalizeH="0" baseline="0" dirty="0" err="1">
                          <a:ln>
                            <a:noFill/>
                          </a:ln>
                          <a:solidFill>
                            <a:schemeClr val="tx1"/>
                          </a:solidFill>
                          <a:effectLst/>
                          <a:latin typeface="Arial" charset="0"/>
                          <a:ea typeface="ＭＳ Ｐゴシック" pitchFamily="32" charset="-128"/>
                        </a:rPr>
                        <a:t>aVF</a:t>
                      </a:r>
                      <a:r>
                        <a:rPr kumimoji="0" lang="en-US" sz="1400" b="0" i="0" u="none" strike="noStrike" cap="none" normalizeH="0" baseline="0" dirty="0">
                          <a:ln>
                            <a:noFill/>
                          </a:ln>
                          <a:solidFill>
                            <a:schemeClr val="tx1"/>
                          </a:solidFill>
                          <a:effectLst/>
                          <a:latin typeface="Arial" charset="0"/>
                          <a:ea typeface="ＭＳ Ｐゴシック" pitchFamily="32" charset="-128"/>
                        </a:rPr>
                        <a:t>. Baseline wander in V</a:t>
                      </a:r>
                      <a:r>
                        <a:rPr kumimoji="0" lang="en-US" sz="1400" b="0" i="0" u="none" strike="noStrike" cap="none" normalizeH="0" baseline="-25000" dirty="0">
                          <a:ln>
                            <a:noFill/>
                          </a:ln>
                          <a:solidFill>
                            <a:schemeClr val="tx1"/>
                          </a:solidFill>
                          <a:effectLst/>
                          <a:latin typeface="Arial" charset="0"/>
                          <a:ea typeface="ＭＳ Ｐゴシック" pitchFamily="32" charset="-128"/>
                        </a:rPr>
                        <a:t>6</a:t>
                      </a:r>
                      <a:r>
                        <a:rPr kumimoji="0" lang="en-US" sz="1400" b="0" i="0" u="none" strike="noStrike" cap="none" normalizeH="0" baseline="0" dirty="0">
                          <a:ln>
                            <a:noFill/>
                          </a:ln>
                          <a:solidFill>
                            <a:schemeClr val="tx1"/>
                          </a:solidFill>
                          <a:effectLst/>
                          <a:latin typeface="Arial" charset="0"/>
                          <a:ea typeface="ＭＳ Ｐゴシック" pitchFamily="32" charset="-128"/>
                        </a:rPr>
                        <a:t>.</a:t>
                      </a:r>
                      <a:endParaRPr kumimoji="0" lang="en-US" sz="11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94495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144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47, 60, -6</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92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352/395 ms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66589" name="Picture 25" descr="f08-028-9780323080637"/>
          <p:cNvPicPr>
            <a:picLocks noChangeAspect="1" noChangeArrowheads="1"/>
          </p:cNvPicPr>
          <p:nvPr/>
        </p:nvPicPr>
        <p:blipFill>
          <a:blip r:embed="rId3">
            <a:extLst>
              <a:ext uri="{28A0092B-C50C-407E-A947-70E740481C1C}">
                <a14:useLocalDpi xmlns:a14="http://schemas.microsoft.com/office/drawing/2010/main" val="0"/>
              </a:ext>
            </a:extLst>
          </a:blip>
          <a:srcRect b="14127"/>
          <a:stretch>
            <a:fillRect/>
          </a:stretch>
        </p:blipFill>
        <p:spPr bwMode="auto">
          <a:xfrm>
            <a:off x="3868739" y="423864"/>
            <a:ext cx="3894137"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06844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361" name="Group 2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67607" name="Picture 26" descr="f08-029-9780323080637"/>
          <p:cNvPicPr>
            <a:picLocks noChangeAspect="1" noChangeArrowheads="1"/>
          </p:cNvPicPr>
          <p:nvPr/>
        </p:nvPicPr>
        <p:blipFill>
          <a:blip r:embed="rId3">
            <a:extLst>
              <a:ext uri="{28A0092B-C50C-407E-A947-70E740481C1C}">
                <a14:useLocalDpi xmlns:a14="http://schemas.microsoft.com/office/drawing/2010/main" val="0"/>
              </a:ext>
            </a:extLst>
          </a:blip>
          <a:srcRect b="13849"/>
          <a:stretch>
            <a:fillRect/>
          </a:stretch>
        </p:blipFill>
        <p:spPr bwMode="auto">
          <a:xfrm>
            <a:off x="3124201" y="1371600"/>
            <a:ext cx="5942013"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6818942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415" name="Group 31"/>
          <p:cNvGraphicFramePr>
            <a:graphicFrameLocks noGrp="1"/>
          </p:cNvGraphicFramePr>
          <p:nvPr/>
        </p:nvGraphicFramePr>
        <p:xfrm>
          <a:off x="1811338" y="2828926"/>
          <a:ext cx="8678863" cy="4029076"/>
        </p:xfrm>
        <a:graphic>
          <a:graphicData uri="http://schemas.openxmlformats.org/drawingml/2006/table">
            <a:tbl>
              <a:tblPr/>
              <a:tblGrid>
                <a:gridCol w="2225675">
                  <a:extLst>
                    <a:ext uri="{9D8B030D-6E8A-4147-A177-3AD203B41FA5}">
                      <a16:colId xmlns:a16="http://schemas.microsoft.com/office/drawing/2014/main" val="20000"/>
                    </a:ext>
                  </a:extLst>
                </a:gridCol>
                <a:gridCol w="1949450">
                  <a:extLst>
                    <a:ext uri="{9D8B030D-6E8A-4147-A177-3AD203B41FA5}">
                      <a16:colId xmlns:a16="http://schemas.microsoft.com/office/drawing/2014/main" val="20001"/>
                    </a:ext>
                  </a:extLst>
                </a:gridCol>
                <a:gridCol w="2282825">
                  <a:extLst>
                    <a:ext uri="{9D8B030D-6E8A-4147-A177-3AD203B41FA5}">
                      <a16:colId xmlns:a16="http://schemas.microsoft.com/office/drawing/2014/main" val="20002"/>
                    </a:ext>
                  </a:extLst>
                </a:gridCol>
                <a:gridCol w="2220913">
                  <a:extLst>
                    <a:ext uri="{9D8B030D-6E8A-4147-A177-3AD203B41FA5}">
                      <a16:colId xmlns:a16="http://schemas.microsoft.com/office/drawing/2014/main" val="20003"/>
                    </a:ext>
                  </a:extLst>
                </a:gridCol>
              </a:tblGrid>
              <a:tr h="59531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Sinus bradycardia at 43 bpm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21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108 ms</a:t>
                      </a: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9725">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2</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27025">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267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Inverted in V</a:t>
                      </a:r>
                      <a:r>
                        <a:rPr kumimoji="0" lang="en-US" sz="1400" b="0" i="0" u="none" strike="noStrike" cap="none" normalizeH="0" baseline="-25000">
                          <a:ln>
                            <a:noFill/>
                          </a:ln>
                          <a:solidFill>
                            <a:schemeClr val="tx1"/>
                          </a:solidFill>
                          <a:effectLst/>
                          <a:latin typeface="Arial" charset="0"/>
                          <a:ea typeface="ＭＳ Ｐゴシック" pitchFamily="32" charset="-128"/>
                        </a:rPr>
                        <a:t>1</a:t>
                      </a: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1092200">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 ECG evidence of STEMI noted. ST elevation present in V</a:t>
                      </a:r>
                      <a:r>
                        <a:rPr kumimoji="0" lang="en-US" sz="1400" b="0" i="0" u="none" strike="noStrike" cap="none" normalizeH="0" baseline="-25000">
                          <a:ln>
                            <a:noFill/>
                          </a:ln>
                          <a:solidFill>
                            <a:schemeClr val="tx1"/>
                          </a:solidFill>
                          <a:effectLst/>
                          <a:latin typeface="Arial" charset="0"/>
                          <a:ea typeface="ＭＳ Ｐゴシック" pitchFamily="32" charset="-128"/>
                        </a:rPr>
                        <a:t>2</a:t>
                      </a:r>
                      <a:r>
                        <a:rPr kumimoji="0" lang="en-US" sz="1400" b="0" i="0" u="none" strike="noStrike" cap="none" normalizeH="0" baseline="0">
                          <a:ln>
                            <a:noFill/>
                          </a:ln>
                          <a:solidFill>
                            <a:schemeClr val="tx1"/>
                          </a:solidFill>
                          <a:effectLst/>
                          <a:latin typeface="Arial" charset="0"/>
                          <a:ea typeface="ＭＳ Ｐゴシック" pitchFamily="32" charset="-128"/>
                        </a:rPr>
                        <a:t>. ST elevation of less than 1 mm noted in V</a:t>
                      </a:r>
                      <a:r>
                        <a:rPr kumimoji="0" lang="en-US" sz="1400" b="0" i="0" u="none" strike="noStrike" cap="none" normalizeH="0" baseline="-25000">
                          <a:ln>
                            <a:noFill/>
                          </a:ln>
                          <a:solidFill>
                            <a:schemeClr val="tx1"/>
                          </a:solidFill>
                          <a:effectLst/>
                          <a:latin typeface="Arial" charset="0"/>
                          <a:ea typeface="ＭＳ Ｐゴシック" pitchFamily="32" charset="-128"/>
                        </a:rPr>
                        <a:t>3</a:t>
                      </a:r>
                      <a:r>
                        <a:rPr kumimoji="0" lang="en-US" sz="1400" b="0" i="0" u="none" strike="noStrike" cap="none" normalizeH="0" baseline="0">
                          <a:ln>
                            <a:noFill/>
                          </a:ln>
                          <a:solidFill>
                            <a:schemeClr val="tx1"/>
                          </a:solidFill>
                          <a:effectLst/>
                          <a:latin typeface="Arial" charset="0"/>
                          <a:ea typeface="ＭＳ Ｐゴシック" pitchFamily="32" charset="-128"/>
                        </a:rPr>
                        <a:t>. Normal variant versus early stage of evolving STEMI. As always, consider clinical presentation and use ST trending or serial ECGs.</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944880">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188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61, 48, 38</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108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484/430 ms</a:t>
                      </a: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68637" name="Picture 26" descr="f08-029-9780323080637"/>
          <p:cNvPicPr>
            <a:picLocks noChangeAspect="1" noChangeArrowheads="1"/>
          </p:cNvPicPr>
          <p:nvPr/>
        </p:nvPicPr>
        <p:blipFill>
          <a:blip r:embed="rId3">
            <a:extLst>
              <a:ext uri="{28A0092B-C50C-407E-A947-70E740481C1C}">
                <a14:useLocalDpi xmlns:a14="http://schemas.microsoft.com/office/drawing/2010/main" val="0"/>
              </a:ext>
            </a:extLst>
          </a:blip>
          <a:srcRect b="13959"/>
          <a:stretch>
            <a:fillRect/>
          </a:stretch>
        </p:blipFill>
        <p:spPr bwMode="auto">
          <a:xfrm>
            <a:off x="3932239" y="479426"/>
            <a:ext cx="3894137"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1981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6457" name="Group 2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69655" name="Picture 26" descr="f08-030-9780323080637"/>
          <p:cNvPicPr>
            <a:picLocks noChangeAspect="1" noChangeArrowheads="1"/>
          </p:cNvPicPr>
          <p:nvPr/>
        </p:nvPicPr>
        <p:blipFill>
          <a:blip r:embed="rId3">
            <a:extLst>
              <a:ext uri="{28A0092B-C50C-407E-A947-70E740481C1C}">
                <a14:useLocalDpi xmlns:a14="http://schemas.microsoft.com/office/drawing/2010/main" val="0"/>
              </a:ext>
            </a:extLst>
          </a:blip>
          <a:srcRect b="11218"/>
          <a:stretch>
            <a:fillRect/>
          </a:stretch>
        </p:blipFill>
        <p:spPr bwMode="auto">
          <a:xfrm>
            <a:off x="3613151" y="1198564"/>
            <a:ext cx="5027613"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8065915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510" name="Group 30"/>
          <p:cNvGraphicFramePr>
            <a:graphicFrameLocks noGrp="1"/>
          </p:cNvGraphicFramePr>
          <p:nvPr/>
        </p:nvGraphicFramePr>
        <p:xfrm>
          <a:off x="1768476" y="3005138"/>
          <a:ext cx="8678863" cy="3852881"/>
        </p:xfrm>
        <a:graphic>
          <a:graphicData uri="http://schemas.openxmlformats.org/drawingml/2006/table">
            <a:tbl>
              <a:tblPr/>
              <a:tblGrid>
                <a:gridCol w="2516188">
                  <a:extLst>
                    <a:ext uri="{9D8B030D-6E8A-4147-A177-3AD203B41FA5}">
                      <a16:colId xmlns:a16="http://schemas.microsoft.com/office/drawing/2014/main" val="20000"/>
                    </a:ext>
                  </a:extLst>
                </a:gridCol>
                <a:gridCol w="1633537">
                  <a:extLst>
                    <a:ext uri="{9D8B030D-6E8A-4147-A177-3AD203B41FA5}">
                      <a16:colId xmlns:a16="http://schemas.microsoft.com/office/drawing/2014/main" val="20001"/>
                    </a:ext>
                  </a:extLst>
                </a:gridCol>
                <a:gridCol w="2151063">
                  <a:extLst>
                    <a:ext uri="{9D8B030D-6E8A-4147-A177-3AD203B41FA5}">
                      <a16:colId xmlns:a16="http://schemas.microsoft.com/office/drawing/2014/main" val="20002"/>
                    </a:ext>
                  </a:extLst>
                </a:gridCol>
                <a:gridCol w="2378075">
                  <a:extLst>
                    <a:ext uri="{9D8B030D-6E8A-4147-A177-3AD203B41FA5}">
                      <a16:colId xmlns:a16="http://schemas.microsoft.com/office/drawing/2014/main" val="20003"/>
                    </a:ext>
                  </a:extLst>
                </a:gridCol>
              </a:tblGrid>
              <a:tr h="595252">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Atrial fibrillation at 107 bpm</a:t>
                      </a: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182">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90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25404">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4928">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6</a:t>
                      </a: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809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Tall in </a:t>
                      </a: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2</a:t>
                      </a: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968275">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 ECG evidence of STEMI. Incomplete RBBB pattern (RSR’ pattern in V</a:t>
                      </a:r>
                      <a:r>
                        <a:rPr kumimoji="0" lang="en-US" sz="1400" b="0" i="0" u="none" strike="noStrike" cap="none" normalizeH="0" baseline="-25000">
                          <a:ln>
                            <a:noFill/>
                          </a:ln>
                          <a:solidFill>
                            <a:schemeClr val="tx1"/>
                          </a:solidFill>
                          <a:effectLst/>
                          <a:latin typeface="Arial" charset="0"/>
                          <a:ea typeface="ＭＳ Ｐゴシック" pitchFamily="32" charset="-128"/>
                        </a:rPr>
                        <a:t>1</a:t>
                      </a:r>
                      <a:r>
                        <a:rPr kumimoji="0" lang="en-US" sz="1400" b="0" i="0" u="none" strike="noStrike" cap="none" normalizeH="0" baseline="0">
                          <a:ln>
                            <a:noFill/>
                          </a:ln>
                          <a:solidFill>
                            <a:schemeClr val="tx1"/>
                          </a:solidFill>
                          <a:effectLst/>
                          <a:latin typeface="Arial" charset="0"/>
                          <a:ea typeface="ＭＳ Ｐゴシック" pitchFamily="32" charset="-128"/>
                        </a:rPr>
                        <a:t> but QRS less than 120 ms). Baseline wander in I, V</a:t>
                      </a:r>
                      <a:r>
                        <a:rPr kumimoji="0" lang="en-US" sz="1400" b="0" i="0" u="none" strike="noStrike" cap="none" normalizeH="0" baseline="-25000">
                          <a:ln>
                            <a:noFill/>
                          </a:ln>
                          <a:solidFill>
                            <a:schemeClr val="tx1"/>
                          </a:solidFill>
                          <a:effectLst/>
                          <a:latin typeface="Arial" charset="0"/>
                          <a:ea typeface="ＭＳ Ｐゴシック" pitchFamily="32" charset="-128"/>
                        </a:rPr>
                        <a:t>4</a:t>
                      </a: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6</a:t>
                      </a:r>
                      <a:r>
                        <a:rPr kumimoji="0" lang="en-US" sz="1400" b="0" i="0" u="none" strike="noStrike" cap="none" normalizeH="0" baseline="0">
                          <a:ln>
                            <a:noFill/>
                          </a:ln>
                          <a:solidFill>
                            <a:schemeClr val="tx1"/>
                          </a:solidFill>
                          <a:effectLst/>
                          <a:latin typeface="Arial" charset="0"/>
                          <a:ea typeface="ＭＳ Ｐゴシック" pitchFamily="32" charset="-128"/>
                        </a:rPr>
                        <a:t>. As always, consider clinical presentation and use ST trending or serial ECGs.</a:t>
                      </a:r>
                      <a:endParaRPr kumimoji="0" lang="en-US" sz="1000" b="0" i="0" u="none" strike="noStrike" cap="none" normalizeH="0" baseline="-2500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944861">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None</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None, 69, 17</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90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304/405 ms</a:t>
                      </a: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70685" name="Picture 26" descr="f08-030-9780323080637"/>
          <p:cNvPicPr>
            <a:picLocks noChangeAspect="1" noChangeArrowheads="1"/>
          </p:cNvPicPr>
          <p:nvPr/>
        </p:nvPicPr>
        <p:blipFill>
          <a:blip r:embed="rId3">
            <a:extLst>
              <a:ext uri="{28A0092B-C50C-407E-A947-70E740481C1C}">
                <a14:useLocalDpi xmlns:a14="http://schemas.microsoft.com/office/drawing/2010/main" val="0"/>
              </a:ext>
            </a:extLst>
          </a:blip>
          <a:srcRect b="10750"/>
          <a:stretch>
            <a:fillRect/>
          </a:stretch>
        </p:blipFill>
        <p:spPr bwMode="auto">
          <a:xfrm>
            <a:off x="4102100" y="584200"/>
            <a:ext cx="30607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7962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553" name="Group 2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71703" name="Picture 26" descr="f08-031-9780323080637"/>
          <p:cNvPicPr>
            <a:picLocks noChangeAspect="1" noChangeArrowheads="1"/>
          </p:cNvPicPr>
          <p:nvPr/>
        </p:nvPicPr>
        <p:blipFill>
          <a:blip r:embed="rId3">
            <a:extLst>
              <a:ext uri="{28A0092B-C50C-407E-A947-70E740481C1C}">
                <a14:useLocalDpi xmlns:a14="http://schemas.microsoft.com/office/drawing/2010/main" val="0"/>
              </a:ext>
            </a:extLst>
          </a:blip>
          <a:srcRect b="10118"/>
          <a:stretch>
            <a:fillRect/>
          </a:stretch>
        </p:blipFill>
        <p:spPr bwMode="auto">
          <a:xfrm>
            <a:off x="3581401" y="908050"/>
            <a:ext cx="5027613"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4045167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607" name="Group 31"/>
          <p:cNvGraphicFramePr>
            <a:graphicFrameLocks noGrp="1"/>
          </p:cNvGraphicFramePr>
          <p:nvPr/>
        </p:nvGraphicFramePr>
        <p:xfrm>
          <a:off x="1704976" y="2849564"/>
          <a:ext cx="8678863" cy="4008437"/>
        </p:xfrm>
        <a:graphic>
          <a:graphicData uri="http://schemas.openxmlformats.org/drawingml/2006/table">
            <a:tbl>
              <a:tblPr/>
              <a:tblGrid>
                <a:gridCol w="2447925">
                  <a:extLst>
                    <a:ext uri="{9D8B030D-6E8A-4147-A177-3AD203B41FA5}">
                      <a16:colId xmlns:a16="http://schemas.microsoft.com/office/drawing/2014/main" val="20000"/>
                    </a:ext>
                  </a:extLst>
                </a:gridCol>
                <a:gridCol w="1854200">
                  <a:extLst>
                    <a:ext uri="{9D8B030D-6E8A-4147-A177-3AD203B41FA5}">
                      <a16:colId xmlns:a16="http://schemas.microsoft.com/office/drawing/2014/main" val="20001"/>
                    </a:ext>
                  </a:extLst>
                </a:gridCol>
                <a:gridCol w="2044700">
                  <a:extLst>
                    <a:ext uri="{9D8B030D-6E8A-4147-A177-3AD203B41FA5}">
                      <a16:colId xmlns:a16="http://schemas.microsoft.com/office/drawing/2014/main" val="20002"/>
                    </a:ext>
                  </a:extLst>
                </a:gridCol>
                <a:gridCol w="2332038">
                  <a:extLst>
                    <a:ext uri="{9D8B030D-6E8A-4147-A177-3AD203B41FA5}">
                      <a16:colId xmlns:a16="http://schemas.microsoft.com/office/drawing/2014/main" val="20003"/>
                    </a:ext>
                  </a:extLst>
                </a:gridCol>
              </a:tblGrid>
              <a:tr h="652514">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Sinus rhythm at 73 </a:t>
                      </a:r>
                      <a:r>
                        <a:rPr kumimoji="0" lang="en-US" sz="1400" b="0" i="0" u="none" strike="noStrike" cap="none" normalizeH="0" baseline="0" dirty="0" err="1">
                          <a:ln>
                            <a:noFill/>
                          </a:ln>
                          <a:solidFill>
                            <a:schemeClr val="tx1"/>
                          </a:solidFill>
                          <a:effectLst/>
                          <a:latin typeface="Arial" charset="0"/>
                          <a:ea typeface="ＭＳ Ｐゴシック" pitchFamily="32" charset="-128"/>
                          <a:cs typeface="Times New Roman" pitchFamily="32" charset="0"/>
                        </a:rPr>
                        <a:t>bpm</a:t>
                      </a: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 with LBBB</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237">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144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17525">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1</a:t>
                      </a:r>
                      <a:r>
                        <a:rPr kumimoji="0" lang="en-US" sz="1400" b="0" i="0" u="none" strike="noStrike" cap="none" normalizeH="0" baseline="0">
                          <a:ln>
                            <a:noFill/>
                          </a:ln>
                          <a:solidFill>
                            <a:schemeClr val="tx1"/>
                          </a:solidFill>
                          <a:effectLst/>
                          <a:latin typeface="Arial" charset="0"/>
                          <a:ea typeface="ＭＳ Ｐゴシック" pitchFamily="32" charset="-128"/>
                        </a:rPr>
                        <a:t>, V</a:t>
                      </a:r>
                      <a:r>
                        <a:rPr kumimoji="0" lang="en-US" sz="1400" b="0" i="0" u="none" strike="noStrike" cap="none" normalizeH="0" baseline="-25000">
                          <a:ln>
                            <a:noFill/>
                          </a:ln>
                          <a:solidFill>
                            <a:schemeClr val="tx1"/>
                          </a:solidFill>
                          <a:effectLst/>
                          <a:latin typeface="Arial" charset="0"/>
                          <a:ea typeface="ＭＳ Ｐゴシック" pitchFamily="32" charset="-128"/>
                        </a:rPr>
                        <a:t>2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426754">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 II, aVL, aVF,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5</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6</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Possible STEMI/(Definite maybe)</a:t>
                      </a:r>
                      <a:endParaRPr kumimoji="0" lang="en-US" sz="1100" b="0" i="0" u="none" strike="noStrike" cap="none" normalizeH="0" baseline="0" dirty="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267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936699">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Possible STEMI/new-onset LBBB. ST elevation noted in V</a:t>
                      </a:r>
                      <a:r>
                        <a:rPr kumimoji="0" lang="en-US" sz="1400" b="0" i="0" u="none" strike="noStrike" cap="none" normalizeH="0" baseline="-25000">
                          <a:ln>
                            <a:noFill/>
                          </a:ln>
                          <a:solidFill>
                            <a:schemeClr val="tx1"/>
                          </a:solidFill>
                          <a:effectLst/>
                          <a:latin typeface="Arial" charset="0"/>
                          <a:ea typeface="ＭＳ Ｐゴシック" pitchFamily="32" charset="-128"/>
                        </a:rPr>
                        <a:t>1</a:t>
                      </a: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2</a:t>
                      </a:r>
                      <a:r>
                        <a:rPr kumimoji="0" lang="en-US" sz="1400" b="0" i="0" u="none" strike="noStrike" cap="none" normalizeH="0" baseline="0">
                          <a:ln>
                            <a:noFill/>
                          </a:ln>
                          <a:solidFill>
                            <a:schemeClr val="tx1"/>
                          </a:solidFill>
                          <a:effectLst/>
                          <a:latin typeface="Arial" charset="0"/>
                          <a:ea typeface="ＭＳ Ｐゴシック" pitchFamily="32" charset="-128"/>
                        </a:rPr>
                        <a:t>. LBBB pattern also noted. Does not meet Sgarbossa criteria. As always, consider clinical presentation and use ST trending or serial ECGs.</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944954">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136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28, -5, 238</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144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438/482 ms</a:t>
                      </a: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72733" name="Picture 26" descr="f08-031-9780323080637"/>
          <p:cNvPicPr>
            <a:picLocks noChangeAspect="1" noChangeArrowheads="1"/>
          </p:cNvPicPr>
          <p:nvPr/>
        </p:nvPicPr>
        <p:blipFill>
          <a:blip r:embed="rId3">
            <a:extLst>
              <a:ext uri="{28A0092B-C50C-407E-A947-70E740481C1C}">
                <a14:useLocalDpi xmlns:a14="http://schemas.microsoft.com/office/drawing/2010/main" val="0"/>
              </a:ext>
            </a:extLst>
          </a:blip>
          <a:srcRect b="10631"/>
          <a:stretch>
            <a:fillRect/>
          </a:stretch>
        </p:blipFill>
        <p:spPr bwMode="auto">
          <a:xfrm>
            <a:off x="4337051" y="450851"/>
            <a:ext cx="2841625"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401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Frontal Plane Leads</a:t>
            </a:r>
          </a:p>
        </p:txBody>
      </p:sp>
      <p:sp>
        <p:nvSpPr>
          <p:cNvPr id="23555" name="Rectangle 3"/>
          <p:cNvSpPr>
            <a:spLocks noGrp="1" noChangeArrowheads="1"/>
          </p:cNvSpPr>
          <p:nvPr>
            <p:ph type="body" idx="4294967295"/>
          </p:nvPr>
        </p:nvSpPr>
        <p:spPr>
          <a:xfrm>
            <a:off x="0" y="1641475"/>
            <a:ext cx="4486275" cy="4454525"/>
          </a:xfrm>
        </p:spPr>
        <p:txBody>
          <a:bodyPr/>
          <a:lstStyle/>
          <a:p>
            <a:pPr eaLnBrk="1" hangingPunct="1"/>
            <a:r>
              <a:rPr lang="en-US" altLang="en-US" sz="2600">
                <a:ea typeface="ＭＳ Ｐゴシック" panose="020B0600070205080204" pitchFamily="34" charset="-128"/>
              </a:rPr>
              <a:t>Unipolar lead</a:t>
            </a:r>
          </a:p>
          <a:p>
            <a:pPr lvl="1" eaLnBrk="1" hangingPunct="1"/>
            <a:r>
              <a:rPr lang="en-US" altLang="en-US">
                <a:ea typeface="ＭＳ Ｐゴシック" panose="020B0600070205080204" pitchFamily="34" charset="-128"/>
              </a:rPr>
              <a:t>A lead that consists of a single positive electrode and a reference point.</a:t>
            </a:r>
          </a:p>
          <a:p>
            <a:pPr lvl="1" eaLnBrk="1" hangingPunct="1"/>
            <a:r>
              <a:rPr lang="en-US" altLang="en-US">
                <a:ea typeface="ＭＳ Ｐゴシック" panose="020B0600070205080204" pitchFamily="34" charset="-128"/>
              </a:rPr>
              <a:t>Augmented limb leads</a:t>
            </a:r>
          </a:p>
          <a:p>
            <a:pPr lvl="2" eaLnBrk="1" hangingPunct="1"/>
            <a:r>
              <a:rPr lang="en-US" altLang="en-US">
                <a:ea typeface="ＭＳ Ｐゴシック" panose="020B0600070205080204" pitchFamily="34" charset="-128"/>
              </a:rPr>
              <a:t>Leads aVR, aVL, and aVF</a:t>
            </a:r>
          </a:p>
        </p:txBody>
      </p:sp>
      <p:pic>
        <p:nvPicPr>
          <p:cNvPr id="2355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5025" y="1352550"/>
            <a:ext cx="28702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05417"/>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4649" name="Group 2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73751" name="Picture 26" descr="f08-032-9780323080637"/>
          <p:cNvPicPr>
            <a:picLocks noChangeAspect="1" noChangeArrowheads="1"/>
          </p:cNvPicPr>
          <p:nvPr/>
        </p:nvPicPr>
        <p:blipFill>
          <a:blip r:embed="rId3">
            <a:extLst>
              <a:ext uri="{28A0092B-C50C-407E-A947-70E740481C1C}">
                <a14:useLocalDpi xmlns:a14="http://schemas.microsoft.com/office/drawing/2010/main" val="0"/>
              </a:ext>
            </a:extLst>
          </a:blip>
          <a:srcRect b="13025"/>
          <a:stretch>
            <a:fillRect/>
          </a:stretch>
        </p:blipFill>
        <p:spPr bwMode="auto">
          <a:xfrm>
            <a:off x="3171826" y="1217613"/>
            <a:ext cx="5942013"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11088509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6703" name="Group 31"/>
          <p:cNvGraphicFramePr>
            <a:graphicFrameLocks noGrp="1"/>
          </p:cNvGraphicFramePr>
          <p:nvPr/>
        </p:nvGraphicFramePr>
        <p:xfrm>
          <a:off x="1682751" y="3108326"/>
          <a:ext cx="8678863" cy="3749695"/>
        </p:xfrm>
        <a:graphic>
          <a:graphicData uri="http://schemas.openxmlformats.org/drawingml/2006/table">
            <a:tbl>
              <a:tblPr/>
              <a:tblGrid>
                <a:gridCol w="2225675">
                  <a:extLst>
                    <a:ext uri="{9D8B030D-6E8A-4147-A177-3AD203B41FA5}">
                      <a16:colId xmlns:a16="http://schemas.microsoft.com/office/drawing/2014/main" val="20000"/>
                    </a:ext>
                  </a:extLst>
                </a:gridCol>
                <a:gridCol w="1949450">
                  <a:extLst>
                    <a:ext uri="{9D8B030D-6E8A-4147-A177-3AD203B41FA5}">
                      <a16:colId xmlns:a16="http://schemas.microsoft.com/office/drawing/2014/main" val="20001"/>
                    </a:ext>
                  </a:extLst>
                </a:gridCol>
                <a:gridCol w="2282825">
                  <a:extLst>
                    <a:ext uri="{9D8B030D-6E8A-4147-A177-3AD203B41FA5}">
                      <a16:colId xmlns:a16="http://schemas.microsoft.com/office/drawing/2014/main" val="20002"/>
                    </a:ext>
                  </a:extLst>
                </a:gridCol>
                <a:gridCol w="2220913">
                  <a:extLst>
                    <a:ext uri="{9D8B030D-6E8A-4147-A177-3AD203B41FA5}">
                      <a16:colId xmlns:a16="http://schemas.microsoft.com/office/drawing/2014/main" val="20003"/>
                    </a:ext>
                  </a:extLst>
                </a:gridCol>
              </a:tblGrid>
              <a:tr h="595249">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Sinus bradycardia at 58 bpm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a:t>
                      </a: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181">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rPr>
                        <a:t>86 ms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9689">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20641">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269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919065">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 ECG evidence of STEMI noted. As always, consider clinical presentation and use ST trending or serial ECGs.</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944860">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122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41, 54, 22</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86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416/408 ms</a:t>
                      </a: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74781" name="Picture 26" descr="f08-032-9780323080637"/>
          <p:cNvPicPr>
            <a:picLocks noChangeAspect="1" noChangeArrowheads="1"/>
          </p:cNvPicPr>
          <p:nvPr/>
        </p:nvPicPr>
        <p:blipFill>
          <a:blip r:embed="rId3">
            <a:extLst>
              <a:ext uri="{28A0092B-C50C-407E-A947-70E740481C1C}">
                <a14:useLocalDpi xmlns:a14="http://schemas.microsoft.com/office/drawing/2010/main" val="0"/>
              </a:ext>
            </a:extLst>
          </a:blip>
          <a:srcRect b="13078"/>
          <a:stretch>
            <a:fillRect/>
          </a:stretch>
        </p:blipFill>
        <p:spPr bwMode="auto">
          <a:xfrm>
            <a:off x="4208463" y="649288"/>
            <a:ext cx="361315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7183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75799" name="Picture 25" descr="f08-033-9780323080637"/>
          <p:cNvPicPr>
            <a:picLocks noChangeAspect="1" noChangeArrowheads="1"/>
          </p:cNvPicPr>
          <p:nvPr/>
        </p:nvPicPr>
        <p:blipFill>
          <a:blip r:embed="rId3">
            <a:extLst>
              <a:ext uri="{28A0092B-C50C-407E-A947-70E740481C1C}">
                <a14:useLocalDpi xmlns:a14="http://schemas.microsoft.com/office/drawing/2010/main" val="0"/>
              </a:ext>
            </a:extLst>
          </a:blip>
          <a:srcRect b="13895"/>
          <a:stretch>
            <a:fillRect/>
          </a:stretch>
        </p:blipFill>
        <p:spPr bwMode="auto">
          <a:xfrm>
            <a:off x="3092451" y="1373188"/>
            <a:ext cx="5942013"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9549132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99" name="Group 31"/>
          <p:cNvGraphicFramePr>
            <a:graphicFrameLocks noGrp="1"/>
          </p:cNvGraphicFramePr>
          <p:nvPr/>
        </p:nvGraphicFramePr>
        <p:xfrm>
          <a:off x="1730375" y="2813050"/>
          <a:ext cx="8680450" cy="3830714"/>
        </p:xfrm>
        <a:graphic>
          <a:graphicData uri="http://schemas.openxmlformats.org/drawingml/2006/table">
            <a:tbl>
              <a:tblPr/>
              <a:tblGrid>
                <a:gridCol w="2460625">
                  <a:extLst>
                    <a:ext uri="{9D8B030D-6E8A-4147-A177-3AD203B41FA5}">
                      <a16:colId xmlns:a16="http://schemas.microsoft.com/office/drawing/2014/main" val="20000"/>
                    </a:ext>
                  </a:extLst>
                </a:gridCol>
                <a:gridCol w="1760537">
                  <a:extLst>
                    <a:ext uri="{9D8B030D-6E8A-4147-A177-3AD203B41FA5}">
                      <a16:colId xmlns:a16="http://schemas.microsoft.com/office/drawing/2014/main" val="20001"/>
                    </a:ext>
                  </a:extLst>
                </a:gridCol>
                <a:gridCol w="2043113">
                  <a:extLst>
                    <a:ext uri="{9D8B030D-6E8A-4147-A177-3AD203B41FA5}">
                      <a16:colId xmlns:a16="http://schemas.microsoft.com/office/drawing/2014/main" val="20002"/>
                    </a:ext>
                  </a:extLst>
                </a:gridCol>
                <a:gridCol w="2416175">
                  <a:extLst>
                    <a:ext uri="{9D8B030D-6E8A-4147-A177-3AD203B41FA5}">
                      <a16:colId xmlns:a16="http://schemas.microsoft.com/office/drawing/2014/main" val="20003"/>
                    </a:ext>
                  </a:extLst>
                </a:gridCol>
              </a:tblGrid>
              <a:tr h="853405">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Sinus tachycardia at 100 bpm with ventricular demand pacemaker</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253969">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II, III, aVF, V</a:t>
                      </a:r>
                      <a:r>
                        <a:rPr kumimoji="0" lang="en-US" sz="1400" b="0" i="0" u="none" strike="noStrike" cap="none" normalizeH="0" baseline="-25000">
                          <a:ln>
                            <a:noFill/>
                          </a:ln>
                          <a:solidFill>
                            <a:schemeClr val="tx1"/>
                          </a:solidFill>
                          <a:effectLst/>
                          <a:latin typeface="Arial" charset="0"/>
                          <a:ea typeface="ＭＳ Ｐゴシック" pitchFamily="32" charset="-128"/>
                        </a:rPr>
                        <a:t>1</a:t>
                      </a: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4</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136 ms</a:t>
                      </a: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213351">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1</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276191">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I, aVL, V</a:t>
                      </a:r>
                      <a:r>
                        <a:rPr kumimoji="0" lang="en-US" sz="1400" b="0" i="0" u="none" strike="noStrike" cap="none" normalizeH="0" baseline="-25000">
                          <a:ln>
                            <a:noFill/>
                          </a:ln>
                          <a:solidFill>
                            <a:schemeClr val="tx1"/>
                          </a:solidFill>
                          <a:effectLst/>
                          <a:latin typeface="Arial" charset="0"/>
                          <a:ea typeface="ＭＳ Ｐゴシック" pitchFamily="32" charset="-128"/>
                        </a:rPr>
                        <a:t>5</a:t>
                      </a:r>
                      <a:r>
                        <a:rPr kumimoji="0" lang="en-US" sz="1400" b="0" i="0" u="none" strike="noStrike" cap="none" normalizeH="0" baseline="0">
                          <a:ln>
                            <a:noFill/>
                          </a:ln>
                          <a:solidFill>
                            <a:schemeClr val="tx1"/>
                          </a:solidFill>
                          <a:effectLst/>
                          <a:latin typeface="Arial" charset="0"/>
                          <a:ea typeface="ＭＳ Ｐゴシック" pitchFamily="32" charset="-128"/>
                        </a:rPr>
                        <a:t>, V</a:t>
                      </a:r>
                      <a:r>
                        <a:rPr kumimoji="0" lang="en-US" sz="1400" b="0" i="0" u="none" strike="noStrike" cap="none" normalizeH="0" baseline="-25000">
                          <a:ln>
                            <a:noFill/>
                          </a:ln>
                          <a:solidFill>
                            <a:schemeClr val="tx1"/>
                          </a:solidFill>
                          <a:effectLst/>
                          <a:latin typeface="Arial" charset="0"/>
                          <a:ea typeface="ＭＳ Ｐゴシック" pitchFamily="32" charset="-128"/>
                        </a:rPr>
                        <a:t>6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Possible STEMI</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031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1138098">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Possible STEMI. Ventricular-paced rhythm noted. Does not meet </a:t>
                      </a:r>
                      <a:r>
                        <a:rPr kumimoji="0" lang="en-US" sz="1400" b="0" i="0" u="none" strike="noStrike" cap="none" normalizeH="0" baseline="0" dirty="0" err="1">
                          <a:ln>
                            <a:noFill/>
                          </a:ln>
                          <a:solidFill>
                            <a:schemeClr val="tx1"/>
                          </a:solidFill>
                          <a:effectLst/>
                          <a:latin typeface="Arial" charset="0"/>
                          <a:ea typeface="ＭＳ Ｐゴシック" pitchFamily="32" charset="-128"/>
                        </a:rPr>
                        <a:t>Sgarbossa</a:t>
                      </a:r>
                      <a:r>
                        <a:rPr kumimoji="0" lang="en-US" sz="1400" b="0" i="0" u="none" strike="noStrike" cap="none" normalizeH="0" baseline="0" dirty="0">
                          <a:ln>
                            <a:noFill/>
                          </a:ln>
                          <a:solidFill>
                            <a:schemeClr val="tx1"/>
                          </a:solidFill>
                          <a:effectLst/>
                          <a:latin typeface="Arial" charset="0"/>
                          <a:ea typeface="ＭＳ Ｐゴシック" pitchFamily="32" charset="-128"/>
                        </a:rPr>
                        <a:t> criteria. Pacemaker can diminish ST elevation that may otherwise be present. For that reason, consider STEMI possible. As always, consider clinical presentation and use ST trending or serial ECGs.</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92448">
                <a:tc>
                  <a:txBody>
                    <a:bodyPr/>
                    <a:lstStyle/>
                    <a:p>
                      <a:pPr marL="0" marR="0" lvl="0" indent="0" algn="just" defTabSz="914400" rtl="0" eaLnBrk="1" fontAlgn="base" latinLnBrk="0" hangingPunct="0">
                        <a:lnSpc>
                          <a:spcPct val="100000"/>
                        </a:lnSpc>
                        <a:spcBef>
                          <a:spcPct val="0"/>
                        </a:spcBef>
                        <a:spcAft>
                          <a:spcPts val="6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156 ms</a:t>
                      </a:r>
                    </a:p>
                    <a:p>
                      <a:pPr marL="0" marR="0" lvl="0" indent="0" algn="l" defTabSz="914400" rtl="0" eaLnBrk="1" fontAlgn="base" latinLnBrk="0" hangingPunct="0">
                        <a:lnSpc>
                          <a:spcPct val="100000"/>
                        </a:lnSpc>
                        <a:spcBef>
                          <a:spcPct val="0"/>
                        </a:spcBef>
                        <a:spcAft>
                          <a:spcPts val="6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-22, -65, 96</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6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136 ms</a:t>
                      </a:r>
                    </a:p>
                    <a:p>
                      <a:pPr marL="0" marR="0" lvl="0" indent="0" algn="just" defTabSz="914400" rtl="0" eaLnBrk="1" fontAlgn="base" latinLnBrk="0" hangingPunct="0">
                        <a:lnSpc>
                          <a:spcPct val="100000"/>
                        </a:lnSpc>
                        <a:spcBef>
                          <a:spcPct val="0"/>
                        </a:spcBef>
                        <a:spcAft>
                          <a:spcPts val="6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348/405 ms</a:t>
                      </a: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60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76829" name="Picture 25" descr="f08-033-9780323080637"/>
          <p:cNvPicPr>
            <a:picLocks noChangeAspect="1" noChangeArrowheads="1"/>
          </p:cNvPicPr>
          <p:nvPr/>
        </p:nvPicPr>
        <p:blipFill>
          <a:blip r:embed="rId3">
            <a:extLst>
              <a:ext uri="{28A0092B-C50C-407E-A947-70E740481C1C}">
                <a14:useLocalDpi xmlns:a14="http://schemas.microsoft.com/office/drawing/2010/main" val="0"/>
              </a:ext>
            </a:extLst>
          </a:blip>
          <a:srcRect b="15102"/>
          <a:stretch>
            <a:fillRect/>
          </a:stretch>
        </p:blipFill>
        <p:spPr bwMode="auto">
          <a:xfrm>
            <a:off x="3986214" y="469901"/>
            <a:ext cx="440372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68170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2842" name="Group 26"/>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77847" name="Picture 25" descr="f08-034-9780323080637"/>
          <p:cNvPicPr>
            <a:picLocks noChangeAspect="1" noChangeArrowheads="1"/>
          </p:cNvPicPr>
          <p:nvPr/>
        </p:nvPicPr>
        <p:blipFill>
          <a:blip r:embed="rId3">
            <a:extLst>
              <a:ext uri="{28A0092B-C50C-407E-A947-70E740481C1C}">
                <a14:useLocalDpi xmlns:a14="http://schemas.microsoft.com/office/drawing/2010/main" val="0"/>
              </a:ext>
            </a:extLst>
          </a:blip>
          <a:srcRect b="13519"/>
          <a:stretch>
            <a:fillRect/>
          </a:stretch>
        </p:blipFill>
        <p:spPr bwMode="auto">
          <a:xfrm>
            <a:off x="3108326" y="1233488"/>
            <a:ext cx="5942013"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0191988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95" name="Group 31"/>
          <p:cNvGraphicFramePr>
            <a:graphicFrameLocks noGrp="1"/>
          </p:cNvGraphicFramePr>
          <p:nvPr/>
        </p:nvGraphicFramePr>
        <p:xfrm>
          <a:off x="1747838" y="2439988"/>
          <a:ext cx="8678863" cy="4729386"/>
        </p:xfrm>
        <a:graphic>
          <a:graphicData uri="http://schemas.openxmlformats.org/drawingml/2006/table">
            <a:tbl>
              <a:tblPr/>
              <a:tblGrid>
                <a:gridCol w="2574925">
                  <a:extLst>
                    <a:ext uri="{9D8B030D-6E8A-4147-A177-3AD203B41FA5}">
                      <a16:colId xmlns:a16="http://schemas.microsoft.com/office/drawing/2014/main" val="20000"/>
                    </a:ext>
                  </a:extLst>
                </a:gridCol>
                <a:gridCol w="1836738">
                  <a:extLst>
                    <a:ext uri="{9D8B030D-6E8A-4147-A177-3AD203B41FA5}">
                      <a16:colId xmlns:a16="http://schemas.microsoft.com/office/drawing/2014/main" val="20001"/>
                    </a:ext>
                  </a:extLst>
                </a:gridCol>
                <a:gridCol w="1897062">
                  <a:extLst>
                    <a:ext uri="{9D8B030D-6E8A-4147-A177-3AD203B41FA5}">
                      <a16:colId xmlns:a16="http://schemas.microsoft.com/office/drawing/2014/main" val="20002"/>
                    </a:ext>
                  </a:extLst>
                </a:gridCol>
                <a:gridCol w="338138">
                  <a:extLst>
                    <a:ext uri="{9D8B030D-6E8A-4147-A177-3AD203B41FA5}">
                      <a16:colId xmlns:a16="http://schemas.microsoft.com/office/drawing/2014/main" val="20003"/>
                    </a:ext>
                  </a:extLst>
                </a:gridCol>
                <a:gridCol w="2032000">
                  <a:extLst>
                    <a:ext uri="{9D8B030D-6E8A-4147-A177-3AD203B41FA5}">
                      <a16:colId xmlns:a16="http://schemas.microsoft.com/office/drawing/2014/main" val="20004"/>
                    </a:ext>
                  </a:extLst>
                </a:gridCol>
              </a:tblGrid>
              <a:tr h="640029">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Sinus rhythm at 83 bpm with first-degree AV block and RBBB</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303148">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156 ms</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303148">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III, aVF</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I, aVL</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426686">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I, aVL, V</a:t>
                      </a:r>
                      <a:r>
                        <a:rPr kumimoji="0" lang="en-US" sz="1400" b="0" i="0" u="none" strike="noStrike" cap="none" normalizeH="0" baseline="-25000">
                          <a:ln>
                            <a:noFill/>
                          </a:ln>
                          <a:solidFill>
                            <a:schemeClr val="tx1"/>
                          </a:solidFill>
                          <a:effectLst/>
                          <a:latin typeface="Arial" charset="0"/>
                          <a:ea typeface="ＭＳ Ｐゴシック" pitchFamily="32" charset="-128"/>
                        </a:rPr>
                        <a:t>3</a:t>
                      </a: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6</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Possible STEMI (Definite maybe)</a:t>
                      </a:r>
                      <a:endParaRPr kumimoji="0" lang="en-US" sz="1100" b="0" i="0" u="none" strike="noStrike" cap="none" normalizeH="0" baseline="0" dirty="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4266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Inverted in I, V</a:t>
                      </a:r>
                      <a:r>
                        <a:rPr kumimoji="0" lang="en-US" sz="1400" b="0" i="0" u="none" strike="noStrike" cap="none" normalizeH="0" baseline="-25000">
                          <a:ln>
                            <a:noFill/>
                          </a:ln>
                          <a:solidFill>
                            <a:schemeClr val="tx1"/>
                          </a:solidFill>
                          <a:effectLst/>
                          <a:latin typeface="Arial" charset="0"/>
                          <a:ea typeface="ＭＳ Ｐゴシック" pitchFamily="32" charset="-128"/>
                        </a:rPr>
                        <a:t>1</a:t>
                      </a:r>
                      <a:r>
                        <a:rPr kumimoji="0" lang="en-US" sz="1400" b="0" i="0" u="none" strike="noStrike" cap="none" normalizeH="0" baseline="0">
                          <a:ln>
                            <a:noFill/>
                          </a:ln>
                          <a:solidFill>
                            <a:schemeClr val="tx1"/>
                          </a:solidFill>
                          <a:effectLst/>
                          <a:latin typeface="Arial" charset="0"/>
                          <a:ea typeface="ＭＳ Ｐゴシック" pitchFamily="32" charset="-128"/>
                        </a:rPr>
                        <a:t>, V</a:t>
                      </a:r>
                      <a:r>
                        <a:rPr kumimoji="0" lang="en-US" sz="1400" b="0" i="0" u="none" strike="noStrike" cap="none" normalizeH="0" baseline="-25000">
                          <a:ln>
                            <a:noFill/>
                          </a:ln>
                          <a:solidFill>
                            <a:schemeClr val="tx1"/>
                          </a:solidFill>
                          <a:effectLst/>
                          <a:latin typeface="Arial" charset="0"/>
                          <a:ea typeface="ＭＳ Ｐゴシック" pitchFamily="32" charset="-128"/>
                        </a:rPr>
                        <a:t>4</a:t>
                      </a: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6</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1318930">
                <a:tc gridSpan="5">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Possible STEMI. ST elevation noted in III and minimal amount in </a:t>
                      </a:r>
                      <a:r>
                        <a:rPr kumimoji="0" lang="en-US" sz="1400" b="0" i="0" u="none" strike="noStrike" cap="none" normalizeH="0" baseline="0" dirty="0" err="1">
                          <a:ln>
                            <a:noFill/>
                          </a:ln>
                          <a:solidFill>
                            <a:schemeClr val="tx1"/>
                          </a:solidFill>
                          <a:effectLst/>
                          <a:latin typeface="Arial" charset="0"/>
                          <a:ea typeface="ＭＳ Ｐゴシック" pitchFamily="32" charset="-128"/>
                        </a:rPr>
                        <a:t>aVF</a:t>
                      </a:r>
                      <a:r>
                        <a:rPr kumimoji="0" lang="en-US" sz="1400" b="0" i="0" u="none" strike="noStrike" cap="none" normalizeH="0" baseline="0" dirty="0">
                          <a:ln>
                            <a:noFill/>
                          </a:ln>
                          <a:solidFill>
                            <a:schemeClr val="tx1"/>
                          </a:solidFill>
                          <a:effectLst/>
                          <a:latin typeface="Arial" charset="0"/>
                          <a:ea typeface="ＭＳ Ｐゴシック" pitchFamily="32" charset="-128"/>
                        </a:rPr>
                        <a:t>. RBBB pattern noted. RBBB can cause ST elevation. STEMI versus RBBB. The concordant ST elevation in lead III suggests STEMI. Abnormal right axis deviation.</a:t>
                      </a:r>
                      <a:endParaRPr kumimoji="0" lang="en-US" sz="11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310536">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228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-23, 120, -41</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156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364/403 ms</a:t>
                      </a:r>
                    </a:p>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78877" name="Picture 25" descr="f08-034-9780323080637"/>
          <p:cNvPicPr>
            <a:picLocks noChangeAspect="1" noChangeArrowheads="1"/>
          </p:cNvPicPr>
          <p:nvPr/>
        </p:nvPicPr>
        <p:blipFill>
          <a:blip r:embed="rId3">
            <a:extLst>
              <a:ext uri="{28A0092B-C50C-407E-A947-70E740481C1C}">
                <a14:useLocalDpi xmlns:a14="http://schemas.microsoft.com/office/drawing/2010/main" val="0"/>
              </a:ext>
            </a:extLst>
          </a:blip>
          <a:srcRect b="13405"/>
          <a:stretch>
            <a:fillRect/>
          </a:stretch>
        </p:blipFill>
        <p:spPr bwMode="auto">
          <a:xfrm>
            <a:off x="4378326" y="506413"/>
            <a:ext cx="35988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32669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6937" name="Group 2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79895" name="Picture 26" descr="f08-035-9780323080637"/>
          <p:cNvPicPr>
            <a:picLocks noChangeAspect="1" noChangeArrowheads="1"/>
          </p:cNvPicPr>
          <p:nvPr/>
        </p:nvPicPr>
        <p:blipFill>
          <a:blip r:embed="rId3">
            <a:extLst>
              <a:ext uri="{28A0092B-C50C-407E-A947-70E740481C1C}">
                <a14:useLocalDpi xmlns:a14="http://schemas.microsoft.com/office/drawing/2010/main" val="0"/>
              </a:ext>
            </a:extLst>
          </a:blip>
          <a:srcRect b="14052"/>
          <a:stretch>
            <a:fillRect/>
          </a:stretch>
        </p:blipFill>
        <p:spPr bwMode="auto">
          <a:xfrm>
            <a:off x="3171826" y="1500188"/>
            <a:ext cx="5942013"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6832535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991" name="Group 31"/>
          <p:cNvGraphicFramePr>
            <a:graphicFrameLocks noGrp="1"/>
          </p:cNvGraphicFramePr>
          <p:nvPr/>
        </p:nvGraphicFramePr>
        <p:xfrm>
          <a:off x="1757363" y="3094038"/>
          <a:ext cx="8678863" cy="3763963"/>
        </p:xfrm>
        <a:graphic>
          <a:graphicData uri="http://schemas.openxmlformats.org/drawingml/2006/table">
            <a:tbl>
              <a:tblPr/>
              <a:tblGrid>
                <a:gridCol w="2379663">
                  <a:extLst>
                    <a:ext uri="{9D8B030D-6E8A-4147-A177-3AD203B41FA5}">
                      <a16:colId xmlns:a16="http://schemas.microsoft.com/office/drawing/2014/main" val="20000"/>
                    </a:ext>
                  </a:extLst>
                </a:gridCol>
                <a:gridCol w="1795462">
                  <a:extLst>
                    <a:ext uri="{9D8B030D-6E8A-4147-A177-3AD203B41FA5}">
                      <a16:colId xmlns:a16="http://schemas.microsoft.com/office/drawing/2014/main" val="20001"/>
                    </a:ext>
                  </a:extLst>
                </a:gridCol>
                <a:gridCol w="2282825">
                  <a:extLst>
                    <a:ext uri="{9D8B030D-6E8A-4147-A177-3AD203B41FA5}">
                      <a16:colId xmlns:a16="http://schemas.microsoft.com/office/drawing/2014/main" val="20002"/>
                    </a:ext>
                  </a:extLst>
                </a:gridCol>
                <a:gridCol w="2220913">
                  <a:extLst>
                    <a:ext uri="{9D8B030D-6E8A-4147-A177-3AD203B41FA5}">
                      <a16:colId xmlns:a16="http://schemas.microsoft.com/office/drawing/2014/main" val="20003"/>
                    </a:ext>
                  </a:extLst>
                </a:gridCol>
              </a:tblGrid>
              <a:tr h="426720">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Sinus rhythm at 92 bpm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21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II, III, aVF</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108 ms</a:t>
                      </a: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01625">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II, III, aVF</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aVL</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6550">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I, aVL, V</a:t>
                      </a:r>
                      <a:r>
                        <a:rPr kumimoji="0" lang="en-US" sz="1400" b="0" i="0" u="none" strike="noStrike" cap="none" normalizeH="0" baseline="-25000">
                          <a:ln>
                            <a:noFill/>
                          </a:ln>
                          <a:solidFill>
                            <a:schemeClr val="tx1"/>
                          </a:solidFill>
                          <a:effectLst/>
                          <a:latin typeface="Arial" charset="0"/>
                          <a:ea typeface="ＭＳ Ｐゴシック" pitchFamily="32" charset="-128"/>
                        </a:rPr>
                        <a:t>1</a:t>
                      </a: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4</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Yes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032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1147762">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STEMI, inferior. ST elevation noted in II, III, and aVF. Obvious reciprocal change noted in aVL. ST depression in V</a:t>
                      </a:r>
                      <a:r>
                        <a:rPr kumimoji="0" lang="en-US" sz="1400" b="0" i="0" u="none" strike="noStrike" cap="none" normalizeH="0" baseline="-25000">
                          <a:ln>
                            <a:noFill/>
                          </a:ln>
                          <a:solidFill>
                            <a:schemeClr val="tx1"/>
                          </a:solidFill>
                          <a:effectLst/>
                          <a:latin typeface="Arial" charset="0"/>
                          <a:ea typeface="ＭＳ Ｐゴシック" pitchFamily="32" charset="-128"/>
                        </a:rPr>
                        <a:t>1</a:t>
                      </a: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4 </a:t>
                      </a:r>
                      <a:r>
                        <a:rPr kumimoji="0" lang="en-US" sz="1400" b="0" i="0" u="none" strike="noStrike" cap="none" normalizeH="0" baseline="0">
                          <a:ln>
                            <a:noFill/>
                          </a:ln>
                          <a:solidFill>
                            <a:schemeClr val="tx1"/>
                          </a:solidFill>
                          <a:effectLst/>
                          <a:latin typeface="Arial" charset="0"/>
                          <a:ea typeface="ＭＳ Ｐゴシック" pitchFamily="32" charset="-128"/>
                        </a:rPr>
                        <a:t>suggests possible posterior involvement, consider obtaining posterior leads. Obtain V</a:t>
                      </a:r>
                      <a:r>
                        <a:rPr kumimoji="0" lang="en-US" sz="1400" b="0" i="0" u="none" strike="noStrike" cap="none" normalizeH="0" baseline="-25000">
                          <a:ln>
                            <a:noFill/>
                          </a:ln>
                          <a:solidFill>
                            <a:schemeClr val="tx1"/>
                          </a:solidFill>
                          <a:effectLst/>
                          <a:latin typeface="Arial" charset="0"/>
                          <a:ea typeface="ＭＳ Ｐゴシック" pitchFamily="32" charset="-128"/>
                        </a:rPr>
                        <a:t>4</a:t>
                      </a:r>
                      <a:r>
                        <a:rPr kumimoji="0" lang="en-US" sz="1400" b="0" i="0" u="none" strike="noStrike" cap="none" normalizeH="0" baseline="0">
                          <a:ln>
                            <a:noFill/>
                          </a:ln>
                          <a:solidFill>
                            <a:schemeClr val="tx1"/>
                          </a:solidFill>
                          <a:effectLst/>
                          <a:latin typeface="Arial" charset="0"/>
                          <a:ea typeface="ＭＳ Ｐゴシック" pitchFamily="32" charset="-128"/>
                        </a:rPr>
                        <a:t>R to assess for RVI. Baseline wander in I, II, III.</a:t>
                      </a:r>
                      <a:endParaRPr kumimoji="0" lang="en-US" sz="10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944880">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152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63, 55, 89</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108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360/410 ms</a:t>
                      </a: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80925" name="Picture 26" descr="f08-035-9780323080637"/>
          <p:cNvPicPr>
            <a:picLocks noChangeAspect="1" noChangeArrowheads="1"/>
          </p:cNvPicPr>
          <p:nvPr/>
        </p:nvPicPr>
        <p:blipFill>
          <a:blip r:embed="rId3">
            <a:extLst>
              <a:ext uri="{28A0092B-C50C-407E-A947-70E740481C1C}">
                <a14:useLocalDpi xmlns:a14="http://schemas.microsoft.com/office/drawing/2010/main" val="0"/>
              </a:ext>
            </a:extLst>
          </a:blip>
          <a:srcRect b="13454"/>
          <a:stretch>
            <a:fillRect/>
          </a:stretch>
        </p:blipFill>
        <p:spPr bwMode="auto">
          <a:xfrm>
            <a:off x="3932239" y="598489"/>
            <a:ext cx="3894137"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2194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0834" name="Rectangle 2"/>
          <p:cNvSpPr>
            <a:spLocks noChangeArrowheads="1"/>
          </p:cNvSpPr>
          <p:nvPr/>
        </p:nvSpPr>
        <p:spPr bwMode="auto">
          <a:xfrm>
            <a:off x="2222500" y="2425700"/>
            <a:ext cx="7772400" cy="1143000"/>
          </a:xfrm>
          <a:prstGeom prst="rect">
            <a:avLst/>
          </a:prstGeom>
          <a:noFill/>
          <a:ln w="9525">
            <a:noFill/>
            <a:miter lim="800000"/>
            <a:headEnd/>
            <a:tailEnd/>
          </a:ln>
        </p:spPr>
        <p:txBody>
          <a:bodyPr lIns="92075" tIns="46038" rIns="92075" bIns="46038" anchor="ctr"/>
          <a:lstStyle/>
          <a:p>
            <a:pPr algn="ctr">
              <a:defRPr/>
            </a:pPr>
            <a:r>
              <a:rPr lang="en-GB" sz="4000">
                <a:solidFill>
                  <a:schemeClr val="tx2"/>
                </a:solidFill>
                <a:effectLst>
                  <a:outerShdw blurRad="38100" dist="38100" dir="2700000" algn="tl">
                    <a:srgbClr val="000000"/>
                  </a:outerShdw>
                </a:effectLst>
                <a:latin typeface="Arial" charset="0"/>
                <a:ea typeface="ＭＳ Ｐゴシック" pitchFamily="32" charset="-128"/>
              </a:rPr>
              <a:t>Questions?</a:t>
            </a:r>
          </a:p>
        </p:txBody>
      </p:sp>
    </p:spTree>
    <p:extLst>
      <p:ext uri="{BB962C8B-B14F-4D97-AF65-F5344CB8AC3E}">
        <p14:creationId xmlns:p14="http://schemas.microsoft.com/office/powerpoint/2010/main" val="308630899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Standard Limb Leads</a:t>
            </a:r>
          </a:p>
        </p:txBody>
      </p:sp>
      <p:sp>
        <p:nvSpPr>
          <p:cNvPr id="24579" name="Rectangle 3"/>
          <p:cNvSpPr>
            <a:spLocks noGrp="1" noChangeArrowheads="1"/>
          </p:cNvSpPr>
          <p:nvPr>
            <p:ph type="body" idx="4294967295"/>
          </p:nvPr>
        </p:nvSpPr>
        <p:spPr>
          <a:xfrm>
            <a:off x="0" y="1641475"/>
            <a:ext cx="3595688" cy="4454525"/>
          </a:xfrm>
        </p:spPr>
        <p:txBody>
          <a:bodyPr/>
          <a:lstStyle/>
          <a:p>
            <a:pPr eaLnBrk="1" hangingPunct="1"/>
            <a:r>
              <a:rPr lang="en-US" altLang="en-US">
                <a:ea typeface="ＭＳ Ｐゴシック" panose="020B0600070205080204" pitchFamily="34" charset="-128"/>
              </a:rPr>
              <a:t>Leads I, II, and III</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Right arm electrode is always negative. </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Left leg electrode is always positive.</a:t>
            </a:r>
          </a:p>
        </p:txBody>
      </p:sp>
      <p:pic>
        <p:nvPicPr>
          <p:cNvPr id="2458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66875"/>
            <a:ext cx="39878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00815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Lead I</a:t>
            </a:r>
          </a:p>
        </p:txBody>
      </p:sp>
      <p:sp>
        <p:nvSpPr>
          <p:cNvPr id="25603" name="Rectangle 3"/>
          <p:cNvSpPr>
            <a:spLocks noGrp="1" noChangeArrowheads="1"/>
          </p:cNvSpPr>
          <p:nvPr>
            <p:ph type="body" idx="4294967295"/>
          </p:nvPr>
        </p:nvSpPr>
        <p:spPr>
          <a:xfrm>
            <a:off x="0" y="1641475"/>
            <a:ext cx="5062538" cy="4454525"/>
          </a:xfrm>
        </p:spPr>
        <p:txBody>
          <a:bodyPr/>
          <a:lstStyle/>
          <a:p>
            <a:pPr eaLnBrk="1" hangingPunct="1"/>
            <a:r>
              <a:rPr lang="en-US" altLang="en-US">
                <a:ea typeface="ＭＳ Ｐゴシック" panose="020B0600070205080204" pitchFamily="34" charset="-128"/>
              </a:rPr>
              <a:t>Records difference in electrical potential between left arm (+) and right arm (–) electrodes </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Views lateral wall of left ventricle</a:t>
            </a:r>
          </a:p>
        </p:txBody>
      </p:sp>
      <p:pic>
        <p:nvPicPr>
          <p:cNvPr id="25604" name="Picture 6" descr="A03969-02-25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1" y="1338263"/>
            <a:ext cx="2606675"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67785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Lead II</a:t>
            </a:r>
          </a:p>
        </p:txBody>
      </p:sp>
      <p:sp>
        <p:nvSpPr>
          <p:cNvPr id="26627" name="Rectangle 3"/>
          <p:cNvSpPr>
            <a:spLocks noGrp="1" noChangeArrowheads="1"/>
          </p:cNvSpPr>
          <p:nvPr>
            <p:ph type="body" idx="4294967295"/>
          </p:nvPr>
        </p:nvSpPr>
        <p:spPr>
          <a:xfrm>
            <a:off x="0" y="1641475"/>
            <a:ext cx="5199063" cy="4454525"/>
          </a:xfrm>
        </p:spPr>
        <p:txBody>
          <a:bodyPr/>
          <a:lstStyle/>
          <a:p>
            <a:pPr eaLnBrk="1" hangingPunct="1"/>
            <a:r>
              <a:rPr lang="en-US" altLang="en-US">
                <a:ea typeface="ＭＳ Ｐゴシック" panose="020B0600070205080204" pitchFamily="34" charset="-128"/>
              </a:rPr>
              <a:t>Records difference in electrical potential between left leg (+) and right arm (–) electrodes</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Views inferior surface of left ventricle</a:t>
            </a:r>
          </a:p>
        </p:txBody>
      </p:sp>
      <p:pic>
        <p:nvPicPr>
          <p:cNvPr id="26628" name="Picture 7" descr="A03969-02-25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8075" y="1308100"/>
            <a:ext cx="2444750"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611542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Lead III</a:t>
            </a:r>
          </a:p>
        </p:txBody>
      </p:sp>
      <p:sp>
        <p:nvSpPr>
          <p:cNvPr id="27651" name="Rectangle 3"/>
          <p:cNvSpPr>
            <a:spLocks noGrp="1" noChangeArrowheads="1"/>
          </p:cNvSpPr>
          <p:nvPr>
            <p:ph type="body" idx="4294967295"/>
          </p:nvPr>
        </p:nvSpPr>
        <p:spPr>
          <a:xfrm>
            <a:off x="0" y="1641475"/>
            <a:ext cx="4894263" cy="4454525"/>
          </a:xfrm>
        </p:spPr>
        <p:txBody>
          <a:bodyPr/>
          <a:lstStyle/>
          <a:p>
            <a:pPr eaLnBrk="1" hangingPunct="1"/>
            <a:r>
              <a:rPr lang="en-US" altLang="en-US">
                <a:ea typeface="ＭＳ Ｐゴシック" panose="020B0600070205080204" pitchFamily="34" charset="-128"/>
              </a:rPr>
              <a:t>Records difference in electrical potential between left leg (+) and left arm (–) electrodes</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Views inferior surface of left ventricle</a:t>
            </a:r>
          </a:p>
        </p:txBody>
      </p:sp>
      <p:pic>
        <p:nvPicPr>
          <p:cNvPr id="27652" name="Picture 7" descr="A03969-02-25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013" y="1328739"/>
            <a:ext cx="2559050"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3435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4416425" y="228600"/>
            <a:ext cx="7775575" cy="1219200"/>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Standard Limb Leads</a:t>
            </a:r>
          </a:p>
        </p:txBody>
      </p:sp>
      <p:grpSp>
        <p:nvGrpSpPr>
          <p:cNvPr id="28675" name="Group 3"/>
          <p:cNvGrpSpPr>
            <a:grpSpLocks noRot="1"/>
          </p:cNvGrpSpPr>
          <p:nvPr/>
        </p:nvGrpSpPr>
        <p:grpSpPr bwMode="auto">
          <a:xfrm>
            <a:off x="2024063" y="1749426"/>
            <a:ext cx="8240712" cy="3287713"/>
            <a:chOff x="270" y="960"/>
            <a:chExt cx="5940" cy="2880"/>
          </a:xfrm>
        </p:grpSpPr>
        <p:sp>
          <p:nvSpPr>
            <p:cNvPr id="307204" name="Rectangle 4"/>
            <p:cNvSpPr>
              <a:spLocks noChangeArrowheads="1"/>
            </p:cNvSpPr>
            <p:nvPr/>
          </p:nvSpPr>
          <p:spPr bwMode="auto">
            <a:xfrm>
              <a:off x="4728" y="3242"/>
              <a:ext cx="1482" cy="598"/>
            </a:xfrm>
            <a:prstGeom prst="rect">
              <a:avLst/>
            </a:prstGeom>
            <a:noFill/>
            <a:ln w="9525">
              <a:solidFill>
                <a:srgbClr val="FFFF00"/>
              </a:solidFill>
              <a:miter lim="800000"/>
              <a:headEnd/>
              <a:tailEnd/>
            </a:ln>
            <a:effectLst/>
          </p:spPr>
          <p:txBody>
            <a:bodyPr anchor="ctr"/>
            <a:lstStyle/>
            <a:p>
              <a:pPr marL="342900" indent="-342900" algn="ctr">
                <a:buClr>
                  <a:schemeClr val="tx2"/>
                </a:buClr>
                <a:buSzPct val="60000"/>
                <a:defRPr/>
              </a:pPr>
              <a:r>
                <a:rPr lang="en-US" sz="2800">
                  <a:effectLst>
                    <a:outerShdw blurRad="38100" dist="38100" dir="2700000" algn="tl">
                      <a:srgbClr val="000000"/>
                    </a:outerShdw>
                  </a:effectLst>
                  <a:latin typeface="Arial" charset="0"/>
                  <a:ea typeface="ＭＳ Ｐゴシック" charset="-128"/>
                  <a:cs typeface="Times New Roman" charset="0"/>
                </a:rPr>
                <a:t>Inferior</a:t>
              </a:r>
              <a:endParaRPr lang="en-US" sz="4400" b="1">
                <a:effectLst>
                  <a:outerShdw blurRad="38100" dist="38100" dir="2700000" algn="tl">
                    <a:srgbClr val="000000"/>
                  </a:outerShdw>
                </a:effectLst>
                <a:latin typeface="Times New Roman" charset="0"/>
                <a:ea typeface="ＭＳ Ｐゴシック" charset="-128"/>
              </a:endParaRPr>
            </a:p>
          </p:txBody>
        </p:sp>
        <p:sp>
          <p:nvSpPr>
            <p:cNvPr id="307205" name="Rectangle 5"/>
            <p:cNvSpPr>
              <a:spLocks noChangeArrowheads="1"/>
            </p:cNvSpPr>
            <p:nvPr/>
          </p:nvSpPr>
          <p:spPr bwMode="auto">
            <a:xfrm>
              <a:off x="2874" y="3242"/>
              <a:ext cx="1854" cy="598"/>
            </a:xfrm>
            <a:prstGeom prst="rect">
              <a:avLst/>
            </a:prstGeom>
            <a:noFill/>
            <a:ln w="9525">
              <a:solidFill>
                <a:srgbClr val="FFFF00"/>
              </a:solidFill>
              <a:miter lim="800000"/>
              <a:headEnd/>
              <a:tailEnd/>
            </a:ln>
            <a:effectLst/>
          </p:spPr>
          <p:txBody>
            <a:bodyPr anchor="ctr"/>
            <a:lstStyle/>
            <a:p>
              <a:pPr marL="342900" indent="-342900" algn="ctr">
                <a:buClr>
                  <a:schemeClr val="tx2"/>
                </a:buClr>
                <a:buSzPct val="60000"/>
                <a:defRPr/>
              </a:pPr>
              <a:r>
                <a:rPr lang="en-US" sz="2800">
                  <a:effectLst>
                    <a:outerShdw blurRad="38100" dist="38100" dir="2700000" algn="tl">
                      <a:srgbClr val="000000"/>
                    </a:outerShdw>
                  </a:effectLst>
                  <a:latin typeface="Arial" charset="0"/>
                  <a:ea typeface="ＭＳ Ｐゴシック" charset="-128"/>
                  <a:cs typeface="Times New Roman" charset="0"/>
                </a:rPr>
                <a:t>Left arm</a:t>
              </a:r>
              <a:endParaRPr lang="en-US" sz="4400" b="1">
                <a:effectLst>
                  <a:outerShdw blurRad="38100" dist="38100" dir="2700000" algn="tl">
                    <a:srgbClr val="000000"/>
                  </a:outerShdw>
                </a:effectLst>
                <a:latin typeface="Times New Roman" charset="0"/>
                <a:ea typeface="ＭＳ Ｐゴシック" charset="-128"/>
              </a:endParaRPr>
            </a:p>
          </p:txBody>
        </p:sp>
        <p:sp>
          <p:nvSpPr>
            <p:cNvPr id="307206" name="Rectangle 6"/>
            <p:cNvSpPr>
              <a:spLocks noChangeArrowheads="1"/>
            </p:cNvSpPr>
            <p:nvPr/>
          </p:nvSpPr>
          <p:spPr bwMode="auto">
            <a:xfrm>
              <a:off x="1129" y="3242"/>
              <a:ext cx="1746" cy="598"/>
            </a:xfrm>
            <a:prstGeom prst="rect">
              <a:avLst/>
            </a:prstGeom>
            <a:noFill/>
            <a:ln w="9525">
              <a:solidFill>
                <a:srgbClr val="FFFF00"/>
              </a:solidFill>
              <a:miter lim="800000"/>
              <a:headEnd/>
              <a:tailEnd/>
            </a:ln>
            <a:effectLst/>
          </p:spPr>
          <p:txBody>
            <a:bodyPr anchor="ctr"/>
            <a:lstStyle/>
            <a:p>
              <a:pPr marL="342900" indent="-342900" algn="ctr">
                <a:buClr>
                  <a:schemeClr val="tx2"/>
                </a:buClr>
                <a:buSzPct val="60000"/>
                <a:defRPr/>
              </a:pPr>
              <a:r>
                <a:rPr lang="en-US" sz="2800">
                  <a:effectLst>
                    <a:outerShdw blurRad="38100" dist="38100" dir="2700000" algn="tl">
                      <a:srgbClr val="000000"/>
                    </a:outerShdw>
                  </a:effectLst>
                  <a:latin typeface="Arial" charset="0"/>
                  <a:ea typeface="ＭＳ Ｐゴシック" charset="-128"/>
                  <a:cs typeface="Times New Roman" charset="0"/>
                </a:rPr>
                <a:t>Left leg</a:t>
              </a:r>
              <a:endParaRPr lang="en-US" sz="4400" b="1">
                <a:effectLst>
                  <a:outerShdw blurRad="38100" dist="38100" dir="2700000" algn="tl">
                    <a:srgbClr val="000000"/>
                  </a:outerShdw>
                </a:effectLst>
                <a:latin typeface="Times New Roman" charset="0"/>
                <a:ea typeface="ＭＳ Ｐゴシック" charset="-128"/>
              </a:endParaRPr>
            </a:p>
          </p:txBody>
        </p:sp>
        <p:sp>
          <p:nvSpPr>
            <p:cNvPr id="307207" name="Rectangle 7"/>
            <p:cNvSpPr>
              <a:spLocks noChangeArrowheads="1"/>
            </p:cNvSpPr>
            <p:nvPr/>
          </p:nvSpPr>
          <p:spPr bwMode="auto">
            <a:xfrm>
              <a:off x="270" y="3242"/>
              <a:ext cx="859" cy="598"/>
            </a:xfrm>
            <a:prstGeom prst="rect">
              <a:avLst/>
            </a:prstGeom>
            <a:noFill/>
            <a:ln w="9525">
              <a:solidFill>
                <a:srgbClr val="FFFF00"/>
              </a:solidFill>
              <a:miter lim="800000"/>
              <a:headEnd/>
              <a:tailEnd/>
            </a:ln>
            <a:effectLst/>
          </p:spPr>
          <p:txBody>
            <a:bodyPr anchor="ctr"/>
            <a:lstStyle/>
            <a:p>
              <a:pPr marL="342900" indent="-342900" algn="ctr">
                <a:buClr>
                  <a:schemeClr val="tx2"/>
                </a:buClr>
                <a:buSzPct val="60000"/>
                <a:defRPr/>
              </a:pPr>
              <a:r>
                <a:rPr lang="en-US" sz="2800">
                  <a:effectLst>
                    <a:outerShdw blurRad="38100" dist="38100" dir="2700000" algn="tl">
                      <a:srgbClr val="000000"/>
                    </a:outerShdw>
                  </a:effectLst>
                  <a:latin typeface="Arial" charset="0"/>
                  <a:ea typeface="ＭＳ Ｐゴシック" charset="-128"/>
                  <a:cs typeface="Times New Roman" charset="0"/>
                </a:rPr>
                <a:t>III</a:t>
              </a:r>
              <a:endParaRPr lang="en-US" sz="4400" b="1">
                <a:effectLst>
                  <a:outerShdw blurRad="38100" dist="38100" dir="2700000" algn="tl">
                    <a:srgbClr val="000000"/>
                  </a:outerShdw>
                </a:effectLst>
                <a:latin typeface="Times New Roman" charset="0"/>
                <a:ea typeface="ＭＳ Ｐゴシック" charset="-128"/>
              </a:endParaRPr>
            </a:p>
          </p:txBody>
        </p:sp>
        <p:sp>
          <p:nvSpPr>
            <p:cNvPr id="307208" name="Rectangle 8"/>
            <p:cNvSpPr>
              <a:spLocks noChangeArrowheads="1"/>
            </p:cNvSpPr>
            <p:nvPr/>
          </p:nvSpPr>
          <p:spPr bwMode="auto">
            <a:xfrm>
              <a:off x="4728" y="2645"/>
              <a:ext cx="1482" cy="597"/>
            </a:xfrm>
            <a:prstGeom prst="rect">
              <a:avLst/>
            </a:prstGeom>
            <a:noFill/>
            <a:ln w="9525">
              <a:solidFill>
                <a:srgbClr val="FFFF00"/>
              </a:solidFill>
              <a:miter lim="800000"/>
              <a:headEnd/>
              <a:tailEnd/>
            </a:ln>
            <a:effectLst/>
          </p:spPr>
          <p:txBody>
            <a:bodyPr anchor="ctr"/>
            <a:lstStyle/>
            <a:p>
              <a:pPr marL="342900" indent="-342900" algn="ctr">
                <a:buClr>
                  <a:schemeClr val="tx2"/>
                </a:buClr>
                <a:buSzPct val="60000"/>
                <a:defRPr/>
              </a:pPr>
              <a:r>
                <a:rPr lang="en-US" sz="2800">
                  <a:effectLst>
                    <a:outerShdw blurRad="38100" dist="38100" dir="2700000" algn="tl">
                      <a:srgbClr val="000000"/>
                    </a:outerShdw>
                  </a:effectLst>
                  <a:latin typeface="Arial" charset="0"/>
                  <a:ea typeface="ＭＳ Ｐゴシック" charset="-128"/>
                  <a:cs typeface="Times New Roman" charset="0"/>
                </a:rPr>
                <a:t>Inferior</a:t>
              </a:r>
              <a:endParaRPr lang="en-US" sz="4400" b="1">
                <a:effectLst>
                  <a:outerShdw blurRad="38100" dist="38100" dir="2700000" algn="tl">
                    <a:srgbClr val="000000"/>
                  </a:outerShdw>
                </a:effectLst>
                <a:latin typeface="Times New Roman" charset="0"/>
                <a:ea typeface="ＭＳ Ｐゴシック" charset="-128"/>
              </a:endParaRPr>
            </a:p>
          </p:txBody>
        </p:sp>
        <p:sp>
          <p:nvSpPr>
            <p:cNvPr id="307209" name="Rectangle 9"/>
            <p:cNvSpPr>
              <a:spLocks noChangeArrowheads="1"/>
            </p:cNvSpPr>
            <p:nvPr/>
          </p:nvSpPr>
          <p:spPr bwMode="auto">
            <a:xfrm>
              <a:off x="2874" y="2645"/>
              <a:ext cx="1854" cy="597"/>
            </a:xfrm>
            <a:prstGeom prst="rect">
              <a:avLst/>
            </a:prstGeom>
            <a:noFill/>
            <a:ln w="9525">
              <a:solidFill>
                <a:srgbClr val="FFFF00"/>
              </a:solidFill>
              <a:miter lim="800000"/>
              <a:headEnd/>
              <a:tailEnd/>
            </a:ln>
            <a:effectLst/>
          </p:spPr>
          <p:txBody>
            <a:bodyPr anchor="ctr"/>
            <a:lstStyle/>
            <a:p>
              <a:pPr marL="342900" indent="-342900" algn="ctr">
                <a:buClr>
                  <a:schemeClr val="tx2"/>
                </a:buClr>
                <a:buSzPct val="60000"/>
                <a:defRPr/>
              </a:pPr>
              <a:r>
                <a:rPr lang="en-US" sz="2800">
                  <a:effectLst>
                    <a:outerShdw blurRad="38100" dist="38100" dir="2700000" algn="tl">
                      <a:srgbClr val="000000"/>
                    </a:outerShdw>
                  </a:effectLst>
                  <a:latin typeface="Arial" charset="0"/>
                  <a:ea typeface="ＭＳ Ｐゴシック" charset="-128"/>
                  <a:cs typeface="Times New Roman" charset="0"/>
                </a:rPr>
                <a:t>Right arm</a:t>
              </a:r>
              <a:endParaRPr lang="en-US" sz="4400" b="1">
                <a:effectLst>
                  <a:outerShdw blurRad="38100" dist="38100" dir="2700000" algn="tl">
                    <a:srgbClr val="000000"/>
                  </a:outerShdw>
                </a:effectLst>
                <a:latin typeface="Times New Roman" charset="0"/>
                <a:ea typeface="ＭＳ Ｐゴシック" charset="-128"/>
              </a:endParaRPr>
            </a:p>
          </p:txBody>
        </p:sp>
        <p:sp>
          <p:nvSpPr>
            <p:cNvPr id="307210" name="Rectangle 10"/>
            <p:cNvSpPr>
              <a:spLocks noChangeArrowheads="1"/>
            </p:cNvSpPr>
            <p:nvPr/>
          </p:nvSpPr>
          <p:spPr bwMode="auto">
            <a:xfrm>
              <a:off x="1129" y="2645"/>
              <a:ext cx="1746" cy="597"/>
            </a:xfrm>
            <a:prstGeom prst="rect">
              <a:avLst/>
            </a:prstGeom>
            <a:noFill/>
            <a:ln w="9525">
              <a:solidFill>
                <a:srgbClr val="FFFF00"/>
              </a:solidFill>
              <a:miter lim="800000"/>
              <a:headEnd/>
              <a:tailEnd/>
            </a:ln>
            <a:effectLst/>
          </p:spPr>
          <p:txBody>
            <a:bodyPr anchor="ctr"/>
            <a:lstStyle/>
            <a:p>
              <a:pPr marL="342900" indent="-342900" algn="ctr">
                <a:buClr>
                  <a:schemeClr val="tx2"/>
                </a:buClr>
                <a:buSzPct val="60000"/>
                <a:defRPr/>
              </a:pPr>
              <a:r>
                <a:rPr lang="en-US" sz="2800">
                  <a:effectLst>
                    <a:outerShdw blurRad="38100" dist="38100" dir="2700000" algn="tl">
                      <a:srgbClr val="000000"/>
                    </a:outerShdw>
                  </a:effectLst>
                  <a:latin typeface="Arial" charset="0"/>
                  <a:ea typeface="ＭＳ Ｐゴシック" charset="-128"/>
                  <a:cs typeface="Times New Roman" charset="0"/>
                </a:rPr>
                <a:t>Left leg</a:t>
              </a:r>
              <a:endParaRPr lang="en-US" sz="4400" b="1">
                <a:effectLst>
                  <a:outerShdw blurRad="38100" dist="38100" dir="2700000" algn="tl">
                    <a:srgbClr val="000000"/>
                  </a:outerShdw>
                </a:effectLst>
                <a:latin typeface="Times New Roman" charset="0"/>
                <a:ea typeface="ＭＳ Ｐゴシック" charset="-128"/>
              </a:endParaRPr>
            </a:p>
          </p:txBody>
        </p:sp>
        <p:sp>
          <p:nvSpPr>
            <p:cNvPr id="307211" name="Rectangle 11"/>
            <p:cNvSpPr>
              <a:spLocks noChangeArrowheads="1"/>
            </p:cNvSpPr>
            <p:nvPr/>
          </p:nvSpPr>
          <p:spPr bwMode="auto">
            <a:xfrm>
              <a:off x="270" y="2645"/>
              <a:ext cx="859" cy="597"/>
            </a:xfrm>
            <a:prstGeom prst="rect">
              <a:avLst/>
            </a:prstGeom>
            <a:noFill/>
            <a:ln w="9525">
              <a:solidFill>
                <a:srgbClr val="FFFF00"/>
              </a:solidFill>
              <a:miter lim="800000"/>
              <a:headEnd/>
              <a:tailEnd/>
            </a:ln>
            <a:effectLst/>
          </p:spPr>
          <p:txBody>
            <a:bodyPr anchor="ctr"/>
            <a:lstStyle/>
            <a:p>
              <a:pPr marL="342900" indent="-342900" algn="ctr">
                <a:buClr>
                  <a:schemeClr val="tx2"/>
                </a:buClr>
                <a:buSzPct val="60000"/>
                <a:defRPr/>
              </a:pPr>
              <a:r>
                <a:rPr lang="en-US" sz="2800">
                  <a:effectLst>
                    <a:outerShdw blurRad="38100" dist="38100" dir="2700000" algn="tl">
                      <a:srgbClr val="000000"/>
                    </a:outerShdw>
                  </a:effectLst>
                  <a:latin typeface="Arial" charset="0"/>
                  <a:ea typeface="ＭＳ Ｐゴシック" charset="-128"/>
                  <a:cs typeface="Times New Roman" charset="0"/>
                </a:rPr>
                <a:t>II</a:t>
              </a:r>
              <a:endParaRPr lang="en-US" sz="4400" b="1">
                <a:effectLst>
                  <a:outerShdw blurRad="38100" dist="38100" dir="2700000" algn="tl">
                    <a:srgbClr val="000000"/>
                  </a:outerShdw>
                </a:effectLst>
                <a:latin typeface="Times New Roman" charset="0"/>
                <a:ea typeface="ＭＳ Ｐゴシック" charset="-128"/>
              </a:endParaRPr>
            </a:p>
          </p:txBody>
        </p:sp>
        <p:sp>
          <p:nvSpPr>
            <p:cNvPr id="307212" name="Rectangle 12"/>
            <p:cNvSpPr>
              <a:spLocks noChangeArrowheads="1"/>
            </p:cNvSpPr>
            <p:nvPr/>
          </p:nvSpPr>
          <p:spPr bwMode="auto">
            <a:xfrm>
              <a:off x="4728" y="2049"/>
              <a:ext cx="1482" cy="601"/>
            </a:xfrm>
            <a:prstGeom prst="rect">
              <a:avLst/>
            </a:prstGeom>
            <a:noFill/>
            <a:ln w="9525">
              <a:solidFill>
                <a:srgbClr val="FFFF00"/>
              </a:solidFill>
              <a:miter lim="800000"/>
              <a:headEnd/>
              <a:tailEnd/>
            </a:ln>
            <a:effectLst/>
          </p:spPr>
          <p:txBody>
            <a:bodyPr anchor="ctr"/>
            <a:lstStyle/>
            <a:p>
              <a:pPr marL="342900" indent="-342900" algn="ctr">
                <a:buClr>
                  <a:schemeClr val="tx2"/>
                </a:buClr>
                <a:buSzPct val="60000"/>
                <a:tabLst>
                  <a:tab pos="-12700" algn="ctr"/>
                  <a:tab pos="2743200" algn="ctr"/>
                </a:tabLst>
                <a:defRPr/>
              </a:pPr>
              <a:r>
                <a:rPr lang="en-US" sz="2800">
                  <a:effectLst>
                    <a:outerShdw blurRad="38100" dist="38100" dir="2700000" algn="tl">
                      <a:srgbClr val="000000"/>
                    </a:outerShdw>
                  </a:effectLst>
                  <a:latin typeface="Arial" charset="0"/>
                  <a:ea typeface="ＭＳ Ｐゴシック" charset="-128"/>
                  <a:cs typeface="Times New Roman" charset="0"/>
                </a:rPr>
                <a:t>Lateral</a:t>
              </a:r>
              <a:endParaRPr lang="en-US" sz="4400" b="1">
                <a:effectLst>
                  <a:outerShdw blurRad="38100" dist="38100" dir="2700000" algn="tl">
                    <a:srgbClr val="000000"/>
                  </a:outerShdw>
                </a:effectLst>
                <a:latin typeface="Times New Roman" charset="0"/>
                <a:ea typeface="ＭＳ Ｐゴシック" charset="-128"/>
              </a:endParaRPr>
            </a:p>
          </p:txBody>
        </p:sp>
        <p:sp>
          <p:nvSpPr>
            <p:cNvPr id="307213" name="Rectangle 13"/>
            <p:cNvSpPr>
              <a:spLocks noChangeArrowheads="1"/>
            </p:cNvSpPr>
            <p:nvPr/>
          </p:nvSpPr>
          <p:spPr bwMode="auto">
            <a:xfrm>
              <a:off x="2874" y="2049"/>
              <a:ext cx="1854" cy="601"/>
            </a:xfrm>
            <a:prstGeom prst="rect">
              <a:avLst/>
            </a:prstGeom>
            <a:noFill/>
            <a:ln w="9525">
              <a:solidFill>
                <a:srgbClr val="FFFF00"/>
              </a:solidFill>
              <a:miter lim="800000"/>
              <a:headEnd/>
              <a:tailEnd/>
            </a:ln>
            <a:effectLst/>
          </p:spPr>
          <p:txBody>
            <a:bodyPr anchor="ctr"/>
            <a:lstStyle/>
            <a:p>
              <a:pPr marL="342900" indent="-342900" algn="ctr">
                <a:buClr>
                  <a:schemeClr val="tx2"/>
                </a:buClr>
                <a:buSzPct val="60000"/>
                <a:defRPr/>
              </a:pPr>
              <a:r>
                <a:rPr lang="en-US" sz="2800">
                  <a:effectLst>
                    <a:outerShdw blurRad="38100" dist="38100" dir="2700000" algn="tl">
                      <a:srgbClr val="000000"/>
                    </a:outerShdw>
                  </a:effectLst>
                  <a:latin typeface="Arial" charset="0"/>
                  <a:ea typeface="ＭＳ Ｐゴシック" charset="-128"/>
                  <a:cs typeface="Times New Roman" charset="0"/>
                </a:rPr>
                <a:t>Right arm</a:t>
              </a:r>
              <a:endParaRPr lang="en-US" sz="4400" b="1">
                <a:effectLst>
                  <a:outerShdw blurRad="38100" dist="38100" dir="2700000" algn="tl">
                    <a:srgbClr val="000000"/>
                  </a:outerShdw>
                </a:effectLst>
                <a:latin typeface="Times New Roman" charset="0"/>
                <a:ea typeface="ＭＳ Ｐゴシック" charset="-128"/>
              </a:endParaRPr>
            </a:p>
          </p:txBody>
        </p:sp>
        <p:sp>
          <p:nvSpPr>
            <p:cNvPr id="307214" name="Rectangle 14"/>
            <p:cNvSpPr>
              <a:spLocks noChangeArrowheads="1"/>
            </p:cNvSpPr>
            <p:nvPr/>
          </p:nvSpPr>
          <p:spPr bwMode="auto">
            <a:xfrm>
              <a:off x="1129" y="2049"/>
              <a:ext cx="1746" cy="601"/>
            </a:xfrm>
            <a:prstGeom prst="rect">
              <a:avLst/>
            </a:prstGeom>
            <a:noFill/>
            <a:ln w="9525">
              <a:solidFill>
                <a:srgbClr val="FFFF00"/>
              </a:solidFill>
              <a:miter lim="800000"/>
              <a:headEnd/>
              <a:tailEnd/>
            </a:ln>
            <a:effectLst/>
          </p:spPr>
          <p:txBody>
            <a:bodyPr anchor="ctr"/>
            <a:lstStyle/>
            <a:p>
              <a:pPr marL="342900" indent="-342900" algn="ctr">
                <a:buClr>
                  <a:schemeClr val="tx2"/>
                </a:buClr>
                <a:buSzPct val="60000"/>
                <a:defRPr/>
              </a:pPr>
              <a:r>
                <a:rPr lang="en-US" sz="2800">
                  <a:effectLst>
                    <a:outerShdw blurRad="38100" dist="38100" dir="2700000" algn="tl">
                      <a:srgbClr val="000000"/>
                    </a:outerShdw>
                  </a:effectLst>
                  <a:latin typeface="Arial" charset="0"/>
                  <a:ea typeface="ＭＳ Ｐゴシック" charset="-128"/>
                  <a:cs typeface="Times New Roman" charset="0"/>
                </a:rPr>
                <a:t>Left arm</a:t>
              </a:r>
              <a:endParaRPr lang="en-US" sz="4400" b="1">
                <a:effectLst>
                  <a:outerShdw blurRad="38100" dist="38100" dir="2700000" algn="tl">
                    <a:srgbClr val="000000"/>
                  </a:outerShdw>
                </a:effectLst>
                <a:latin typeface="Times New Roman" charset="0"/>
                <a:ea typeface="ＭＳ Ｐゴシック" charset="-128"/>
              </a:endParaRPr>
            </a:p>
          </p:txBody>
        </p:sp>
        <p:sp>
          <p:nvSpPr>
            <p:cNvPr id="307215" name="Rectangle 15"/>
            <p:cNvSpPr>
              <a:spLocks noChangeArrowheads="1"/>
            </p:cNvSpPr>
            <p:nvPr/>
          </p:nvSpPr>
          <p:spPr bwMode="auto">
            <a:xfrm>
              <a:off x="270" y="2049"/>
              <a:ext cx="859" cy="601"/>
            </a:xfrm>
            <a:prstGeom prst="rect">
              <a:avLst/>
            </a:prstGeom>
            <a:noFill/>
            <a:ln w="9525">
              <a:solidFill>
                <a:srgbClr val="FFFF00"/>
              </a:solidFill>
              <a:miter lim="800000"/>
              <a:headEnd/>
              <a:tailEnd/>
            </a:ln>
            <a:effectLst/>
          </p:spPr>
          <p:txBody>
            <a:bodyPr anchor="ctr"/>
            <a:lstStyle/>
            <a:p>
              <a:pPr marL="342900" indent="-342900" algn="ctr">
                <a:buClr>
                  <a:schemeClr val="tx2"/>
                </a:buClr>
                <a:buSzPct val="60000"/>
                <a:defRPr/>
              </a:pPr>
              <a:r>
                <a:rPr lang="en-US" sz="2800">
                  <a:effectLst>
                    <a:outerShdw blurRad="38100" dist="38100" dir="2700000" algn="tl">
                      <a:srgbClr val="000000"/>
                    </a:outerShdw>
                  </a:effectLst>
                  <a:latin typeface="Arial" charset="0"/>
                  <a:ea typeface="ＭＳ Ｐゴシック" charset="-128"/>
                  <a:cs typeface="Times New Roman" charset="0"/>
                </a:rPr>
                <a:t>I</a:t>
              </a:r>
              <a:endParaRPr lang="en-US" sz="4400" b="1">
                <a:effectLst>
                  <a:outerShdw blurRad="38100" dist="38100" dir="2700000" algn="tl">
                    <a:srgbClr val="000000"/>
                  </a:outerShdw>
                </a:effectLst>
                <a:latin typeface="Times New Roman" charset="0"/>
                <a:ea typeface="ＭＳ Ｐゴシック" charset="-128"/>
              </a:endParaRPr>
            </a:p>
          </p:txBody>
        </p:sp>
        <p:sp>
          <p:nvSpPr>
            <p:cNvPr id="307216" name="Rectangle 16"/>
            <p:cNvSpPr>
              <a:spLocks noChangeArrowheads="1"/>
            </p:cNvSpPr>
            <p:nvPr/>
          </p:nvSpPr>
          <p:spPr bwMode="auto">
            <a:xfrm>
              <a:off x="4728" y="960"/>
              <a:ext cx="1482" cy="1089"/>
            </a:xfrm>
            <a:prstGeom prst="rect">
              <a:avLst/>
            </a:prstGeom>
            <a:noFill/>
            <a:ln w="9525">
              <a:solidFill>
                <a:srgbClr val="FFFF00"/>
              </a:solidFill>
              <a:miter lim="800000"/>
              <a:headEnd/>
              <a:tailEnd/>
            </a:ln>
            <a:effectLst/>
          </p:spPr>
          <p:txBody>
            <a:bodyPr anchor="ctr"/>
            <a:lstStyle/>
            <a:p>
              <a:pPr marL="342900" indent="-342900" algn="ctr">
                <a:buClr>
                  <a:schemeClr val="tx2"/>
                </a:buClr>
                <a:buSzPct val="60000"/>
                <a:defRPr/>
              </a:pPr>
              <a:r>
                <a:rPr lang="en-US" b="1">
                  <a:solidFill>
                    <a:schemeClr val="tx2"/>
                  </a:solidFill>
                  <a:effectLst>
                    <a:outerShdw blurRad="38100" dist="38100" dir="2700000" algn="tl">
                      <a:srgbClr val="000000"/>
                    </a:outerShdw>
                  </a:effectLst>
                  <a:latin typeface="Arial" charset="0"/>
                  <a:ea typeface="ＭＳ Ｐゴシック" charset="-128"/>
                  <a:cs typeface="Times New Roman" charset="0"/>
                </a:rPr>
                <a:t>Heart</a:t>
              </a:r>
            </a:p>
            <a:p>
              <a:pPr marL="342900" indent="-342900" algn="ctr">
                <a:buClr>
                  <a:schemeClr val="tx2"/>
                </a:buClr>
                <a:buSzPct val="60000"/>
                <a:defRPr/>
              </a:pPr>
              <a:r>
                <a:rPr lang="en-US" b="1">
                  <a:solidFill>
                    <a:schemeClr val="tx2"/>
                  </a:solidFill>
                  <a:effectLst>
                    <a:outerShdw blurRad="38100" dist="38100" dir="2700000" algn="tl">
                      <a:srgbClr val="000000"/>
                    </a:outerShdw>
                  </a:effectLst>
                  <a:latin typeface="Arial" charset="0"/>
                  <a:ea typeface="ＭＳ Ｐゴシック" charset="-128"/>
                  <a:cs typeface="Times New Roman" charset="0"/>
                </a:rPr>
                <a:t>Surface</a:t>
              </a:r>
            </a:p>
            <a:p>
              <a:pPr marL="342900" indent="-342900" algn="ctr">
                <a:buClr>
                  <a:schemeClr val="tx2"/>
                </a:buClr>
                <a:buSzPct val="60000"/>
                <a:defRPr/>
              </a:pPr>
              <a:r>
                <a:rPr lang="en-US" b="1">
                  <a:solidFill>
                    <a:schemeClr val="tx2"/>
                  </a:solidFill>
                  <a:effectLst>
                    <a:outerShdw blurRad="38100" dist="38100" dir="2700000" algn="tl">
                      <a:srgbClr val="000000"/>
                    </a:outerShdw>
                  </a:effectLst>
                  <a:latin typeface="Arial" charset="0"/>
                  <a:ea typeface="ＭＳ Ｐゴシック" charset="-128"/>
                  <a:cs typeface="Times New Roman" charset="0"/>
                </a:rPr>
                <a:t>Viewed</a:t>
              </a:r>
              <a:endParaRPr lang="en-US" b="1">
                <a:solidFill>
                  <a:schemeClr val="tx2"/>
                </a:solidFill>
                <a:effectLst>
                  <a:outerShdw blurRad="38100" dist="38100" dir="2700000" algn="tl">
                    <a:srgbClr val="000000"/>
                  </a:outerShdw>
                </a:effectLst>
                <a:latin typeface="Times New Roman" charset="0"/>
                <a:ea typeface="ＭＳ Ｐゴシック" charset="-128"/>
              </a:endParaRPr>
            </a:p>
          </p:txBody>
        </p:sp>
        <p:sp>
          <p:nvSpPr>
            <p:cNvPr id="307217" name="Rectangle 17"/>
            <p:cNvSpPr>
              <a:spLocks noChangeArrowheads="1"/>
            </p:cNvSpPr>
            <p:nvPr/>
          </p:nvSpPr>
          <p:spPr bwMode="auto">
            <a:xfrm>
              <a:off x="2874" y="960"/>
              <a:ext cx="1854" cy="1089"/>
            </a:xfrm>
            <a:prstGeom prst="rect">
              <a:avLst/>
            </a:prstGeom>
            <a:noFill/>
            <a:ln w="9525">
              <a:solidFill>
                <a:srgbClr val="FFFF00"/>
              </a:solidFill>
              <a:miter lim="800000"/>
              <a:headEnd/>
              <a:tailEnd/>
            </a:ln>
            <a:effectLst/>
          </p:spPr>
          <p:txBody>
            <a:bodyPr anchor="ctr"/>
            <a:lstStyle/>
            <a:p>
              <a:pPr marL="342900" indent="-342900" algn="ctr">
                <a:buClr>
                  <a:schemeClr val="tx2"/>
                </a:buClr>
                <a:buSzPct val="60000"/>
                <a:defRPr/>
              </a:pPr>
              <a:r>
                <a:rPr lang="en-US" b="1">
                  <a:solidFill>
                    <a:schemeClr val="tx2"/>
                  </a:solidFill>
                  <a:effectLst>
                    <a:outerShdw blurRad="38100" dist="38100" dir="2700000" algn="tl">
                      <a:srgbClr val="000000"/>
                    </a:outerShdw>
                  </a:effectLst>
                  <a:latin typeface="Arial" charset="0"/>
                  <a:ea typeface="ＭＳ Ｐゴシック" charset="-128"/>
                  <a:cs typeface="Times New Roman" charset="0"/>
                </a:rPr>
                <a:t>Negative</a:t>
              </a:r>
            </a:p>
            <a:p>
              <a:pPr marL="342900" indent="-342900" algn="ctr">
                <a:buClr>
                  <a:schemeClr val="tx2"/>
                </a:buClr>
                <a:buSzPct val="60000"/>
                <a:defRPr/>
              </a:pPr>
              <a:r>
                <a:rPr lang="en-US" b="1">
                  <a:solidFill>
                    <a:schemeClr val="tx2"/>
                  </a:solidFill>
                  <a:effectLst>
                    <a:outerShdw blurRad="38100" dist="38100" dir="2700000" algn="tl">
                      <a:srgbClr val="000000"/>
                    </a:outerShdw>
                  </a:effectLst>
                  <a:latin typeface="Arial" charset="0"/>
                  <a:ea typeface="ＭＳ Ｐゴシック" charset="-128"/>
                  <a:cs typeface="Times New Roman" charset="0"/>
                </a:rPr>
                <a:t>Electrode</a:t>
              </a:r>
              <a:endParaRPr lang="en-US" b="1">
                <a:solidFill>
                  <a:schemeClr val="tx2"/>
                </a:solidFill>
                <a:effectLst>
                  <a:outerShdw blurRad="38100" dist="38100" dir="2700000" algn="tl">
                    <a:srgbClr val="000000"/>
                  </a:outerShdw>
                </a:effectLst>
                <a:latin typeface="Times New Roman" charset="0"/>
                <a:ea typeface="ＭＳ Ｐゴシック" charset="-128"/>
              </a:endParaRPr>
            </a:p>
          </p:txBody>
        </p:sp>
        <p:sp>
          <p:nvSpPr>
            <p:cNvPr id="307218" name="Rectangle 18"/>
            <p:cNvSpPr>
              <a:spLocks noChangeArrowheads="1"/>
            </p:cNvSpPr>
            <p:nvPr/>
          </p:nvSpPr>
          <p:spPr bwMode="auto">
            <a:xfrm>
              <a:off x="1129" y="960"/>
              <a:ext cx="1746" cy="1089"/>
            </a:xfrm>
            <a:prstGeom prst="rect">
              <a:avLst/>
            </a:prstGeom>
            <a:noFill/>
            <a:ln w="9525">
              <a:solidFill>
                <a:srgbClr val="FFFF00"/>
              </a:solidFill>
              <a:miter lim="800000"/>
              <a:headEnd/>
              <a:tailEnd/>
            </a:ln>
            <a:effectLst/>
          </p:spPr>
          <p:txBody>
            <a:bodyPr anchor="ctr"/>
            <a:lstStyle/>
            <a:p>
              <a:pPr marL="342900" indent="-342900" algn="ctr">
                <a:buClr>
                  <a:schemeClr val="tx2"/>
                </a:buClr>
                <a:buSzPct val="60000"/>
                <a:defRPr/>
              </a:pPr>
              <a:r>
                <a:rPr lang="en-US" b="1">
                  <a:solidFill>
                    <a:schemeClr val="tx2"/>
                  </a:solidFill>
                  <a:effectLst>
                    <a:outerShdw blurRad="38100" dist="38100" dir="2700000" algn="tl">
                      <a:srgbClr val="000000"/>
                    </a:outerShdw>
                  </a:effectLst>
                  <a:latin typeface="Arial" charset="0"/>
                  <a:ea typeface="ＭＳ Ｐゴシック" charset="-128"/>
                  <a:cs typeface="Times New Roman" charset="0"/>
                </a:rPr>
                <a:t>Positive</a:t>
              </a:r>
            </a:p>
            <a:p>
              <a:pPr marL="342900" indent="-342900" algn="ctr">
                <a:buClr>
                  <a:schemeClr val="tx2"/>
                </a:buClr>
                <a:buSzPct val="60000"/>
                <a:defRPr/>
              </a:pPr>
              <a:r>
                <a:rPr lang="en-US" b="1">
                  <a:solidFill>
                    <a:schemeClr val="tx2"/>
                  </a:solidFill>
                  <a:effectLst>
                    <a:outerShdw blurRad="38100" dist="38100" dir="2700000" algn="tl">
                      <a:srgbClr val="000000"/>
                    </a:outerShdw>
                  </a:effectLst>
                  <a:latin typeface="Arial" charset="0"/>
                  <a:ea typeface="ＭＳ Ｐゴシック" charset="-128"/>
                  <a:cs typeface="Times New Roman" charset="0"/>
                </a:rPr>
                <a:t>Electrode</a:t>
              </a:r>
              <a:endParaRPr lang="en-US" b="1">
                <a:solidFill>
                  <a:schemeClr val="tx2"/>
                </a:solidFill>
                <a:effectLst>
                  <a:outerShdw blurRad="38100" dist="38100" dir="2700000" algn="tl">
                    <a:srgbClr val="000000"/>
                  </a:outerShdw>
                </a:effectLst>
                <a:latin typeface="Times New Roman" charset="0"/>
                <a:ea typeface="ＭＳ Ｐゴシック" charset="-128"/>
              </a:endParaRPr>
            </a:p>
          </p:txBody>
        </p:sp>
        <p:sp>
          <p:nvSpPr>
            <p:cNvPr id="307219" name="Rectangle 19"/>
            <p:cNvSpPr>
              <a:spLocks noChangeArrowheads="1"/>
            </p:cNvSpPr>
            <p:nvPr/>
          </p:nvSpPr>
          <p:spPr bwMode="auto">
            <a:xfrm>
              <a:off x="270" y="960"/>
              <a:ext cx="859" cy="1089"/>
            </a:xfrm>
            <a:prstGeom prst="rect">
              <a:avLst/>
            </a:prstGeom>
            <a:noFill/>
            <a:ln w="9525">
              <a:solidFill>
                <a:srgbClr val="FFFF00"/>
              </a:solidFill>
              <a:miter lim="800000"/>
              <a:headEnd/>
              <a:tailEnd/>
            </a:ln>
            <a:effectLst/>
          </p:spPr>
          <p:txBody>
            <a:bodyPr anchor="ctr"/>
            <a:lstStyle/>
            <a:p>
              <a:pPr marL="342900" indent="-342900" algn="ctr">
                <a:buClr>
                  <a:schemeClr val="tx2"/>
                </a:buClr>
                <a:buSzPct val="60000"/>
                <a:defRPr/>
              </a:pPr>
              <a:r>
                <a:rPr lang="en-US" b="1">
                  <a:solidFill>
                    <a:schemeClr val="tx2"/>
                  </a:solidFill>
                  <a:effectLst>
                    <a:outerShdw blurRad="38100" dist="38100" dir="2700000" algn="tl">
                      <a:srgbClr val="000000"/>
                    </a:outerShdw>
                  </a:effectLst>
                  <a:latin typeface="Arial" charset="0"/>
                  <a:ea typeface="ＭＳ Ｐゴシック" charset="-128"/>
                  <a:cs typeface="Times New Roman" charset="0"/>
                </a:rPr>
                <a:t>Lead</a:t>
              </a:r>
              <a:endParaRPr lang="en-US" b="1">
                <a:solidFill>
                  <a:schemeClr val="tx2"/>
                </a:solidFill>
                <a:effectLst>
                  <a:outerShdw blurRad="38100" dist="38100" dir="2700000" algn="tl">
                    <a:srgbClr val="000000"/>
                  </a:outerShdw>
                </a:effectLst>
                <a:latin typeface="Times New Roman" charset="0"/>
                <a:ea typeface="ＭＳ Ｐゴシック" charset="-128"/>
              </a:endParaRPr>
            </a:p>
          </p:txBody>
        </p:sp>
        <p:sp>
          <p:nvSpPr>
            <p:cNvPr id="28693" name="Line 20"/>
            <p:cNvSpPr>
              <a:spLocks noChangeShapeType="1"/>
            </p:cNvSpPr>
            <p:nvPr/>
          </p:nvSpPr>
          <p:spPr bwMode="auto">
            <a:xfrm>
              <a:off x="270" y="960"/>
              <a:ext cx="5940" cy="0"/>
            </a:xfrm>
            <a:prstGeom prst="line">
              <a:avLst/>
            </a:prstGeom>
            <a:noFill/>
            <a:ln w="12700"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8694" name="Line 21"/>
            <p:cNvSpPr>
              <a:spLocks noChangeShapeType="1"/>
            </p:cNvSpPr>
            <p:nvPr/>
          </p:nvSpPr>
          <p:spPr bwMode="auto">
            <a:xfrm>
              <a:off x="270" y="3840"/>
              <a:ext cx="5940" cy="0"/>
            </a:xfrm>
            <a:prstGeom prst="line">
              <a:avLst/>
            </a:prstGeom>
            <a:noFill/>
            <a:ln w="12700"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8695" name="Line 22"/>
            <p:cNvSpPr>
              <a:spLocks noChangeShapeType="1"/>
            </p:cNvSpPr>
            <p:nvPr/>
          </p:nvSpPr>
          <p:spPr bwMode="auto">
            <a:xfrm>
              <a:off x="270" y="960"/>
              <a:ext cx="0" cy="2880"/>
            </a:xfrm>
            <a:prstGeom prst="line">
              <a:avLst/>
            </a:prstGeom>
            <a:noFill/>
            <a:ln w="12700"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8696" name="Line 23"/>
            <p:cNvSpPr>
              <a:spLocks noChangeShapeType="1"/>
            </p:cNvSpPr>
            <p:nvPr/>
          </p:nvSpPr>
          <p:spPr bwMode="auto">
            <a:xfrm>
              <a:off x="6210" y="960"/>
              <a:ext cx="0" cy="2880"/>
            </a:xfrm>
            <a:prstGeom prst="line">
              <a:avLst/>
            </a:prstGeom>
            <a:noFill/>
            <a:ln w="12700"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8697" name="Line 24"/>
            <p:cNvSpPr>
              <a:spLocks noChangeShapeType="1"/>
            </p:cNvSpPr>
            <p:nvPr/>
          </p:nvSpPr>
          <p:spPr bwMode="auto">
            <a:xfrm>
              <a:off x="270" y="2049"/>
              <a:ext cx="5940" cy="0"/>
            </a:xfrm>
            <a:prstGeom prst="line">
              <a:avLst/>
            </a:prstGeom>
            <a:noFill/>
            <a:ln w="12700"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8698" name="Line 25"/>
            <p:cNvSpPr>
              <a:spLocks noChangeShapeType="1"/>
            </p:cNvSpPr>
            <p:nvPr/>
          </p:nvSpPr>
          <p:spPr bwMode="auto">
            <a:xfrm>
              <a:off x="1128" y="960"/>
              <a:ext cx="0" cy="2880"/>
            </a:xfrm>
            <a:prstGeom prst="line">
              <a:avLst/>
            </a:prstGeom>
            <a:noFill/>
            <a:ln w="12700"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8699" name="Line 26"/>
            <p:cNvSpPr>
              <a:spLocks noChangeShapeType="1"/>
            </p:cNvSpPr>
            <p:nvPr/>
          </p:nvSpPr>
          <p:spPr bwMode="auto">
            <a:xfrm>
              <a:off x="2874" y="960"/>
              <a:ext cx="0" cy="2880"/>
            </a:xfrm>
            <a:prstGeom prst="line">
              <a:avLst/>
            </a:prstGeom>
            <a:noFill/>
            <a:ln w="12700"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8700" name="Line 27"/>
            <p:cNvSpPr>
              <a:spLocks noChangeShapeType="1"/>
            </p:cNvSpPr>
            <p:nvPr/>
          </p:nvSpPr>
          <p:spPr bwMode="auto">
            <a:xfrm>
              <a:off x="4728" y="960"/>
              <a:ext cx="0" cy="2880"/>
            </a:xfrm>
            <a:prstGeom prst="line">
              <a:avLst/>
            </a:prstGeom>
            <a:noFill/>
            <a:ln w="12700"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8701" name="Line 28"/>
            <p:cNvSpPr>
              <a:spLocks noChangeShapeType="1"/>
            </p:cNvSpPr>
            <p:nvPr/>
          </p:nvSpPr>
          <p:spPr bwMode="auto">
            <a:xfrm>
              <a:off x="270" y="2646"/>
              <a:ext cx="5940" cy="0"/>
            </a:xfrm>
            <a:prstGeom prst="line">
              <a:avLst/>
            </a:prstGeom>
            <a:noFill/>
            <a:ln w="12700"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8702" name="Line 29"/>
            <p:cNvSpPr>
              <a:spLocks noChangeShapeType="1"/>
            </p:cNvSpPr>
            <p:nvPr/>
          </p:nvSpPr>
          <p:spPr bwMode="auto">
            <a:xfrm>
              <a:off x="270" y="3243"/>
              <a:ext cx="5940" cy="0"/>
            </a:xfrm>
            <a:prstGeom prst="line">
              <a:avLst/>
            </a:prstGeom>
            <a:noFill/>
            <a:ln w="12700"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spTree>
    <p:extLst>
      <p:ext uri="{BB962C8B-B14F-4D97-AF65-F5344CB8AC3E}">
        <p14:creationId xmlns:p14="http://schemas.microsoft.com/office/powerpoint/2010/main" val="198878696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Augmented Limb Leads</a:t>
            </a:r>
          </a:p>
        </p:txBody>
      </p:sp>
      <p:sp>
        <p:nvSpPr>
          <p:cNvPr id="29699" name="Rectangle 3"/>
          <p:cNvSpPr>
            <a:spLocks noGrp="1" noChangeArrowheads="1"/>
          </p:cNvSpPr>
          <p:nvPr>
            <p:ph type="body" idx="4294967295"/>
          </p:nvPr>
        </p:nvSpPr>
        <p:spPr>
          <a:xfrm>
            <a:off x="0" y="1641475"/>
            <a:ext cx="4295775" cy="4454525"/>
          </a:xfrm>
        </p:spPr>
        <p:txBody>
          <a:bodyPr/>
          <a:lstStyle/>
          <a:p>
            <a:pPr eaLnBrk="1" hangingPunct="1"/>
            <a:r>
              <a:rPr lang="en-US" altLang="en-US">
                <a:ea typeface="ＭＳ Ｐゴシック" panose="020B0600070205080204" pitchFamily="34" charset="-128"/>
              </a:rPr>
              <a:t>Leads aVR, aVL, aVF</a:t>
            </a:r>
          </a:p>
          <a:p>
            <a:pPr lvl="1" eaLnBrk="1" hangingPunct="1"/>
            <a:r>
              <a:rPr lang="en-US" altLang="en-US">
                <a:ea typeface="ＭＳ Ｐゴシック" panose="020B0600070205080204" pitchFamily="34" charset="-128"/>
              </a:rPr>
              <a:t>A = augmented</a:t>
            </a:r>
          </a:p>
          <a:p>
            <a:pPr lvl="1" eaLnBrk="1" hangingPunct="1"/>
            <a:r>
              <a:rPr lang="en-US" altLang="en-US">
                <a:ea typeface="ＭＳ Ｐゴシック" panose="020B0600070205080204" pitchFamily="34" charset="-128"/>
              </a:rPr>
              <a:t>V = voltage</a:t>
            </a:r>
          </a:p>
          <a:p>
            <a:pPr lvl="1" eaLnBrk="1" hangingPunct="1"/>
            <a:r>
              <a:rPr lang="en-US" altLang="en-US">
                <a:ea typeface="ＭＳ Ｐゴシック" panose="020B0600070205080204" pitchFamily="34" charset="-128"/>
              </a:rPr>
              <a:t>R = right arm</a:t>
            </a:r>
          </a:p>
          <a:p>
            <a:pPr lvl="1" eaLnBrk="1" hangingPunct="1"/>
            <a:r>
              <a:rPr lang="en-US" altLang="en-US">
                <a:ea typeface="ＭＳ Ｐゴシック" panose="020B0600070205080204" pitchFamily="34" charset="-128"/>
              </a:rPr>
              <a:t>L = left arm</a:t>
            </a:r>
          </a:p>
          <a:p>
            <a:pPr lvl="1" eaLnBrk="1" hangingPunct="1"/>
            <a:r>
              <a:rPr lang="en-US" altLang="en-US">
                <a:ea typeface="ＭＳ Ｐゴシック" panose="020B0600070205080204" pitchFamily="34" charset="-128"/>
              </a:rPr>
              <a:t>F = foot (usually left leg)</a:t>
            </a:r>
          </a:p>
        </p:txBody>
      </p:sp>
      <p:pic>
        <p:nvPicPr>
          <p:cNvPr id="29700" name="Picture 5" descr="f02-04-97803230806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626" y="1789114"/>
            <a:ext cx="3305175"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584928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Augmented Limb Leads</a:t>
            </a:r>
          </a:p>
        </p:txBody>
      </p:sp>
      <p:sp>
        <p:nvSpPr>
          <p:cNvPr id="30723" name="Rectangle 3"/>
          <p:cNvSpPr>
            <a:spLocks noGrp="1" noChangeArrowheads="1"/>
          </p:cNvSpPr>
          <p:nvPr>
            <p:ph type="body" idx="4294967295"/>
          </p:nvPr>
        </p:nvSpPr>
        <p:spPr>
          <a:xfrm>
            <a:off x="1958975" y="1825625"/>
            <a:ext cx="10233025" cy="4351338"/>
          </a:xfrm>
        </p:spPr>
        <p:txBody>
          <a:bodyPr/>
          <a:lstStyle/>
          <a:p>
            <a:pPr eaLnBrk="1" hangingPunct="1"/>
            <a:r>
              <a:rPr lang="en-US" altLang="en-US">
                <a:ea typeface="ＭＳ Ｐゴシック" panose="020B0600070205080204" pitchFamily="34" charset="-128"/>
              </a:rPr>
              <a:t>Lead aVR</a:t>
            </a:r>
          </a:p>
          <a:p>
            <a:pPr lvl="1" eaLnBrk="1" hangingPunct="1"/>
            <a:r>
              <a:rPr lang="en-US" altLang="en-US">
                <a:ea typeface="ＭＳ Ｐゴシック" panose="020B0600070205080204" pitchFamily="34" charset="-128"/>
              </a:rPr>
              <a:t>Views the heart from the right shoulder </a:t>
            </a:r>
          </a:p>
          <a:p>
            <a:pPr lvl="1" eaLnBrk="1" hangingPunct="1"/>
            <a:r>
              <a:rPr lang="en-US" altLang="en-US">
                <a:ea typeface="ＭＳ Ｐゴシック" panose="020B0600070205080204" pitchFamily="34" charset="-128"/>
              </a:rPr>
              <a:t>Does not view any wall of the heart</a:t>
            </a:r>
          </a:p>
        </p:txBody>
      </p:sp>
      <p:pic>
        <p:nvPicPr>
          <p:cNvPr id="30724" name="Picture 5" descr="f02-04-97803230806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914" y="3429001"/>
            <a:ext cx="267017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54514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sz="4000" b="1" dirty="0">
                <a:ea typeface="ＭＳ Ｐゴシック" panose="020B0600070205080204" pitchFamily="34" charset="-128"/>
              </a:rPr>
              <a:t>Jim Cole, LP, MAHE, NRP, FP-C, CEMSO, CMTE</a:t>
            </a:r>
          </a:p>
        </p:txBody>
      </p:sp>
      <p:sp>
        <p:nvSpPr>
          <p:cNvPr id="3076" name="Rectangle 3"/>
          <p:cNvSpPr>
            <a:spLocks noGrp="1" noChangeArrowheads="1"/>
          </p:cNvSpPr>
          <p:nvPr>
            <p:ph type="body" idx="4294967295"/>
          </p:nvPr>
        </p:nvSpPr>
        <p:spPr>
          <a:xfrm>
            <a:off x="1958975" y="1825625"/>
            <a:ext cx="10233025" cy="4351338"/>
          </a:xfrm>
        </p:spPr>
        <p:txBody>
          <a:bodyPr/>
          <a:lstStyle/>
          <a:p>
            <a:pPr marL="514350" indent="-514350"/>
            <a:r>
              <a:rPr lang="en-US" altLang="en-US" dirty="0">
                <a:ea typeface="ＭＳ Ｐゴシック" panose="020B0600070205080204" pitchFamily="34" charset="-128"/>
                <a:hlinkClick r:id="rId3"/>
              </a:rPr>
              <a:t>jcole3@peacehealth.org</a:t>
            </a:r>
            <a:endParaRPr lang="en-US" altLang="en-US" dirty="0">
              <a:ea typeface="ＭＳ Ｐゴシック" panose="020B0600070205080204" pitchFamily="34" charset="-128"/>
            </a:endParaRPr>
          </a:p>
          <a:p>
            <a:pPr marL="514350" indent="-514350"/>
            <a:r>
              <a:rPr lang="en-US" altLang="en-US" dirty="0">
                <a:ea typeface="ＭＳ Ｐゴシック" panose="020B0600070205080204" pitchFamily="34" charset="-128"/>
              </a:rPr>
              <a:t>541-222-1794</a:t>
            </a:r>
          </a:p>
          <a:p>
            <a:pPr marL="514350" indent="-514350"/>
            <a:endParaRPr lang="en-US" altLang="en-US" dirty="0">
              <a:ea typeface="ＭＳ Ｐゴシック" panose="020B0600070205080204" pitchFamily="34" charset="-128"/>
            </a:endParaRPr>
          </a:p>
          <a:p>
            <a:pPr marL="514350" indent="-514350"/>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05595667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Augmented Limb Leads</a:t>
            </a:r>
          </a:p>
        </p:txBody>
      </p:sp>
      <p:sp>
        <p:nvSpPr>
          <p:cNvPr id="31747" name="Rectangle 3"/>
          <p:cNvSpPr>
            <a:spLocks noGrp="1" noChangeArrowheads="1"/>
          </p:cNvSpPr>
          <p:nvPr>
            <p:ph type="body" idx="4294967295"/>
          </p:nvPr>
        </p:nvSpPr>
        <p:spPr>
          <a:xfrm>
            <a:off x="1958975" y="1825625"/>
            <a:ext cx="10233025" cy="4351338"/>
          </a:xfrm>
        </p:spPr>
        <p:txBody>
          <a:bodyPr/>
          <a:lstStyle/>
          <a:p>
            <a:pPr eaLnBrk="1" hangingPunct="1"/>
            <a:r>
              <a:rPr lang="en-US" altLang="en-US">
                <a:ea typeface="ＭＳ Ｐゴシック" panose="020B0600070205080204" pitchFamily="34" charset="-128"/>
              </a:rPr>
              <a:t>Lead aVL</a:t>
            </a:r>
          </a:p>
          <a:p>
            <a:pPr lvl="1" eaLnBrk="1" hangingPunct="1"/>
            <a:r>
              <a:rPr lang="en-US" altLang="en-US">
                <a:ea typeface="ＭＳ Ｐゴシック" panose="020B0600070205080204" pitchFamily="34" charset="-128"/>
              </a:rPr>
              <a:t>Combines views from the right arm and left leg</a:t>
            </a:r>
          </a:p>
          <a:p>
            <a:pPr lvl="1" eaLnBrk="1" hangingPunct="1"/>
            <a:r>
              <a:rPr lang="en-US" altLang="en-US">
                <a:ea typeface="ＭＳ Ｐゴシック" panose="020B0600070205080204" pitchFamily="34" charset="-128"/>
              </a:rPr>
              <a:t>Views the heart from the left shoulder </a:t>
            </a:r>
          </a:p>
          <a:p>
            <a:pPr lvl="1" eaLnBrk="1" hangingPunct="1"/>
            <a:r>
              <a:rPr lang="en-US" altLang="en-US">
                <a:ea typeface="ＭＳ Ｐゴシック" panose="020B0600070205080204" pitchFamily="34" charset="-128"/>
              </a:rPr>
              <a:t>Oriented to the lateral wall of the left ventricle</a:t>
            </a:r>
          </a:p>
        </p:txBody>
      </p:sp>
      <p:pic>
        <p:nvPicPr>
          <p:cNvPr id="31748" name="Picture 5" descr="f02-04-97803230806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914" y="3857626"/>
            <a:ext cx="267017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96259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Augmented Limb Leads</a:t>
            </a:r>
          </a:p>
        </p:txBody>
      </p:sp>
      <p:sp>
        <p:nvSpPr>
          <p:cNvPr id="32771" name="Rectangle 3"/>
          <p:cNvSpPr>
            <a:spLocks noGrp="1" noChangeArrowheads="1"/>
          </p:cNvSpPr>
          <p:nvPr>
            <p:ph type="body" idx="4294967295"/>
          </p:nvPr>
        </p:nvSpPr>
        <p:spPr>
          <a:xfrm>
            <a:off x="1958975" y="1825625"/>
            <a:ext cx="10233025" cy="4351338"/>
          </a:xfrm>
        </p:spPr>
        <p:txBody>
          <a:bodyPr/>
          <a:lstStyle/>
          <a:p>
            <a:pPr eaLnBrk="1" hangingPunct="1"/>
            <a:r>
              <a:rPr lang="en-US" altLang="en-US">
                <a:ea typeface="ＭＳ Ｐゴシック" panose="020B0600070205080204" pitchFamily="34" charset="-128"/>
              </a:rPr>
              <a:t>Lead aVF</a:t>
            </a:r>
          </a:p>
          <a:p>
            <a:pPr lvl="1" eaLnBrk="1" hangingPunct="1"/>
            <a:r>
              <a:rPr lang="en-US" altLang="en-US">
                <a:ea typeface="ＭＳ Ｐゴシック" panose="020B0600070205080204" pitchFamily="34" charset="-128"/>
              </a:rPr>
              <a:t>Combines views from the right arm and left arm toward the left leg </a:t>
            </a:r>
          </a:p>
          <a:p>
            <a:pPr lvl="1" eaLnBrk="1" hangingPunct="1"/>
            <a:r>
              <a:rPr lang="en-US" altLang="en-US">
                <a:ea typeface="ＭＳ Ｐゴシック" panose="020B0600070205080204" pitchFamily="34" charset="-128"/>
              </a:rPr>
              <a:t>Views the heart from the left foot (leg)</a:t>
            </a:r>
          </a:p>
          <a:p>
            <a:pPr lvl="1" eaLnBrk="1" hangingPunct="1"/>
            <a:r>
              <a:rPr lang="en-US" altLang="en-US">
                <a:ea typeface="ＭＳ Ｐゴシック" panose="020B0600070205080204" pitchFamily="34" charset="-128"/>
              </a:rPr>
              <a:t>Views the inferior surface of the left ventricle</a:t>
            </a:r>
          </a:p>
        </p:txBody>
      </p:sp>
      <p:pic>
        <p:nvPicPr>
          <p:cNvPr id="32772" name="Picture 5" descr="f02-04-97803230806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914" y="3984626"/>
            <a:ext cx="267017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262996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4416425" y="228600"/>
            <a:ext cx="7775575" cy="1219200"/>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Augmented Limb Leads</a:t>
            </a:r>
          </a:p>
        </p:txBody>
      </p:sp>
      <p:grpSp>
        <p:nvGrpSpPr>
          <p:cNvPr id="33795" name="Group 3"/>
          <p:cNvGrpSpPr>
            <a:grpSpLocks noRot="1"/>
          </p:cNvGrpSpPr>
          <p:nvPr/>
        </p:nvGrpSpPr>
        <p:grpSpPr bwMode="auto">
          <a:xfrm>
            <a:off x="2187576" y="1752601"/>
            <a:ext cx="7648575" cy="3509963"/>
            <a:chOff x="270" y="960"/>
            <a:chExt cx="5940" cy="2399"/>
          </a:xfrm>
        </p:grpSpPr>
        <p:sp>
          <p:nvSpPr>
            <p:cNvPr id="316420" name="Rectangle 4"/>
            <p:cNvSpPr>
              <a:spLocks noChangeArrowheads="1"/>
            </p:cNvSpPr>
            <p:nvPr/>
          </p:nvSpPr>
          <p:spPr bwMode="auto">
            <a:xfrm>
              <a:off x="3768" y="2783"/>
              <a:ext cx="2442" cy="576"/>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sz="2800">
                  <a:effectLst>
                    <a:outerShdw blurRad="38100" dist="38100" dir="2700000" algn="tl">
                      <a:srgbClr val="000000"/>
                    </a:outerShdw>
                  </a:effectLst>
                  <a:latin typeface="Arial" charset="0"/>
                  <a:ea typeface="ＭＳ Ｐゴシック" charset="-128"/>
                  <a:cs typeface="Times New Roman" charset="0"/>
                </a:rPr>
                <a:t>Inferior</a:t>
              </a:r>
              <a:endParaRPr lang="en-US" sz="4800" b="1">
                <a:effectLst>
                  <a:outerShdw blurRad="38100" dist="38100" dir="2700000" algn="tl">
                    <a:srgbClr val="000000"/>
                  </a:outerShdw>
                </a:effectLst>
                <a:latin typeface="Times New Roman" charset="0"/>
                <a:ea typeface="ＭＳ Ｐゴシック" charset="-128"/>
              </a:endParaRPr>
            </a:p>
          </p:txBody>
        </p:sp>
        <p:sp>
          <p:nvSpPr>
            <p:cNvPr id="316421" name="Rectangle 5"/>
            <p:cNvSpPr>
              <a:spLocks noChangeArrowheads="1"/>
            </p:cNvSpPr>
            <p:nvPr/>
          </p:nvSpPr>
          <p:spPr bwMode="auto">
            <a:xfrm>
              <a:off x="1512" y="2783"/>
              <a:ext cx="2256" cy="576"/>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sz="2800">
                  <a:effectLst>
                    <a:outerShdw blurRad="38100" dist="38100" dir="2700000" algn="tl">
                      <a:srgbClr val="000000"/>
                    </a:outerShdw>
                  </a:effectLst>
                  <a:latin typeface="Arial" charset="0"/>
                  <a:ea typeface="ＭＳ Ｐゴシック" charset="-128"/>
                  <a:cs typeface="Times New Roman" charset="0"/>
                </a:rPr>
                <a:t>Left leg</a:t>
              </a:r>
              <a:endParaRPr lang="en-US" sz="4800" b="1">
                <a:effectLst>
                  <a:outerShdw blurRad="38100" dist="38100" dir="2700000" algn="tl">
                    <a:srgbClr val="000000"/>
                  </a:outerShdw>
                </a:effectLst>
                <a:latin typeface="Times New Roman" charset="0"/>
                <a:ea typeface="ＭＳ Ｐゴシック" charset="-128"/>
              </a:endParaRPr>
            </a:p>
          </p:txBody>
        </p:sp>
        <p:sp>
          <p:nvSpPr>
            <p:cNvPr id="316422" name="Rectangle 6"/>
            <p:cNvSpPr>
              <a:spLocks noChangeArrowheads="1"/>
            </p:cNvSpPr>
            <p:nvPr/>
          </p:nvSpPr>
          <p:spPr bwMode="auto">
            <a:xfrm>
              <a:off x="270" y="2783"/>
              <a:ext cx="1242" cy="576"/>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sz="2800">
                  <a:effectLst>
                    <a:outerShdw blurRad="38100" dist="38100" dir="2700000" algn="tl">
                      <a:srgbClr val="000000"/>
                    </a:outerShdw>
                  </a:effectLst>
                  <a:latin typeface="Arial" charset="0"/>
                  <a:ea typeface="ＭＳ Ｐゴシック" charset="-128"/>
                  <a:cs typeface="Times New Roman" charset="0"/>
                </a:rPr>
                <a:t>aVF</a:t>
              </a:r>
              <a:endParaRPr lang="en-US" sz="4800" b="1">
                <a:effectLst>
                  <a:outerShdw blurRad="38100" dist="38100" dir="2700000" algn="tl">
                    <a:srgbClr val="000000"/>
                  </a:outerShdw>
                </a:effectLst>
                <a:latin typeface="Times New Roman" charset="0"/>
                <a:ea typeface="ＭＳ Ｐゴシック" charset="-128"/>
              </a:endParaRPr>
            </a:p>
          </p:txBody>
        </p:sp>
        <p:sp>
          <p:nvSpPr>
            <p:cNvPr id="316423" name="Rectangle 7"/>
            <p:cNvSpPr>
              <a:spLocks noChangeArrowheads="1"/>
            </p:cNvSpPr>
            <p:nvPr/>
          </p:nvSpPr>
          <p:spPr bwMode="auto">
            <a:xfrm>
              <a:off x="3768" y="2207"/>
              <a:ext cx="2442" cy="566"/>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sz="2800">
                  <a:effectLst>
                    <a:outerShdw blurRad="38100" dist="38100" dir="2700000" algn="tl">
                      <a:srgbClr val="000000"/>
                    </a:outerShdw>
                  </a:effectLst>
                  <a:latin typeface="Arial" charset="0"/>
                  <a:ea typeface="ＭＳ Ｐゴシック" charset="-128"/>
                  <a:cs typeface="Times New Roman" charset="0"/>
                </a:rPr>
                <a:t>Lateral</a:t>
              </a:r>
              <a:endParaRPr lang="en-US" sz="4800" b="1">
                <a:effectLst>
                  <a:outerShdw blurRad="38100" dist="38100" dir="2700000" algn="tl">
                    <a:srgbClr val="000000"/>
                  </a:outerShdw>
                </a:effectLst>
                <a:latin typeface="Times New Roman" charset="0"/>
                <a:ea typeface="ＭＳ Ｐゴシック" charset="-128"/>
              </a:endParaRPr>
            </a:p>
          </p:txBody>
        </p:sp>
        <p:sp>
          <p:nvSpPr>
            <p:cNvPr id="316424" name="Rectangle 8"/>
            <p:cNvSpPr>
              <a:spLocks noChangeArrowheads="1"/>
            </p:cNvSpPr>
            <p:nvPr/>
          </p:nvSpPr>
          <p:spPr bwMode="auto">
            <a:xfrm>
              <a:off x="1512" y="2207"/>
              <a:ext cx="2256" cy="566"/>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sz="2800">
                  <a:effectLst>
                    <a:outerShdw blurRad="38100" dist="38100" dir="2700000" algn="tl">
                      <a:srgbClr val="000000"/>
                    </a:outerShdw>
                  </a:effectLst>
                  <a:latin typeface="Arial" charset="0"/>
                  <a:ea typeface="ＭＳ Ｐゴシック" charset="-128"/>
                  <a:cs typeface="Times New Roman" charset="0"/>
                </a:rPr>
                <a:t>Left arm</a:t>
              </a:r>
              <a:endParaRPr lang="en-US" sz="4800" b="1">
                <a:effectLst>
                  <a:outerShdw blurRad="38100" dist="38100" dir="2700000" algn="tl">
                    <a:srgbClr val="000000"/>
                  </a:outerShdw>
                </a:effectLst>
                <a:latin typeface="Times New Roman" charset="0"/>
                <a:ea typeface="ＭＳ Ｐゴシック" charset="-128"/>
              </a:endParaRPr>
            </a:p>
          </p:txBody>
        </p:sp>
        <p:sp>
          <p:nvSpPr>
            <p:cNvPr id="316425" name="Rectangle 9"/>
            <p:cNvSpPr>
              <a:spLocks noChangeArrowheads="1"/>
            </p:cNvSpPr>
            <p:nvPr/>
          </p:nvSpPr>
          <p:spPr bwMode="auto">
            <a:xfrm>
              <a:off x="270" y="2207"/>
              <a:ext cx="1242" cy="566"/>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sz="2800">
                  <a:effectLst>
                    <a:outerShdw blurRad="38100" dist="38100" dir="2700000" algn="tl">
                      <a:srgbClr val="000000"/>
                    </a:outerShdw>
                  </a:effectLst>
                  <a:latin typeface="Arial" charset="0"/>
                  <a:ea typeface="ＭＳ Ｐゴシック" charset="-128"/>
                  <a:cs typeface="Times New Roman" charset="0"/>
                </a:rPr>
                <a:t>aVL</a:t>
              </a:r>
              <a:endParaRPr lang="en-US" sz="4800" b="1">
                <a:effectLst>
                  <a:outerShdw blurRad="38100" dist="38100" dir="2700000" algn="tl">
                    <a:srgbClr val="000000"/>
                  </a:outerShdw>
                </a:effectLst>
                <a:latin typeface="Times New Roman" charset="0"/>
                <a:ea typeface="ＭＳ Ｐゴシック" charset="-128"/>
              </a:endParaRPr>
            </a:p>
          </p:txBody>
        </p:sp>
        <p:sp>
          <p:nvSpPr>
            <p:cNvPr id="316426" name="Rectangle 10"/>
            <p:cNvSpPr>
              <a:spLocks noChangeArrowheads="1"/>
            </p:cNvSpPr>
            <p:nvPr/>
          </p:nvSpPr>
          <p:spPr bwMode="auto">
            <a:xfrm>
              <a:off x="3768" y="1631"/>
              <a:ext cx="2442" cy="576"/>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sz="2800">
                  <a:effectLst>
                    <a:outerShdw blurRad="38100" dist="38100" dir="2700000" algn="tl">
                      <a:srgbClr val="000000"/>
                    </a:outerShdw>
                  </a:effectLst>
                  <a:latin typeface="Arial" charset="0"/>
                  <a:ea typeface="ＭＳ Ｐゴシック" charset="-128"/>
                  <a:cs typeface="Times New Roman" charset="0"/>
                </a:rPr>
                <a:t>None</a:t>
              </a:r>
              <a:endParaRPr lang="en-US" sz="4800" b="1">
                <a:effectLst>
                  <a:outerShdw blurRad="38100" dist="38100" dir="2700000" algn="tl">
                    <a:srgbClr val="000000"/>
                  </a:outerShdw>
                </a:effectLst>
                <a:latin typeface="Times New Roman" charset="0"/>
                <a:ea typeface="ＭＳ Ｐゴシック" charset="-128"/>
              </a:endParaRPr>
            </a:p>
          </p:txBody>
        </p:sp>
        <p:sp>
          <p:nvSpPr>
            <p:cNvPr id="316427" name="Rectangle 11"/>
            <p:cNvSpPr>
              <a:spLocks noChangeArrowheads="1"/>
            </p:cNvSpPr>
            <p:nvPr/>
          </p:nvSpPr>
          <p:spPr bwMode="auto">
            <a:xfrm>
              <a:off x="1512" y="1631"/>
              <a:ext cx="2256" cy="576"/>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sz="2800">
                  <a:effectLst>
                    <a:outerShdw blurRad="38100" dist="38100" dir="2700000" algn="tl">
                      <a:srgbClr val="000000"/>
                    </a:outerShdw>
                  </a:effectLst>
                  <a:latin typeface="Arial" charset="0"/>
                  <a:ea typeface="ＭＳ Ｐゴシック" charset="-128"/>
                  <a:cs typeface="Times New Roman" charset="0"/>
                </a:rPr>
                <a:t>Right arm</a:t>
              </a:r>
              <a:endParaRPr lang="en-US" sz="4800" b="1">
                <a:effectLst>
                  <a:outerShdw blurRad="38100" dist="38100" dir="2700000" algn="tl">
                    <a:srgbClr val="000000"/>
                  </a:outerShdw>
                </a:effectLst>
                <a:latin typeface="Times New Roman" charset="0"/>
                <a:ea typeface="ＭＳ Ｐゴシック" charset="-128"/>
              </a:endParaRPr>
            </a:p>
          </p:txBody>
        </p:sp>
        <p:sp>
          <p:nvSpPr>
            <p:cNvPr id="316428" name="Rectangle 12"/>
            <p:cNvSpPr>
              <a:spLocks noChangeArrowheads="1"/>
            </p:cNvSpPr>
            <p:nvPr/>
          </p:nvSpPr>
          <p:spPr bwMode="auto">
            <a:xfrm>
              <a:off x="270" y="1631"/>
              <a:ext cx="1242" cy="576"/>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sz="2800">
                  <a:effectLst>
                    <a:outerShdw blurRad="38100" dist="38100" dir="2700000" algn="tl">
                      <a:srgbClr val="000000"/>
                    </a:outerShdw>
                  </a:effectLst>
                  <a:latin typeface="Arial" charset="0"/>
                  <a:ea typeface="ＭＳ Ｐゴシック" charset="-128"/>
                  <a:cs typeface="Times New Roman" charset="0"/>
                </a:rPr>
                <a:t>aVR</a:t>
              </a:r>
              <a:endParaRPr lang="en-US" sz="4800" b="1">
                <a:effectLst>
                  <a:outerShdw blurRad="38100" dist="38100" dir="2700000" algn="tl">
                    <a:srgbClr val="000000"/>
                  </a:outerShdw>
                </a:effectLst>
                <a:latin typeface="Times New Roman" charset="0"/>
                <a:ea typeface="ＭＳ Ｐゴシック" charset="-128"/>
              </a:endParaRPr>
            </a:p>
          </p:txBody>
        </p:sp>
        <p:sp>
          <p:nvSpPr>
            <p:cNvPr id="316429" name="Rectangle 13"/>
            <p:cNvSpPr>
              <a:spLocks noChangeArrowheads="1"/>
            </p:cNvSpPr>
            <p:nvPr/>
          </p:nvSpPr>
          <p:spPr bwMode="auto">
            <a:xfrm>
              <a:off x="3768" y="960"/>
              <a:ext cx="2442" cy="671"/>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sz="2800" b="1">
                  <a:solidFill>
                    <a:schemeClr val="tx2"/>
                  </a:solidFill>
                  <a:effectLst>
                    <a:outerShdw blurRad="38100" dist="38100" dir="2700000" algn="tl">
                      <a:srgbClr val="000000"/>
                    </a:outerShdw>
                  </a:effectLst>
                  <a:latin typeface="Arial" charset="0"/>
                  <a:ea typeface="ＭＳ Ｐゴシック" charset="-128"/>
                  <a:cs typeface="Times New Roman" charset="0"/>
                </a:rPr>
                <a:t>Heart Surface Viewed</a:t>
              </a:r>
              <a:endParaRPr lang="en-US" sz="4800" b="1">
                <a:solidFill>
                  <a:schemeClr val="tx2"/>
                </a:solidFill>
                <a:effectLst>
                  <a:outerShdw blurRad="38100" dist="38100" dir="2700000" algn="tl">
                    <a:srgbClr val="000000"/>
                  </a:outerShdw>
                </a:effectLst>
                <a:latin typeface="Times New Roman" charset="0"/>
                <a:ea typeface="ＭＳ Ｐゴシック" charset="-128"/>
              </a:endParaRPr>
            </a:p>
          </p:txBody>
        </p:sp>
        <p:sp>
          <p:nvSpPr>
            <p:cNvPr id="316430" name="Rectangle 14"/>
            <p:cNvSpPr>
              <a:spLocks noChangeArrowheads="1"/>
            </p:cNvSpPr>
            <p:nvPr/>
          </p:nvSpPr>
          <p:spPr bwMode="auto">
            <a:xfrm>
              <a:off x="1512" y="960"/>
              <a:ext cx="2256" cy="671"/>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sz="2800" b="1">
                  <a:solidFill>
                    <a:schemeClr val="tx2"/>
                  </a:solidFill>
                  <a:effectLst>
                    <a:outerShdw blurRad="38100" dist="38100" dir="2700000" algn="tl">
                      <a:srgbClr val="000000"/>
                    </a:outerShdw>
                  </a:effectLst>
                  <a:latin typeface="Arial" charset="0"/>
                  <a:ea typeface="ＭＳ Ｐゴシック" charset="-128"/>
                  <a:cs typeface="Times New Roman" charset="0"/>
                </a:rPr>
                <a:t>Positive</a:t>
              </a:r>
            </a:p>
            <a:p>
              <a:pPr algn="ctr">
                <a:buClr>
                  <a:schemeClr val="tx2"/>
                </a:buClr>
                <a:buSzPct val="60000"/>
                <a:defRPr/>
              </a:pPr>
              <a:r>
                <a:rPr lang="en-US" sz="2800" b="1">
                  <a:solidFill>
                    <a:schemeClr val="tx2"/>
                  </a:solidFill>
                  <a:effectLst>
                    <a:outerShdw blurRad="38100" dist="38100" dir="2700000" algn="tl">
                      <a:srgbClr val="000000"/>
                    </a:outerShdw>
                  </a:effectLst>
                  <a:latin typeface="Arial" charset="0"/>
                  <a:ea typeface="ＭＳ Ｐゴシック" charset="-128"/>
                  <a:cs typeface="Times New Roman" charset="0"/>
                </a:rPr>
                <a:t>Electrode</a:t>
              </a:r>
              <a:endParaRPr lang="en-US" sz="4800" b="1">
                <a:solidFill>
                  <a:schemeClr val="tx2"/>
                </a:solidFill>
                <a:effectLst>
                  <a:outerShdw blurRad="38100" dist="38100" dir="2700000" algn="tl">
                    <a:srgbClr val="000000"/>
                  </a:outerShdw>
                </a:effectLst>
                <a:latin typeface="Times New Roman" charset="0"/>
                <a:ea typeface="ＭＳ Ｐゴシック" charset="-128"/>
              </a:endParaRPr>
            </a:p>
          </p:txBody>
        </p:sp>
        <p:sp>
          <p:nvSpPr>
            <p:cNvPr id="316431" name="Rectangle 15"/>
            <p:cNvSpPr>
              <a:spLocks noChangeArrowheads="1"/>
            </p:cNvSpPr>
            <p:nvPr/>
          </p:nvSpPr>
          <p:spPr bwMode="auto">
            <a:xfrm>
              <a:off x="270" y="960"/>
              <a:ext cx="1242" cy="671"/>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sz="2800" b="1">
                  <a:solidFill>
                    <a:schemeClr val="tx2"/>
                  </a:solidFill>
                  <a:effectLst>
                    <a:outerShdw blurRad="38100" dist="38100" dir="2700000" algn="tl">
                      <a:srgbClr val="000000"/>
                    </a:outerShdw>
                  </a:effectLst>
                  <a:latin typeface="Arial" charset="0"/>
                  <a:ea typeface="ＭＳ Ｐゴシック" charset="-128"/>
                  <a:cs typeface="Times New Roman" charset="0"/>
                </a:rPr>
                <a:t>Lead</a:t>
              </a:r>
              <a:endParaRPr lang="en-US" sz="4800" b="1">
                <a:solidFill>
                  <a:schemeClr val="tx2"/>
                </a:solidFill>
                <a:effectLst>
                  <a:outerShdw blurRad="38100" dist="38100" dir="2700000" algn="tl">
                    <a:srgbClr val="000000"/>
                  </a:outerShdw>
                </a:effectLst>
                <a:latin typeface="Times New Roman" charset="0"/>
                <a:ea typeface="ＭＳ Ｐゴシック" charset="-128"/>
              </a:endParaRPr>
            </a:p>
          </p:txBody>
        </p:sp>
        <p:sp>
          <p:nvSpPr>
            <p:cNvPr id="33809" name="Line 16"/>
            <p:cNvSpPr>
              <a:spLocks noChangeShapeType="1"/>
            </p:cNvSpPr>
            <p:nvPr/>
          </p:nvSpPr>
          <p:spPr bwMode="auto">
            <a:xfrm>
              <a:off x="270" y="960"/>
              <a:ext cx="5940" cy="0"/>
            </a:xfrm>
            <a:prstGeom prst="line">
              <a:avLst/>
            </a:prstGeom>
            <a:noFill/>
            <a:ln w="12700"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3810" name="Line 17"/>
            <p:cNvSpPr>
              <a:spLocks noChangeShapeType="1"/>
            </p:cNvSpPr>
            <p:nvPr/>
          </p:nvSpPr>
          <p:spPr bwMode="auto">
            <a:xfrm>
              <a:off x="270" y="3359"/>
              <a:ext cx="5940" cy="0"/>
            </a:xfrm>
            <a:prstGeom prst="line">
              <a:avLst/>
            </a:prstGeom>
            <a:noFill/>
            <a:ln w="25400"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3811" name="Line 18"/>
            <p:cNvSpPr>
              <a:spLocks noChangeShapeType="1"/>
            </p:cNvSpPr>
            <p:nvPr/>
          </p:nvSpPr>
          <p:spPr bwMode="auto">
            <a:xfrm>
              <a:off x="270" y="960"/>
              <a:ext cx="0" cy="2399"/>
            </a:xfrm>
            <a:prstGeom prst="line">
              <a:avLst/>
            </a:prstGeom>
            <a:noFill/>
            <a:ln w="9525"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3812" name="Line 19"/>
            <p:cNvSpPr>
              <a:spLocks noChangeShapeType="1"/>
            </p:cNvSpPr>
            <p:nvPr/>
          </p:nvSpPr>
          <p:spPr bwMode="auto">
            <a:xfrm>
              <a:off x="6210" y="960"/>
              <a:ext cx="0" cy="2399"/>
            </a:xfrm>
            <a:prstGeom prst="line">
              <a:avLst/>
            </a:prstGeom>
            <a:noFill/>
            <a:ln w="9525"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3813" name="Line 20"/>
            <p:cNvSpPr>
              <a:spLocks noChangeShapeType="1"/>
            </p:cNvSpPr>
            <p:nvPr/>
          </p:nvSpPr>
          <p:spPr bwMode="auto">
            <a:xfrm>
              <a:off x="270" y="1631"/>
              <a:ext cx="5940" cy="0"/>
            </a:xfrm>
            <a:prstGeom prst="line">
              <a:avLst/>
            </a:prstGeom>
            <a:noFill/>
            <a:ln w="12700"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3814" name="Line 21"/>
            <p:cNvSpPr>
              <a:spLocks noChangeShapeType="1"/>
            </p:cNvSpPr>
            <p:nvPr/>
          </p:nvSpPr>
          <p:spPr bwMode="auto">
            <a:xfrm>
              <a:off x="1512" y="960"/>
              <a:ext cx="0" cy="2399"/>
            </a:xfrm>
            <a:prstGeom prst="line">
              <a:avLst/>
            </a:prstGeom>
            <a:noFill/>
            <a:ln w="9525"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3815" name="Line 22"/>
            <p:cNvSpPr>
              <a:spLocks noChangeShapeType="1"/>
            </p:cNvSpPr>
            <p:nvPr/>
          </p:nvSpPr>
          <p:spPr bwMode="auto">
            <a:xfrm>
              <a:off x="3768" y="960"/>
              <a:ext cx="0" cy="2399"/>
            </a:xfrm>
            <a:prstGeom prst="line">
              <a:avLst/>
            </a:prstGeom>
            <a:noFill/>
            <a:ln w="9525"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3816" name="Line 23"/>
            <p:cNvSpPr>
              <a:spLocks noChangeShapeType="1"/>
            </p:cNvSpPr>
            <p:nvPr/>
          </p:nvSpPr>
          <p:spPr bwMode="auto">
            <a:xfrm>
              <a:off x="270" y="2207"/>
              <a:ext cx="5940" cy="0"/>
            </a:xfrm>
            <a:prstGeom prst="line">
              <a:avLst/>
            </a:prstGeom>
            <a:noFill/>
            <a:ln w="9525"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3817" name="Line 24"/>
            <p:cNvSpPr>
              <a:spLocks noChangeShapeType="1"/>
            </p:cNvSpPr>
            <p:nvPr/>
          </p:nvSpPr>
          <p:spPr bwMode="auto">
            <a:xfrm>
              <a:off x="270" y="2783"/>
              <a:ext cx="5940" cy="0"/>
            </a:xfrm>
            <a:prstGeom prst="line">
              <a:avLst/>
            </a:prstGeom>
            <a:noFill/>
            <a:ln w="9525"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spTree>
    <p:extLst>
      <p:ext uri="{BB962C8B-B14F-4D97-AF65-F5344CB8AC3E}">
        <p14:creationId xmlns:p14="http://schemas.microsoft.com/office/powerpoint/2010/main" val="138254697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Horizontal Plane Leads</a:t>
            </a:r>
          </a:p>
        </p:txBody>
      </p:sp>
      <p:sp>
        <p:nvSpPr>
          <p:cNvPr id="34819" name="Rectangle 3"/>
          <p:cNvSpPr>
            <a:spLocks noGrp="1" noChangeArrowheads="1"/>
          </p:cNvSpPr>
          <p:nvPr>
            <p:ph type="body" idx="4294967295"/>
          </p:nvPr>
        </p:nvSpPr>
        <p:spPr>
          <a:xfrm>
            <a:off x="0" y="1641475"/>
            <a:ext cx="4724400" cy="4454525"/>
          </a:xfrm>
        </p:spPr>
        <p:txBody>
          <a:bodyPr/>
          <a:lstStyle/>
          <a:p>
            <a:pPr eaLnBrk="1" hangingPunct="1"/>
            <a:r>
              <a:rPr lang="en-US" altLang="en-US">
                <a:ea typeface="ＭＳ Ｐゴシック" panose="020B0600070205080204" pitchFamily="34" charset="-128"/>
              </a:rPr>
              <a:t>View the heart as if the body were sliced in half horizontally</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Directions</a:t>
            </a:r>
          </a:p>
          <a:p>
            <a:pPr lvl="1" eaLnBrk="1" hangingPunct="1"/>
            <a:r>
              <a:rPr lang="en-US" altLang="en-US">
                <a:ea typeface="ＭＳ Ｐゴシック" panose="020B0600070205080204" pitchFamily="34" charset="-128"/>
              </a:rPr>
              <a:t>Anterior</a:t>
            </a:r>
          </a:p>
          <a:p>
            <a:pPr lvl="1" eaLnBrk="1" hangingPunct="1"/>
            <a:r>
              <a:rPr lang="en-US" altLang="en-US">
                <a:ea typeface="ＭＳ Ｐゴシック" panose="020B0600070205080204" pitchFamily="34" charset="-128"/>
              </a:rPr>
              <a:t>Posterior</a:t>
            </a:r>
          </a:p>
          <a:p>
            <a:pPr lvl="1" eaLnBrk="1" hangingPunct="1"/>
            <a:r>
              <a:rPr lang="en-US" altLang="en-US">
                <a:ea typeface="ＭＳ Ｐゴシック" panose="020B0600070205080204" pitchFamily="34" charset="-128"/>
              </a:rPr>
              <a:t>Right</a:t>
            </a:r>
          </a:p>
          <a:p>
            <a:pPr lvl="1" eaLnBrk="1" hangingPunct="1"/>
            <a:r>
              <a:rPr lang="en-US" altLang="en-US">
                <a:ea typeface="ＭＳ Ｐゴシック" panose="020B0600070205080204" pitchFamily="34" charset="-128"/>
              </a:rPr>
              <a:t>Left</a:t>
            </a:r>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8050" y="1524000"/>
            <a:ext cx="2801938"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22316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Horizontal Plane Leads</a:t>
            </a:r>
          </a:p>
        </p:txBody>
      </p:sp>
      <p:sp>
        <p:nvSpPr>
          <p:cNvPr id="35843" name="Rectangle 3"/>
          <p:cNvSpPr>
            <a:spLocks noGrp="1" noChangeArrowheads="1"/>
          </p:cNvSpPr>
          <p:nvPr>
            <p:ph type="body" idx="4294967295"/>
          </p:nvPr>
        </p:nvSpPr>
        <p:spPr>
          <a:xfrm>
            <a:off x="0" y="1641475"/>
            <a:ext cx="4735513" cy="4454525"/>
          </a:xfrm>
        </p:spPr>
        <p:txBody>
          <a:bodyPr/>
          <a:lstStyle/>
          <a:p>
            <a:pPr eaLnBrk="1" hangingPunct="1">
              <a:lnSpc>
                <a:spcPct val="90000"/>
              </a:lnSpc>
            </a:pPr>
            <a:r>
              <a:rPr lang="en-US" altLang="en-US">
                <a:ea typeface="ＭＳ Ｐゴシック" panose="020B0600070205080204" pitchFamily="34" charset="-128"/>
              </a:rPr>
              <a:t>Six chest (precordial or “V”) leads view the heart in the horizontal plane</a:t>
            </a:r>
          </a:p>
          <a:p>
            <a:pPr eaLnBrk="1" hangingPunct="1">
              <a:lnSpc>
                <a:spcPct val="90000"/>
              </a:lnSpc>
            </a:pPr>
            <a:r>
              <a:rPr lang="en-US" altLang="en-US">
                <a:ea typeface="ＭＳ Ｐゴシック" panose="020B0600070205080204" pitchFamily="34" charset="-128"/>
              </a:rPr>
              <a:t>Chest leads</a:t>
            </a:r>
          </a:p>
          <a:p>
            <a:pPr lvl="1" eaLnBrk="1" hangingPunct="1">
              <a:lnSpc>
                <a:spcPct val="90000"/>
              </a:lnSpc>
            </a:pPr>
            <a:r>
              <a:rPr lang="en-US" altLang="en-US">
                <a:ea typeface="ＭＳ Ｐゴシック" panose="020B0600070205080204" pitchFamily="34" charset="-128"/>
              </a:rPr>
              <a:t>V</a:t>
            </a:r>
            <a:r>
              <a:rPr lang="en-US" altLang="en-US" baseline="-25000">
                <a:ea typeface="ＭＳ Ｐゴシック" panose="020B0600070205080204" pitchFamily="34" charset="-128"/>
              </a:rPr>
              <a:t>1</a:t>
            </a:r>
          </a:p>
          <a:p>
            <a:pPr lvl="1" eaLnBrk="1" hangingPunct="1">
              <a:lnSpc>
                <a:spcPct val="90000"/>
              </a:lnSpc>
            </a:pPr>
            <a:r>
              <a:rPr lang="en-US" altLang="en-US">
                <a:ea typeface="ＭＳ Ｐゴシック" panose="020B0600070205080204" pitchFamily="34" charset="-128"/>
              </a:rPr>
              <a:t>V</a:t>
            </a:r>
            <a:r>
              <a:rPr lang="en-US" altLang="en-US" baseline="-25000">
                <a:ea typeface="ＭＳ Ｐゴシック" panose="020B0600070205080204" pitchFamily="34" charset="-128"/>
              </a:rPr>
              <a:t>2</a:t>
            </a:r>
          </a:p>
          <a:p>
            <a:pPr lvl="1" eaLnBrk="1" hangingPunct="1">
              <a:lnSpc>
                <a:spcPct val="90000"/>
              </a:lnSpc>
            </a:pPr>
            <a:r>
              <a:rPr lang="en-US" altLang="en-US">
                <a:ea typeface="ＭＳ Ｐゴシック" panose="020B0600070205080204" pitchFamily="34" charset="-128"/>
              </a:rPr>
              <a:t>V</a:t>
            </a:r>
            <a:r>
              <a:rPr lang="en-US" altLang="en-US" baseline="-25000">
                <a:ea typeface="ＭＳ Ｐゴシック" panose="020B0600070205080204" pitchFamily="34" charset="-128"/>
              </a:rPr>
              <a:t>3</a:t>
            </a:r>
          </a:p>
          <a:p>
            <a:pPr lvl="1" eaLnBrk="1" hangingPunct="1">
              <a:lnSpc>
                <a:spcPct val="90000"/>
              </a:lnSpc>
            </a:pPr>
            <a:r>
              <a:rPr lang="en-US" altLang="en-US">
                <a:ea typeface="ＭＳ Ｐゴシック" panose="020B0600070205080204" pitchFamily="34" charset="-128"/>
              </a:rPr>
              <a:t>V</a:t>
            </a:r>
            <a:r>
              <a:rPr lang="en-US" altLang="en-US" baseline="-25000">
                <a:ea typeface="ＭＳ Ｐゴシック" panose="020B0600070205080204" pitchFamily="34" charset="-128"/>
              </a:rPr>
              <a:t>4</a:t>
            </a:r>
          </a:p>
          <a:p>
            <a:pPr lvl="1" eaLnBrk="1" hangingPunct="1">
              <a:lnSpc>
                <a:spcPct val="90000"/>
              </a:lnSpc>
            </a:pPr>
            <a:r>
              <a:rPr lang="en-US" altLang="en-US">
                <a:ea typeface="ＭＳ Ｐゴシック" panose="020B0600070205080204" pitchFamily="34" charset="-128"/>
              </a:rPr>
              <a:t>V</a:t>
            </a:r>
            <a:r>
              <a:rPr lang="en-US" altLang="en-US" baseline="-25000">
                <a:ea typeface="ＭＳ Ｐゴシック" panose="020B0600070205080204" pitchFamily="34" charset="-128"/>
              </a:rPr>
              <a:t>5</a:t>
            </a:r>
          </a:p>
          <a:p>
            <a:pPr lvl="1" eaLnBrk="1" hangingPunct="1">
              <a:lnSpc>
                <a:spcPct val="90000"/>
              </a:lnSpc>
            </a:pPr>
            <a:r>
              <a:rPr lang="en-US" altLang="en-US">
                <a:ea typeface="ＭＳ Ｐゴシック" panose="020B0600070205080204" pitchFamily="34" charset="-128"/>
              </a:rPr>
              <a:t>V</a:t>
            </a:r>
            <a:r>
              <a:rPr lang="en-US" altLang="en-US" baseline="-25000">
                <a:ea typeface="ＭＳ Ｐゴシック" panose="020B0600070205080204" pitchFamily="34" charset="-128"/>
              </a:rPr>
              <a:t>6</a:t>
            </a:r>
          </a:p>
        </p:txBody>
      </p:sp>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524000"/>
            <a:ext cx="28130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06807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a:xfrm>
            <a:off x="4416425" y="228600"/>
            <a:ext cx="7775575" cy="1219200"/>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Chest Lead Placement</a:t>
            </a:r>
          </a:p>
        </p:txBody>
      </p:sp>
      <p:pic>
        <p:nvPicPr>
          <p:cNvPr id="419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900" y="1568450"/>
            <a:ext cx="54102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700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a:xfrm>
            <a:off x="4416425" y="228600"/>
            <a:ext cx="7775575" cy="1219200"/>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Chest Lead Placement</a:t>
            </a:r>
          </a:p>
        </p:txBody>
      </p:sp>
      <p:pic>
        <p:nvPicPr>
          <p:cNvPr id="440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3600" y="1670050"/>
            <a:ext cx="53848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6641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idx="4294967295"/>
          </p:nvPr>
        </p:nvSpPr>
        <p:spPr>
          <a:xfrm>
            <a:off x="4416425" y="228600"/>
            <a:ext cx="7775575" cy="1219200"/>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Chest Lead Placement</a:t>
            </a:r>
          </a:p>
        </p:txBody>
      </p:sp>
      <p:pic>
        <p:nvPicPr>
          <p:cNvPr id="4608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900" y="1492250"/>
            <a:ext cx="56642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8529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idx="4294967295"/>
          </p:nvPr>
        </p:nvSpPr>
        <p:spPr>
          <a:xfrm>
            <a:off x="4416425" y="228600"/>
            <a:ext cx="7775575" cy="1219200"/>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Chest Lead Placement</a:t>
            </a:r>
          </a:p>
        </p:txBody>
      </p:sp>
      <p:pic>
        <p:nvPicPr>
          <p:cNvPr id="4813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100" y="1320800"/>
            <a:ext cx="576580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060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idx="4294967295"/>
          </p:nvPr>
        </p:nvSpPr>
        <p:spPr>
          <a:xfrm>
            <a:off x="4416425" y="228600"/>
            <a:ext cx="7775575" cy="1219200"/>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Chest Lead Placement</a:t>
            </a:r>
          </a:p>
        </p:txBody>
      </p:sp>
      <p:pic>
        <p:nvPicPr>
          <p:cNvPr id="491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850" y="1676400"/>
            <a:ext cx="544830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7677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b="1">
                <a:ea typeface="ＭＳ Ｐゴシック" panose="020B0600070205080204" pitchFamily="34" charset="-128"/>
              </a:rPr>
              <a:t>Objectives</a:t>
            </a:r>
          </a:p>
        </p:txBody>
      </p:sp>
      <p:sp>
        <p:nvSpPr>
          <p:cNvPr id="3076" name="Rectangle 3"/>
          <p:cNvSpPr>
            <a:spLocks noGrp="1" noChangeArrowheads="1"/>
          </p:cNvSpPr>
          <p:nvPr>
            <p:ph type="body" idx="4294967295"/>
          </p:nvPr>
        </p:nvSpPr>
        <p:spPr>
          <a:xfrm>
            <a:off x="1958975" y="1825625"/>
            <a:ext cx="10233025" cy="4351338"/>
          </a:xfrm>
        </p:spPr>
        <p:txBody>
          <a:bodyPr/>
          <a:lstStyle/>
          <a:p>
            <a:pPr marL="514350" indent="-514350"/>
            <a:r>
              <a:rPr lang="en-US" altLang="en-US">
                <a:ea typeface="ＭＳ Ｐゴシック" panose="020B0600070205080204" pitchFamily="34" charset="-128"/>
              </a:rPr>
              <a:t>Develop a systematic approach for infarct recognition on the electrocardiogram (ECG).</a:t>
            </a:r>
          </a:p>
          <a:p>
            <a:pPr marL="514350" indent="-514350"/>
            <a:r>
              <a:rPr lang="en-US" altLang="en-US">
                <a:ea typeface="ＭＳ Ｐゴシック" panose="020B0600070205080204" pitchFamily="34" charset="-128"/>
              </a:rPr>
              <a:t>Gain familiarity with 12-lead ECG interpretation.</a:t>
            </a:r>
          </a:p>
        </p:txBody>
      </p:sp>
    </p:spTree>
    <p:extLst>
      <p:ext uri="{BB962C8B-B14F-4D97-AF65-F5344CB8AC3E}">
        <p14:creationId xmlns:p14="http://schemas.microsoft.com/office/powerpoint/2010/main" val="131720696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0" y="171450"/>
            <a:ext cx="7772400" cy="1219200"/>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Chest Leads</a:t>
            </a:r>
          </a:p>
        </p:txBody>
      </p:sp>
      <p:grpSp>
        <p:nvGrpSpPr>
          <p:cNvPr id="50179" name="Group 3"/>
          <p:cNvGrpSpPr>
            <a:grpSpLocks noRot="1"/>
          </p:cNvGrpSpPr>
          <p:nvPr/>
        </p:nvGrpSpPr>
        <p:grpSpPr bwMode="auto">
          <a:xfrm>
            <a:off x="2068513" y="1238251"/>
            <a:ext cx="8253412" cy="4678363"/>
            <a:chOff x="270" y="960"/>
            <a:chExt cx="5940" cy="3196"/>
          </a:xfrm>
        </p:grpSpPr>
        <p:sp>
          <p:nvSpPr>
            <p:cNvPr id="319492" name="Rectangle 4"/>
            <p:cNvSpPr>
              <a:spLocks noChangeArrowheads="1"/>
            </p:cNvSpPr>
            <p:nvPr/>
          </p:nvSpPr>
          <p:spPr bwMode="auto">
            <a:xfrm>
              <a:off x="4609" y="3780"/>
              <a:ext cx="1601" cy="376"/>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a:effectLst>
                    <a:outerShdw blurRad="38100" dist="38100" dir="2700000" algn="tl">
                      <a:srgbClr val="000000"/>
                    </a:outerShdw>
                  </a:effectLst>
                  <a:latin typeface="Arial" charset="0"/>
                  <a:ea typeface="ＭＳ Ｐゴシック" charset="-128"/>
                  <a:cs typeface="Times New Roman" charset="0"/>
                </a:rPr>
                <a:t>Lateral</a:t>
              </a:r>
              <a:endParaRPr lang="en-US" sz="4000">
                <a:effectLst>
                  <a:outerShdw blurRad="38100" dist="38100" dir="2700000" algn="tl">
                    <a:srgbClr val="000000"/>
                  </a:outerShdw>
                </a:effectLst>
                <a:latin typeface="Times New Roman" charset="0"/>
                <a:ea typeface="ＭＳ Ｐゴシック" charset="-128"/>
              </a:endParaRPr>
            </a:p>
          </p:txBody>
        </p:sp>
        <p:sp>
          <p:nvSpPr>
            <p:cNvPr id="319493" name="Rectangle 5"/>
            <p:cNvSpPr>
              <a:spLocks noChangeArrowheads="1"/>
            </p:cNvSpPr>
            <p:nvPr/>
          </p:nvSpPr>
          <p:spPr bwMode="auto">
            <a:xfrm>
              <a:off x="1129" y="3780"/>
              <a:ext cx="3480" cy="376"/>
            </a:xfrm>
            <a:prstGeom prst="rect">
              <a:avLst/>
            </a:prstGeom>
            <a:noFill/>
            <a:ln w="9525">
              <a:solidFill>
                <a:srgbClr val="FFFF00"/>
              </a:solidFill>
              <a:miter lim="800000"/>
              <a:headEnd/>
              <a:tailEnd/>
            </a:ln>
            <a:effectLst/>
          </p:spPr>
          <p:txBody>
            <a:bodyPr/>
            <a:lstStyle/>
            <a:p>
              <a:pPr>
                <a:buClr>
                  <a:schemeClr val="tx2"/>
                </a:buClr>
                <a:buSzPct val="60000"/>
                <a:defRPr/>
              </a:pPr>
              <a:r>
                <a:rPr lang="en-US" sz="2000">
                  <a:effectLst>
                    <a:outerShdw blurRad="38100" dist="38100" dir="2700000" algn="tl">
                      <a:srgbClr val="000000"/>
                    </a:outerShdw>
                  </a:effectLst>
                  <a:latin typeface="Arial" charset="0"/>
                  <a:ea typeface="ＭＳ Ｐゴシック" charset="-128"/>
                  <a:cs typeface="Times New Roman" charset="0"/>
                </a:rPr>
                <a:t>Left midaxillary line; same level as V</a:t>
              </a:r>
              <a:r>
                <a:rPr lang="en-US" sz="2000" baseline="-30000">
                  <a:effectLst>
                    <a:outerShdw blurRad="38100" dist="38100" dir="2700000" algn="tl">
                      <a:srgbClr val="000000"/>
                    </a:outerShdw>
                  </a:effectLst>
                  <a:latin typeface="Arial" charset="0"/>
                  <a:ea typeface="ＭＳ Ｐゴシック" charset="-128"/>
                  <a:cs typeface="Times New Roman" charset="0"/>
                </a:rPr>
                <a:t>4</a:t>
              </a:r>
              <a:endParaRPr lang="en-US" sz="2000">
                <a:effectLst>
                  <a:outerShdw blurRad="38100" dist="38100" dir="2700000" algn="tl">
                    <a:srgbClr val="000000"/>
                  </a:outerShdw>
                </a:effectLst>
                <a:latin typeface="Times New Roman" charset="0"/>
                <a:ea typeface="ＭＳ Ｐゴシック" charset="-128"/>
              </a:endParaRPr>
            </a:p>
          </p:txBody>
        </p:sp>
        <p:sp>
          <p:nvSpPr>
            <p:cNvPr id="319494" name="Rectangle 6"/>
            <p:cNvSpPr>
              <a:spLocks noChangeArrowheads="1"/>
            </p:cNvSpPr>
            <p:nvPr/>
          </p:nvSpPr>
          <p:spPr bwMode="auto">
            <a:xfrm>
              <a:off x="270" y="3780"/>
              <a:ext cx="859" cy="376"/>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a:effectLst>
                    <a:outerShdw blurRad="38100" dist="38100" dir="2700000" algn="tl">
                      <a:srgbClr val="000000"/>
                    </a:outerShdw>
                  </a:effectLst>
                  <a:latin typeface="Arial" charset="0"/>
                  <a:ea typeface="ＭＳ Ｐゴシック" charset="-128"/>
                  <a:cs typeface="Times New Roman" charset="0"/>
                </a:rPr>
                <a:t>V</a:t>
              </a:r>
              <a:r>
                <a:rPr lang="en-US" baseline="-30000">
                  <a:effectLst>
                    <a:outerShdw blurRad="38100" dist="38100" dir="2700000" algn="tl">
                      <a:srgbClr val="000000"/>
                    </a:outerShdw>
                  </a:effectLst>
                  <a:latin typeface="Arial" charset="0"/>
                  <a:ea typeface="ＭＳ Ｐゴシック" charset="-128"/>
                  <a:cs typeface="Times New Roman" charset="0"/>
                </a:rPr>
                <a:t>6</a:t>
              </a:r>
              <a:endParaRPr lang="en-US" sz="4000">
                <a:effectLst>
                  <a:outerShdw blurRad="38100" dist="38100" dir="2700000" algn="tl">
                    <a:srgbClr val="000000"/>
                  </a:outerShdw>
                </a:effectLst>
                <a:latin typeface="Times New Roman" charset="0"/>
                <a:ea typeface="ＭＳ Ｐゴシック" charset="-128"/>
              </a:endParaRPr>
            </a:p>
          </p:txBody>
        </p:sp>
        <p:sp>
          <p:nvSpPr>
            <p:cNvPr id="319495" name="Rectangle 7"/>
            <p:cNvSpPr>
              <a:spLocks noChangeArrowheads="1"/>
            </p:cNvSpPr>
            <p:nvPr/>
          </p:nvSpPr>
          <p:spPr bwMode="auto">
            <a:xfrm>
              <a:off x="4609" y="3263"/>
              <a:ext cx="1601" cy="514"/>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a:effectLst>
                    <a:outerShdw blurRad="38100" dist="38100" dir="2700000" algn="tl">
                      <a:srgbClr val="000000"/>
                    </a:outerShdw>
                  </a:effectLst>
                  <a:latin typeface="Arial" charset="0"/>
                  <a:ea typeface="ＭＳ Ｐゴシック" charset="-128"/>
                  <a:cs typeface="Times New Roman" charset="0"/>
                </a:rPr>
                <a:t>Lateral</a:t>
              </a:r>
              <a:endParaRPr lang="en-US" sz="4000">
                <a:effectLst>
                  <a:outerShdw blurRad="38100" dist="38100" dir="2700000" algn="tl">
                    <a:srgbClr val="000000"/>
                  </a:outerShdw>
                </a:effectLst>
                <a:latin typeface="Times New Roman" charset="0"/>
                <a:ea typeface="ＭＳ Ｐゴシック" charset="-128"/>
              </a:endParaRPr>
            </a:p>
          </p:txBody>
        </p:sp>
        <p:sp>
          <p:nvSpPr>
            <p:cNvPr id="319496" name="Rectangle 8"/>
            <p:cNvSpPr>
              <a:spLocks noChangeArrowheads="1"/>
            </p:cNvSpPr>
            <p:nvPr/>
          </p:nvSpPr>
          <p:spPr bwMode="auto">
            <a:xfrm>
              <a:off x="1129" y="3263"/>
              <a:ext cx="3480" cy="514"/>
            </a:xfrm>
            <a:prstGeom prst="rect">
              <a:avLst/>
            </a:prstGeom>
            <a:noFill/>
            <a:ln w="9525">
              <a:solidFill>
                <a:srgbClr val="FFFF00"/>
              </a:solidFill>
              <a:miter lim="800000"/>
              <a:headEnd/>
              <a:tailEnd/>
            </a:ln>
            <a:effectLst/>
          </p:spPr>
          <p:txBody>
            <a:bodyPr/>
            <a:lstStyle/>
            <a:p>
              <a:pPr>
                <a:buClr>
                  <a:schemeClr val="tx2"/>
                </a:buClr>
                <a:buSzPct val="60000"/>
                <a:defRPr/>
              </a:pPr>
              <a:r>
                <a:rPr lang="en-US" sz="2000">
                  <a:effectLst>
                    <a:outerShdw blurRad="38100" dist="38100" dir="2700000" algn="tl">
                      <a:srgbClr val="000000"/>
                    </a:outerShdw>
                  </a:effectLst>
                  <a:latin typeface="Arial" charset="0"/>
                  <a:ea typeface="ＭＳ Ｐゴシック" charset="-128"/>
                  <a:cs typeface="Times New Roman" charset="0"/>
                </a:rPr>
                <a:t>Left anterior axillary line; same level as V</a:t>
              </a:r>
              <a:r>
                <a:rPr lang="en-US" sz="2000" baseline="-30000">
                  <a:effectLst>
                    <a:outerShdw blurRad="38100" dist="38100" dir="2700000" algn="tl">
                      <a:srgbClr val="000000"/>
                    </a:outerShdw>
                  </a:effectLst>
                  <a:latin typeface="Arial" charset="0"/>
                  <a:ea typeface="ＭＳ Ｐゴシック" charset="-128"/>
                  <a:cs typeface="Times New Roman" charset="0"/>
                </a:rPr>
                <a:t>4</a:t>
              </a:r>
              <a:endParaRPr lang="en-US" sz="2000">
                <a:effectLst>
                  <a:outerShdw blurRad="38100" dist="38100" dir="2700000" algn="tl">
                    <a:srgbClr val="000000"/>
                  </a:outerShdw>
                </a:effectLst>
                <a:latin typeface="Times New Roman" charset="0"/>
                <a:ea typeface="ＭＳ Ｐゴシック" charset="-128"/>
              </a:endParaRPr>
            </a:p>
          </p:txBody>
        </p:sp>
        <p:sp>
          <p:nvSpPr>
            <p:cNvPr id="319497" name="Rectangle 9"/>
            <p:cNvSpPr>
              <a:spLocks noChangeArrowheads="1"/>
            </p:cNvSpPr>
            <p:nvPr/>
          </p:nvSpPr>
          <p:spPr bwMode="auto">
            <a:xfrm>
              <a:off x="270" y="3263"/>
              <a:ext cx="859" cy="514"/>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a:effectLst>
                    <a:outerShdw blurRad="38100" dist="38100" dir="2700000" algn="tl">
                      <a:srgbClr val="000000"/>
                    </a:outerShdw>
                  </a:effectLst>
                  <a:latin typeface="Arial" charset="0"/>
                  <a:ea typeface="ＭＳ Ｐゴシック" charset="-128"/>
                  <a:cs typeface="Times New Roman" charset="0"/>
                </a:rPr>
                <a:t>V</a:t>
              </a:r>
              <a:r>
                <a:rPr lang="en-US" baseline="-30000">
                  <a:effectLst>
                    <a:outerShdw blurRad="38100" dist="38100" dir="2700000" algn="tl">
                      <a:srgbClr val="000000"/>
                    </a:outerShdw>
                  </a:effectLst>
                  <a:latin typeface="Arial" charset="0"/>
                  <a:ea typeface="ＭＳ Ｐゴシック" charset="-128"/>
                  <a:cs typeface="Times New Roman" charset="0"/>
                </a:rPr>
                <a:t>5</a:t>
              </a:r>
              <a:endParaRPr lang="en-US" sz="4000">
                <a:effectLst>
                  <a:outerShdw blurRad="38100" dist="38100" dir="2700000" algn="tl">
                    <a:srgbClr val="000000"/>
                  </a:outerShdw>
                </a:effectLst>
                <a:latin typeface="Times New Roman" charset="0"/>
                <a:ea typeface="ＭＳ Ｐゴシック" charset="-128"/>
              </a:endParaRPr>
            </a:p>
          </p:txBody>
        </p:sp>
        <p:sp>
          <p:nvSpPr>
            <p:cNvPr id="319498" name="Rectangle 10"/>
            <p:cNvSpPr>
              <a:spLocks noChangeArrowheads="1"/>
            </p:cNvSpPr>
            <p:nvPr/>
          </p:nvSpPr>
          <p:spPr bwMode="auto">
            <a:xfrm>
              <a:off x="4609" y="2746"/>
              <a:ext cx="1601" cy="527"/>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a:effectLst>
                    <a:outerShdw blurRad="38100" dist="38100" dir="2700000" algn="tl">
                      <a:srgbClr val="000000"/>
                    </a:outerShdw>
                  </a:effectLst>
                  <a:latin typeface="Arial" charset="0"/>
                  <a:ea typeface="ＭＳ Ｐゴシック" charset="-128"/>
                  <a:cs typeface="Times New Roman" charset="0"/>
                </a:rPr>
                <a:t>Anterior</a:t>
              </a:r>
              <a:endParaRPr lang="en-US" sz="4000">
                <a:effectLst>
                  <a:outerShdw blurRad="38100" dist="38100" dir="2700000" algn="tl">
                    <a:srgbClr val="000000"/>
                  </a:outerShdw>
                </a:effectLst>
                <a:latin typeface="Times New Roman" charset="0"/>
                <a:ea typeface="ＭＳ Ｐゴシック" charset="-128"/>
              </a:endParaRPr>
            </a:p>
          </p:txBody>
        </p:sp>
        <p:sp>
          <p:nvSpPr>
            <p:cNvPr id="319499" name="Rectangle 11"/>
            <p:cNvSpPr>
              <a:spLocks noChangeArrowheads="1"/>
            </p:cNvSpPr>
            <p:nvPr/>
          </p:nvSpPr>
          <p:spPr bwMode="auto">
            <a:xfrm>
              <a:off x="1129" y="2746"/>
              <a:ext cx="3480" cy="527"/>
            </a:xfrm>
            <a:prstGeom prst="rect">
              <a:avLst/>
            </a:prstGeom>
            <a:noFill/>
            <a:ln w="9525">
              <a:solidFill>
                <a:srgbClr val="FFFF00"/>
              </a:solidFill>
              <a:miter lim="800000"/>
              <a:headEnd/>
              <a:tailEnd/>
            </a:ln>
            <a:effectLst/>
          </p:spPr>
          <p:txBody>
            <a:bodyPr/>
            <a:lstStyle/>
            <a:p>
              <a:pPr>
                <a:buClr>
                  <a:schemeClr val="tx2"/>
                </a:buClr>
                <a:buSzPct val="60000"/>
                <a:defRPr/>
              </a:pPr>
              <a:r>
                <a:rPr lang="en-US" sz="2000">
                  <a:effectLst>
                    <a:outerShdw blurRad="38100" dist="38100" dir="2700000" algn="tl">
                      <a:srgbClr val="000000"/>
                    </a:outerShdw>
                  </a:effectLst>
                  <a:latin typeface="Arial" charset="0"/>
                  <a:ea typeface="ＭＳ Ｐゴシック" charset="-128"/>
                  <a:cs typeface="Times New Roman" charset="0"/>
                </a:rPr>
                <a:t>Left midclavicular line, 5</a:t>
              </a:r>
              <a:r>
                <a:rPr lang="en-US" sz="2000" baseline="30000">
                  <a:effectLst>
                    <a:outerShdw blurRad="38100" dist="38100" dir="2700000" algn="tl">
                      <a:srgbClr val="000000"/>
                    </a:outerShdw>
                  </a:effectLst>
                  <a:latin typeface="Arial" charset="0"/>
                  <a:ea typeface="ＭＳ Ｐゴシック" charset="-128"/>
                  <a:cs typeface="Times New Roman" charset="0"/>
                </a:rPr>
                <a:t>th</a:t>
              </a:r>
              <a:r>
                <a:rPr lang="en-US" sz="2000">
                  <a:effectLst>
                    <a:outerShdw blurRad="38100" dist="38100" dir="2700000" algn="tl">
                      <a:srgbClr val="000000"/>
                    </a:outerShdw>
                  </a:effectLst>
                  <a:latin typeface="Arial" charset="0"/>
                  <a:ea typeface="ＭＳ Ｐゴシック" charset="-128"/>
                  <a:cs typeface="Times New Roman" charset="0"/>
                </a:rPr>
                <a:t> intercostal space</a:t>
              </a:r>
              <a:endParaRPr lang="en-US" sz="2000">
                <a:effectLst>
                  <a:outerShdw blurRad="38100" dist="38100" dir="2700000" algn="tl">
                    <a:srgbClr val="000000"/>
                  </a:outerShdw>
                </a:effectLst>
                <a:latin typeface="Times New Roman" charset="0"/>
                <a:ea typeface="ＭＳ Ｐゴシック" charset="-128"/>
              </a:endParaRPr>
            </a:p>
          </p:txBody>
        </p:sp>
        <p:sp>
          <p:nvSpPr>
            <p:cNvPr id="319500" name="Rectangle 12"/>
            <p:cNvSpPr>
              <a:spLocks noChangeArrowheads="1"/>
            </p:cNvSpPr>
            <p:nvPr/>
          </p:nvSpPr>
          <p:spPr bwMode="auto">
            <a:xfrm>
              <a:off x="270" y="2746"/>
              <a:ext cx="859" cy="527"/>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a:effectLst>
                    <a:outerShdw blurRad="38100" dist="38100" dir="2700000" algn="tl">
                      <a:srgbClr val="000000"/>
                    </a:outerShdw>
                  </a:effectLst>
                  <a:latin typeface="Arial" charset="0"/>
                  <a:ea typeface="ＭＳ Ｐゴシック" charset="-128"/>
                  <a:cs typeface="Times New Roman" charset="0"/>
                </a:rPr>
                <a:t>V</a:t>
              </a:r>
              <a:r>
                <a:rPr lang="en-US" baseline="-30000">
                  <a:effectLst>
                    <a:outerShdw blurRad="38100" dist="38100" dir="2700000" algn="tl">
                      <a:srgbClr val="000000"/>
                    </a:outerShdw>
                  </a:effectLst>
                  <a:latin typeface="Arial" charset="0"/>
                  <a:ea typeface="ＭＳ Ｐゴシック" charset="-128"/>
                  <a:cs typeface="Times New Roman" charset="0"/>
                </a:rPr>
                <a:t>4</a:t>
              </a:r>
              <a:endParaRPr lang="en-US" sz="4000">
                <a:effectLst>
                  <a:outerShdw blurRad="38100" dist="38100" dir="2700000" algn="tl">
                    <a:srgbClr val="000000"/>
                  </a:outerShdw>
                </a:effectLst>
                <a:latin typeface="Times New Roman" charset="0"/>
                <a:ea typeface="ＭＳ Ｐゴシック" charset="-128"/>
              </a:endParaRPr>
            </a:p>
          </p:txBody>
        </p:sp>
        <p:sp>
          <p:nvSpPr>
            <p:cNvPr id="319501" name="Rectangle 13"/>
            <p:cNvSpPr>
              <a:spLocks noChangeArrowheads="1"/>
            </p:cNvSpPr>
            <p:nvPr/>
          </p:nvSpPr>
          <p:spPr bwMode="auto">
            <a:xfrm>
              <a:off x="4609" y="2370"/>
              <a:ext cx="1601" cy="368"/>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a:effectLst>
                    <a:outerShdw blurRad="38100" dist="38100" dir="2700000" algn="tl">
                      <a:srgbClr val="000000"/>
                    </a:outerShdw>
                  </a:effectLst>
                  <a:latin typeface="Arial" charset="0"/>
                  <a:ea typeface="ＭＳ Ｐゴシック" charset="-128"/>
                  <a:cs typeface="Times New Roman" charset="0"/>
                </a:rPr>
                <a:t>Anterior</a:t>
              </a:r>
              <a:endParaRPr lang="en-US" sz="4000">
                <a:effectLst>
                  <a:outerShdw blurRad="38100" dist="38100" dir="2700000" algn="tl">
                    <a:srgbClr val="000000"/>
                  </a:outerShdw>
                </a:effectLst>
                <a:latin typeface="Times New Roman" charset="0"/>
                <a:ea typeface="ＭＳ Ｐゴシック" charset="-128"/>
              </a:endParaRPr>
            </a:p>
          </p:txBody>
        </p:sp>
        <p:sp>
          <p:nvSpPr>
            <p:cNvPr id="319502" name="Rectangle 14"/>
            <p:cNvSpPr>
              <a:spLocks noChangeArrowheads="1"/>
            </p:cNvSpPr>
            <p:nvPr/>
          </p:nvSpPr>
          <p:spPr bwMode="auto">
            <a:xfrm>
              <a:off x="1129" y="2370"/>
              <a:ext cx="3480" cy="368"/>
            </a:xfrm>
            <a:prstGeom prst="rect">
              <a:avLst/>
            </a:prstGeom>
            <a:noFill/>
            <a:ln w="9525">
              <a:solidFill>
                <a:srgbClr val="FFFF00"/>
              </a:solidFill>
              <a:miter lim="800000"/>
              <a:headEnd/>
              <a:tailEnd/>
            </a:ln>
            <a:effectLst/>
          </p:spPr>
          <p:txBody>
            <a:bodyPr/>
            <a:lstStyle/>
            <a:p>
              <a:pPr>
                <a:buClr>
                  <a:schemeClr val="tx2"/>
                </a:buClr>
                <a:buSzPct val="60000"/>
                <a:defRPr/>
              </a:pPr>
              <a:r>
                <a:rPr lang="en-US" sz="2000">
                  <a:effectLst>
                    <a:outerShdw blurRad="38100" dist="38100" dir="2700000" algn="tl">
                      <a:srgbClr val="000000"/>
                    </a:outerShdw>
                  </a:effectLst>
                  <a:latin typeface="Arial" charset="0"/>
                  <a:ea typeface="ＭＳ Ｐゴシック" charset="-128"/>
                  <a:cs typeface="Times New Roman" charset="0"/>
                </a:rPr>
                <a:t>Midway between V</a:t>
              </a:r>
              <a:r>
                <a:rPr lang="en-US" sz="2000" baseline="-30000">
                  <a:effectLst>
                    <a:outerShdw blurRad="38100" dist="38100" dir="2700000" algn="tl">
                      <a:srgbClr val="000000"/>
                    </a:outerShdw>
                  </a:effectLst>
                  <a:latin typeface="Arial" charset="0"/>
                  <a:ea typeface="ＭＳ Ｐゴシック" charset="-128"/>
                  <a:cs typeface="Times New Roman" charset="0"/>
                </a:rPr>
                <a:t>2</a:t>
              </a:r>
              <a:r>
                <a:rPr lang="en-US" sz="2000">
                  <a:effectLst>
                    <a:outerShdw blurRad="38100" dist="38100" dir="2700000" algn="tl">
                      <a:srgbClr val="000000"/>
                    </a:outerShdw>
                  </a:effectLst>
                  <a:latin typeface="Arial" charset="0"/>
                  <a:ea typeface="ＭＳ Ｐゴシック" charset="-128"/>
                  <a:cs typeface="Times New Roman" charset="0"/>
                </a:rPr>
                <a:t> and V</a:t>
              </a:r>
              <a:r>
                <a:rPr lang="en-US" sz="2000" baseline="-30000">
                  <a:effectLst>
                    <a:outerShdw blurRad="38100" dist="38100" dir="2700000" algn="tl">
                      <a:srgbClr val="000000"/>
                    </a:outerShdw>
                  </a:effectLst>
                  <a:latin typeface="Arial" charset="0"/>
                  <a:ea typeface="ＭＳ Ｐゴシック" charset="-128"/>
                  <a:cs typeface="Times New Roman" charset="0"/>
                </a:rPr>
                <a:t>4</a:t>
              </a:r>
              <a:endParaRPr lang="en-US" sz="2000">
                <a:effectLst>
                  <a:outerShdw blurRad="38100" dist="38100" dir="2700000" algn="tl">
                    <a:srgbClr val="000000"/>
                  </a:outerShdw>
                </a:effectLst>
                <a:latin typeface="Times New Roman" charset="0"/>
                <a:ea typeface="ＭＳ Ｐゴシック" charset="-128"/>
              </a:endParaRPr>
            </a:p>
          </p:txBody>
        </p:sp>
        <p:sp>
          <p:nvSpPr>
            <p:cNvPr id="319503" name="Rectangle 15"/>
            <p:cNvSpPr>
              <a:spLocks noChangeArrowheads="1"/>
            </p:cNvSpPr>
            <p:nvPr/>
          </p:nvSpPr>
          <p:spPr bwMode="auto">
            <a:xfrm>
              <a:off x="270" y="2370"/>
              <a:ext cx="859" cy="368"/>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a:effectLst>
                    <a:outerShdw blurRad="38100" dist="38100" dir="2700000" algn="tl">
                      <a:srgbClr val="000000"/>
                    </a:outerShdw>
                  </a:effectLst>
                  <a:latin typeface="Arial" charset="0"/>
                  <a:ea typeface="ＭＳ Ｐゴシック" charset="-128"/>
                  <a:cs typeface="Times New Roman" charset="0"/>
                </a:rPr>
                <a:t>V</a:t>
              </a:r>
              <a:r>
                <a:rPr lang="en-US" baseline="-30000">
                  <a:effectLst>
                    <a:outerShdw blurRad="38100" dist="38100" dir="2700000" algn="tl">
                      <a:srgbClr val="000000"/>
                    </a:outerShdw>
                  </a:effectLst>
                  <a:latin typeface="Arial" charset="0"/>
                  <a:ea typeface="ＭＳ Ｐゴシック" charset="-128"/>
                  <a:cs typeface="Times New Roman" charset="0"/>
                </a:rPr>
                <a:t>3</a:t>
              </a:r>
              <a:endParaRPr lang="en-US" sz="4000">
                <a:effectLst>
                  <a:outerShdw blurRad="38100" dist="38100" dir="2700000" algn="tl">
                    <a:srgbClr val="000000"/>
                  </a:outerShdw>
                </a:effectLst>
                <a:latin typeface="Times New Roman" charset="0"/>
                <a:ea typeface="ＭＳ Ｐゴシック" charset="-128"/>
              </a:endParaRPr>
            </a:p>
          </p:txBody>
        </p:sp>
        <p:sp>
          <p:nvSpPr>
            <p:cNvPr id="319504" name="Rectangle 16"/>
            <p:cNvSpPr>
              <a:spLocks noChangeArrowheads="1"/>
            </p:cNvSpPr>
            <p:nvPr/>
          </p:nvSpPr>
          <p:spPr bwMode="auto">
            <a:xfrm>
              <a:off x="4609" y="1994"/>
              <a:ext cx="1601" cy="376"/>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a:effectLst>
                    <a:outerShdw blurRad="38100" dist="38100" dir="2700000" algn="tl">
                      <a:srgbClr val="000000"/>
                    </a:outerShdw>
                  </a:effectLst>
                  <a:latin typeface="Arial" charset="0"/>
                  <a:ea typeface="ＭＳ Ｐゴシック" charset="-128"/>
                  <a:cs typeface="Times New Roman" charset="0"/>
                </a:rPr>
                <a:t>Septum</a:t>
              </a:r>
              <a:endParaRPr lang="en-US" sz="4000">
                <a:effectLst>
                  <a:outerShdw blurRad="38100" dist="38100" dir="2700000" algn="tl">
                    <a:srgbClr val="000000"/>
                  </a:outerShdw>
                </a:effectLst>
                <a:latin typeface="Times New Roman" charset="0"/>
                <a:ea typeface="ＭＳ Ｐゴシック" charset="-128"/>
              </a:endParaRPr>
            </a:p>
          </p:txBody>
        </p:sp>
        <p:sp>
          <p:nvSpPr>
            <p:cNvPr id="319505" name="Rectangle 17"/>
            <p:cNvSpPr>
              <a:spLocks noChangeArrowheads="1"/>
            </p:cNvSpPr>
            <p:nvPr/>
          </p:nvSpPr>
          <p:spPr bwMode="auto">
            <a:xfrm>
              <a:off x="1129" y="1994"/>
              <a:ext cx="3480" cy="376"/>
            </a:xfrm>
            <a:prstGeom prst="rect">
              <a:avLst/>
            </a:prstGeom>
            <a:noFill/>
            <a:ln w="9525">
              <a:solidFill>
                <a:srgbClr val="FFFF00"/>
              </a:solidFill>
              <a:miter lim="800000"/>
              <a:headEnd/>
              <a:tailEnd/>
            </a:ln>
            <a:effectLst/>
          </p:spPr>
          <p:txBody>
            <a:bodyPr/>
            <a:lstStyle/>
            <a:p>
              <a:pPr>
                <a:buClr>
                  <a:schemeClr val="tx2"/>
                </a:buClr>
                <a:buSzPct val="60000"/>
                <a:defRPr/>
              </a:pPr>
              <a:r>
                <a:rPr lang="en-US" sz="2000">
                  <a:effectLst>
                    <a:outerShdw blurRad="38100" dist="38100" dir="2700000" algn="tl">
                      <a:srgbClr val="000000"/>
                    </a:outerShdw>
                  </a:effectLst>
                  <a:latin typeface="Arial" charset="0"/>
                  <a:ea typeface="ＭＳ Ｐゴシック" charset="-128"/>
                  <a:cs typeface="Times New Roman" charset="0"/>
                </a:rPr>
                <a:t>Left side of sternum, 4</a:t>
              </a:r>
              <a:r>
                <a:rPr lang="en-US" sz="2000" baseline="30000">
                  <a:effectLst>
                    <a:outerShdw blurRad="38100" dist="38100" dir="2700000" algn="tl">
                      <a:srgbClr val="000000"/>
                    </a:outerShdw>
                  </a:effectLst>
                  <a:latin typeface="Arial" charset="0"/>
                  <a:ea typeface="ＭＳ Ｐゴシック" charset="-128"/>
                  <a:cs typeface="Times New Roman" charset="0"/>
                </a:rPr>
                <a:t>th</a:t>
              </a:r>
              <a:r>
                <a:rPr lang="en-US" sz="2000">
                  <a:effectLst>
                    <a:outerShdw blurRad="38100" dist="38100" dir="2700000" algn="tl">
                      <a:srgbClr val="000000"/>
                    </a:outerShdw>
                  </a:effectLst>
                  <a:latin typeface="Arial" charset="0"/>
                  <a:ea typeface="ＭＳ Ｐゴシック" charset="-128"/>
                  <a:cs typeface="Times New Roman" charset="0"/>
                </a:rPr>
                <a:t> intercostal space</a:t>
              </a:r>
              <a:endParaRPr lang="en-US" sz="2000">
                <a:effectLst>
                  <a:outerShdw blurRad="38100" dist="38100" dir="2700000" algn="tl">
                    <a:srgbClr val="000000"/>
                  </a:outerShdw>
                </a:effectLst>
                <a:latin typeface="Times New Roman" charset="0"/>
                <a:ea typeface="ＭＳ Ｐゴシック" charset="-128"/>
              </a:endParaRPr>
            </a:p>
          </p:txBody>
        </p:sp>
        <p:sp>
          <p:nvSpPr>
            <p:cNvPr id="319506" name="Rectangle 18"/>
            <p:cNvSpPr>
              <a:spLocks noChangeArrowheads="1"/>
            </p:cNvSpPr>
            <p:nvPr/>
          </p:nvSpPr>
          <p:spPr bwMode="auto">
            <a:xfrm>
              <a:off x="270" y="1994"/>
              <a:ext cx="859" cy="376"/>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a:effectLst>
                    <a:outerShdw blurRad="38100" dist="38100" dir="2700000" algn="tl">
                      <a:srgbClr val="000000"/>
                    </a:outerShdw>
                  </a:effectLst>
                  <a:latin typeface="Arial" charset="0"/>
                  <a:ea typeface="ＭＳ Ｐゴシック" charset="-128"/>
                  <a:cs typeface="Times New Roman" charset="0"/>
                </a:rPr>
                <a:t>V</a:t>
              </a:r>
              <a:r>
                <a:rPr lang="en-US" baseline="-30000">
                  <a:effectLst>
                    <a:outerShdw blurRad="38100" dist="38100" dir="2700000" algn="tl">
                      <a:srgbClr val="000000"/>
                    </a:outerShdw>
                  </a:effectLst>
                  <a:latin typeface="Arial" charset="0"/>
                  <a:ea typeface="ＭＳ Ｐゴシック" charset="-128"/>
                  <a:cs typeface="Times New Roman" charset="0"/>
                </a:rPr>
                <a:t>2</a:t>
              </a:r>
              <a:endParaRPr lang="en-US" sz="4000">
                <a:effectLst>
                  <a:outerShdw blurRad="38100" dist="38100" dir="2700000" algn="tl">
                    <a:srgbClr val="000000"/>
                  </a:outerShdw>
                </a:effectLst>
                <a:latin typeface="Times New Roman" charset="0"/>
                <a:ea typeface="ＭＳ Ｐゴシック" charset="-128"/>
              </a:endParaRPr>
            </a:p>
          </p:txBody>
        </p:sp>
        <p:sp>
          <p:nvSpPr>
            <p:cNvPr id="319507" name="Rectangle 19"/>
            <p:cNvSpPr>
              <a:spLocks noChangeArrowheads="1"/>
            </p:cNvSpPr>
            <p:nvPr/>
          </p:nvSpPr>
          <p:spPr bwMode="auto">
            <a:xfrm>
              <a:off x="4609" y="1477"/>
              <a:ext cx="1601" cy="527"/>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a:effectLst>
                    <a:outerShdw blurRad="38100" dist="38100" dir="2700000" algn="tl">
                      <a:srgbClr val="000000"/>
                    </a:outerShdw>
                  </a:effectLst>
                  <a:latin typeface="Arial" charset="0"/>
                  <a:ea typeface="ＭＳ Ｐゴシック" charset="-128"/>
                  <a:cs typeface="Times New Roman" charset="0"/>
                </a:rPr>
                <a:t>Septum</a:t>
              </a:r>
              <a:endParaRPr lang="en-US" sz="4000">
                <a:effectLst>
                  <a:outerShdw blurRad="38100" dist="38100" dir="2700000" algn="tl">
                    <a:srgbClr val="000000"/>
                  </a:outerShdw>
                </a:effectLst>
                <a:latin typeface="Times New Roman" charset="0"/>
                <a:ea typeface="ＭＳ Ｐゴシック" charset="-128"/>
              </a:endParaRPr>
            </a:p>
          </p:txBody>
        </p:sp>
        <p:sp>
          <p:nvSpPr>
            <p:cNvPr id="319508" name="Rectangle 20"/>
            <p:cNvSpPr>
              <a:spLocks noChangeArrowheads="1"/>
            </p:cNvSpPr>
            <p:nvPr/>
          </p:nvSpPr>
          <p:spPr bwMode="auto">
            <a:xfrm>
              <a:off x="1129" y="1477"/>
              <a:ext cx="3480" cy="527"/>
            </a:xfrm>
            <a:prstGeom prst="rect">
              <a:avLst/>
            </a:prstGeom>
            <a:noFill/>
            <a:ln w="9525">
              <a:solidFill>
                <a:srgbClr val="FFFF00"/>
              </a:solidFill>
              <a:miter lim="800000"/>
              <a:headEnd/>
              <a:tailEnd/>
            </a:ln>
            <a:effectLst/>
          </p:spPr>
          <p:txBody>
            <a:bodyPr/>
            <a:lstStyle/>
            <a:p>
              <a:pPr>
                <a:buClr>
                  <a:schemeClr val="tx2"/>
                </a:buClr>
                <a:buSzPct val="60000"/>
                <a:defRPr/>
              </a:pPr>
              <a:r>
                <a:rPr lang="en-US" sz="2000">
                  <a:effectLst>
                    <a:outerShdw blurRad="38100" dist="38100" dir="2700000" algn="tl">
                      <a:srgbClr val="000000"/>
                    </a:outerShdw>
                  </a:effectLst>
                  <a:latin typeface="Arial" charset="0"/>
                  <a:ea typeface="ＭＳ Ｐゴシック" charset="-128"/>
                  <a:cs typeface="Times New Roman" charset="0"/>
                </a:rPr>
                <a:t>Right side of sternum, 4</a:t>
              </a:r>
              <a:r>
                <a:rPr lang="en-US" sz="2000" baseline="30000">
                  <a:effectLst>
                    <a:outerShdw blurRad="38100" dist="38100" dir="2700000" algn="tl">
                      <a:srgbClr val="000000"/>
                    </a:outerShdw>
                  </a:effectLst>
                  <a:latin typeface="Arial" charset="0"/>
                  <a:ea typeface="ＭＳ Ｐゴシック" charset="-128"/>
                  <a:cs typeface="Times New Roman" charset="0"/>
                </a:rPr>
                <a:t>th</a:t>
              </a:r>
              <a:r>
                <a:rPr lang="en-US" sz="2000">
                  <a:effectLst>
                    <a:outerShdw blurRad="38100" dist="38100" dir="2700000" algn="tl">
                      <a:srgbClr val="000000"/>
                    </a:outerShdw>
                  </a:effectLst>
                  <a:latin typeface="Arial" charset="0"/>
                  <a:ea typeface="ＭＳ Ｐゴシック" charset="-128"/>
                  <a:cs typeface="Times New Roman" charset="0"/>
                </a:rPr>
                <a:t> intercostal space</a:t>
              </a:r>
              <a:endParaRPr lang="en-US" sz="2000">
                <a:effectLst>
                  <a:outerShdw blurRad="38100" dist="38100" dir="2700000" algn="tl">
                    <a:srgbClr val="000000"/>
                  </a:outerShdw>
                </a:effectLst>
                <a:latin typeface="Times New Roman" charset="0"/>
                <a:ea typeface="ＭＳ Ｐゴシック" charset="-128"/>
              </a:endParaRPr>
            </a:p>
          </p:txBody>
        </p:sp>
        <p:sp>
          <p:nvSpPr>
            <p:cNvPr id="319509" name="Rectangle 21"/>
            <p:cNvSpPr>
              <a:spLocks noChangeArrowheads="1"/>
            </p:cNvSpPr>
            <p:nvPr/>
          </p:nvSpPr>
          <p:spPr bwMode="auto">
            <a:xfrm>
              <a:off x="270" y="1477"/>
              <a:ext cx="859" cy="527"/>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a:effectLst>
                    <a:outerShdw blurRad="38100" dist="38100" dir="2700000" algn="tl">
                      <a:srgbClr val="000000"/>
                    </a:outerShdw>
                  </a:effectLst>
                  <a:latin typeface="Arial" charset="0"/>
                  <a:ea typeface="ＭＳ Ｐゴシック" charset="-128"/>
                  <a:cs typeface="Times New Roman" charset="0"/>
                </a:rPr>
                <a:t>V</a:t>
              </a:r>
              <a:r>
                <a:rPr lang="en-US" baseline="-30000">
                  <a:effectLst>
                    <a:outerShdw blurRad="38100" dist="38100" dir="2700000" algn="tl">
                      <a:srgbClr val="000000"/>
                    </a:outerShdw>
                  </a:effectLst>
                  <a:latin typeface="Arial" charset="0"/>
                  <a:ea typeface="ＭＳ Ｐゴシック" charset="-128"/>
                  <a:cs typeface="Times New Roman" charset="0"/>
                </a:rPr>
                <a:t>1</a:t>
              </a:r>
              <a:endParaRPr lang="en-US" sz="4000">
                <a:effectLst>
                  <a:outerShdw blurRad="38100" dist="38100" dir="2700000" algn="tl">
                    <a:srgbClr val="000000"/>
                  </a:outerShdw>
                </a:effectLst>
                <a:latin typeface="Times New Roman" charset="0"/>
                <a:ea typeface="ＭＳ Ｐゴシック" charset="-128"/>
              </a:endParaRPr>
            </a:p>
          </p:txBody>
        </p:sp>
        <p:sp>
          <p:nvSpPr>
            <p:cNvPr id="319510" name="Rectangle 22"/>
            <p:cNvSpPr>
              <a:spLocks noChangeArrowheads="1"/>
            </p:cNvSpPr>
            <p:nvPr/>
          </p:nvSpPr>
          <p:spPr bwMode="auto">
            <a:xfrm>
              <a:off x="4609" y="960"/>
              <a:ext cx="1601" cy="517"/>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b="1">
                  <a:solidFill>
                    <a:schemeClr val="tx2"/>
                  </a:solidFill>
                  <a:effectLst>
                    <a:outerShdw blurRad="38100" dist="38100" dir="2700000" algn="tl">
                      <a:srgbClr val="000000"/>
                    </a:outerShdw>
                  </a:effectLst>
                  <a:latin typeface="Arial" charset="0"/>
                  <a:ea typeface="ＭＳ Ｐゴシック" charset="-128"/>
                  <a:cs typeface="Times New Roman" charset="0"/>
                </a:rPr>
                <a:t>Heart Surface Viewed</a:t>
              </a:r>
              <a:endParaRPr lang="en-US" sz="4000" b="1">
                <a:solidFill>
                  <a:schemeClr val="tx2"/>
                </a:solidFill>
                <a:effectLst>
                  <a:outerShdw blurRad="38100" dist="38100" dir="2700000" algn="tl">
                    <a:srgbClr val="000000"/>
                  </a:outerShdw>
                </a:effectLst>
                <a:latin typeface="Times New Roman" charset="0"/>
                <a:ea typeface="ＭＳ Ｐゴシック" charset="-128"/>
              </a:endParaRPr>
            </a:p>
          </p:txBody>
        </p:sp>
        <p:sp>
          <p:nvSpPr>
            <p:cNvPr id="319511" name="Rectangle 23"/>
            <p:cNvSpPr>
              <a:spLocks noChangeArrowheads="1"/>
            </p:cNvSpPr>
            <p:nvPr/>
          </p:nvSpPr>
          <p:spPr bwMode="auto">
            <a:xfrm>
              <a:off x="1129" y="960"/>
              <a:ext cx="3480" cy="517"/>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b="1">
                  <a:solidFill>
                    <a:schemeClr val="tx2"/>
                  </a:solidFill>
                  <a:effectLst>
                    <a:outerShdw blurRad="38100" dist="38100" dir="2700000" algn="tl">
                      <a:srgbClr val="000000"/>
                    </a:outerShdw>
                  </a:effectLst>
                  <a:latin typeface="Arial" charset="0"/>
                  <a:ea typeface="ＭＳ Ｐゴシック" charset="-128"/>
                  <a:cs typeface="Times New Roman" charset="0"/>
                </a:rPr>
                <a:t>Positive Electrode Position</a:t>
              </a:r>
              <a:endParaRPr lang="en-US" sz="4000" b="1">
                <a:solidFill>
                  <a:schemeClr val="tx2"/>
                </a:solidFill>
                <a:effectLst>
                  <a:outerShdw blurRad="38100" dist="38100" dir="2700000" algn="tl">
                    <a:srgbClr val="000000"/>
                  </a:outerShdw>
                </a:effectLst>
                <a:latin typeface="Times New Roman" charset="0"/>
                <a:ea typeface="ＭＳ Ｐゴシック" charset="-128"/>
              </a:endParaRPr>
            </a:p>
          </p:txBody>
        </p:sp>
        <p:sp>
          <p:nvSpPr>
            <p:cNvPr id="319512" name="Rectangle 24"/>
            <p:cNvSpPr>
              <a:spLocks noChangeArrowheads="1"/>
            </p:cNvSpPr>
            <p:nvPr/>
          </p:nvSpPr>
          <p:spPr bwMode="auto">
            <a:xfrm>
              <a:off x="270" y="960"/>
              <a:ext cx="859" cy="517"/>
            </a:xfrm>
            <a:prstGeom prst="rect">
              <a:avLst/>
            </a:prstGeom>
            <a:noFill/>
            <a:ln w="9525">
              <a:solidFill>
                <a:srgbClr val="FFFF00"/>
              </a:solidFill>
              <a:miter lim="800000"/>
              <a:headEnd/>
              <a:tailEnd/>
            </a:ln>
            <a:effectLst/>
          </p:spPr>
          <p:txBody>
            <a:bodyPr/>
            <a:lstStyle/>
            <a:p>
              <a:pPr algn="ctr">
                <a:buClr>
                  <a:schemeClr val="tx2"/>
                </a:buClr>
                <a:buSzPct val="60000"/>
                <a:defRPr/>
              </a:pPr>
              <a:r>
                <a:rPr lang="en-US" b="1">
                  <a:solidFill>
                    <a:schemeClr val="tx2"/>
                  </a:solidFill>
                  <a:effectLst>
                    <a:outerShdw blurRad="38100" dist="38100" dir="2700000" algn="tl">
                      <a:srgbClr val="000000"/>
                    </a:outerShdw>
                  </a:effectLst>
                  <a:latin typeface="Arial" charset="0"/>
                  <a:ea typeface="ＭＳ Ｐゴシック" charset="-128"/>
                  <a:cs typeface="Times New Roman" charset="0"/>
                </a:rPr>
                <a:t>Lead</a:t>
              </a:r>
              <a:endParaRPr lang="en-US" sz="4000" b="1">
                <a:solidFill>
                  <a:schemeClr val="tx2"/>
                </a:solidFill>
                <a:effectLst>
                  <a:outerShdw blurRad="38100" dist="38100" dir="2700000" algn="tl">
                    <a:srgbClr val="000000"/>
                  </a:outerShdw>
                </a:effectLst>
                <a:latin typeface="Times New Roman" charset="0"/>
                <a:ea typeface="ＭＳ Ｐゴシック" charset="-128"/>
              </a:endParaRPr>
            </a:p>
          </p:txBody>
        </p:sp>
        <p:sp>
          <p:nvSpPr>
            <p:cNvPr id="50202" name="Line 25"/>
            <p:cNvSpPr>
              <a:spLocks noChangeShapeType="1"/>
            </p:cNvSpPr>
            <p:nvPr/>
          </p:nvSpPr>
          <p:spPr bwMode="auto">
            <a:xfrm>
              <a:off x="270" y="960"/>
              <a:ext cx="5940" cy="0"/>
            </a:xfrm>
            <a:prstGeom prst="line">
              <a:avLst/>
            </a:prstGeom>
            <a:noFill/>
            <a:ln w="12700"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0203" name="Line 26"/>
            <p:cNvSpPr>
              <a:spLocks noChangeShapeType="1"/>
            </p:cNvSpPr>
            <p:nvPr/>
          </p:nvSpPr>
          <p:spPr bwMode="auto">
            <a:xfrm>
              <a:off x="270" y="4156"/>
              <a:ext cx="5940" cy="0"/>
            </a:xfrm>
            <a:prstGeom prst="line">
              <a:avLst/>
            </a:prstGeom>
            <a:noFill/>
            <a:ln w="25400"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0204" name="Line 27"/>
            <p:cNvSpPr>
              <a:spLocks noChangeShapeType="1"/>
            </p:cNvSpPr>
            <p:nvPr/>
          </p:nvSpPr>
          <p:spPr bwMode="auto">
            <a:xfrm>
              <a:off x="270" y="960"/>
              <a:ext cx="0" cy="3196"/>
            </a:xfrm>
            <a:prstGeom prst="line">
              <a:avLst/>
            </a:prstGeom>
            <a:noFill/>
            <a:ln w="9525"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0205" name="Line 28"/>
            <p:cNvSpPr>
              <a:spLocks noChangeShapeType="1"/>
            </p:cNvSpPr>
            <p:nvPr/>
          </p:nvSpPr>
          <p:spPr bwMode="auto">
            <a:xfrm>
              <a:off x="6210" y="960"/>
              <a:ext cx="0" cy="3196"/>
            </a:xfrm>
            <a:prstGeom prst="line">
              <a:avLst/>
            </a:prstGeom>
            <a:noFill/>
            <a:ln w="9525"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0206" name="Line 29"/>
            <p:cNvSpPr>
              <a:spLocks noChangeShapeType="1"/>
            </p:cNvSpPr>
            <p:nvPr/>
          </p:nvSpPr>
          <p:spPr bwMode="auto">
            <a:xfrm>
              <a:off x="270" y="1477"/>
              <a:ext cx="5940" cy="0"/>
            </a:xfrm>
            <a:prstGeom prst="line">
              <a:avLst/>
            </a:prstGeom>
            <a:noFill/>
            <a:ln w="12700"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0207" name="Line 30"/>
            <p:cNvSpPr>
              <a:spLocks noChangeShapeType="1"/>
            </p:cNvSpPr>
            <p:nvPr/>
          </p:nvSpPr>
          <p:spPr bwMode="auto">
            <a:xfrm>
              <a:off x="1128" y="960"/>
              <a:ext cx="0" cy="3196"/>
            </a:xfrm>
            <a:prstGeom prst="line">
              <a:avLst/>
            </a:prstGeom>
            <a:noFill/>
            <a:ln w="9525"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0208" name="Line 31"/>
            <p:cNvSpPr>
              <a:spLocks noChangeShapeType="1"/>
            </p:cNvSpPr>
            <p:nvPr/>
          </p:nvSpPr>
          <p:spPr bwMode="auto">
            <a:xfrm>
              <a:off x="4609" y="960"/>
              <a:ext cx="0" cy="3196"/>
            </a:xfrm>
            <a:prstGeom prst="line">
              <a:avLst/>
            </a:prstGeom>
            <a:noFill/>
            <a:ln w="9525"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0209" name="Line 32"/>
            <p:cNvSpPr>
              <a:spLocks noChangeShapeType="1"/>
            </p:cNvSpPr>
            <p:nvPr/>
          </p:nvSpPr>
          <p:spPr bwMode="auto">
            <a:xfrm>
              <a:off x="270" y="1994"/>
              <a:ext cx="5940" cy="0"/>
            </a:xfrm>
            <a:prstGeom prst="line">
              <a:avLst/>
            </a:prstGeom>
            <a:noFill/>
            <a:ln w="9525"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0210" name="Line 33"/>
            <p:cNvSpPr>
              <a:spLocks noChangeShapeType="1"/>
            </p:cNvSpPr>
            <p:nvPr/>
          </p:nvSpPr>
          <p:spPr bwMode="auto">
            <a:xfrm>
              <a:off x="270" y="2370"/>
              <a:ext cx="5940" cy="0"/>
            </a:xfrm>
            <a:prstGeom prst="line">
              <a:avLst/>
            </a:prstGeom>
            <a:noFill/>
            <a:ln w="9525"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0211" name="Line 34"/>
            <p:cNvSpPr>
              <a:spLocks noChangeShapeType="1"/>
            </p:cNvSpPr>
            <p:nvPr/>
          </p:nvSpPr>
          <p:spPr bwMode="auto">
            <a:xfrm>
              <a:off x="270" y="2746"/>
              <a:ext cx="5940" cy="0"/>
            </a:xfrm>
            <a:prstGeom prst="line">
              <a:avLst/>
            </a:prstGeom>
            <a:noFill/>
            <a:ln w="9525"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0212" name="Line 35"/>
            <p:cNvSpPr>
              <a:spLocks noChangeShapeType="1"/>
            </p:cNvSpPr>
            <p:nvPr/>
          </p:nvSpPr>
          <p:spPr bwMode="auto">
            <a:xfrm>
              <a:off x="270" y="3263"/>
              <a:ext cx="5940" cy="0"/>
            </a:xfrm>
            <a:prstGeom prst="line">
              <a:avLst/>
            </a:prstGeom>
            <a:noFill/>
            <a:ln w="9525"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0213" name="Line 36"/>
            <p:cNvSpPr>
              <a:spLocks noChangeShapeType="1"/>
            </p:cNvSpPr>
            <p:nvPr/>
          </p:nvSpPr>
          <p:spPr bwMode="auto">
            <a:xfrm>
              <a:off x="270" y="3780"/>
              <a:ext cx="5940" cy="0"/>
            </a:xfrm>
            <a:prstGeom prst="line">
              <a:avLst/>
            </a:prstGeom>
            <a:noFill/>
            <a:ln w="9525" cap="rnd">
              <a:solidFill>
                <a:srgbClr val="FFFF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spTree>
    <p:extLst>
      <p:ext uri="{BB962C8B-B14F-4D97-AF65-F5344CB8AC3E}">
        <p14:creationId xmlns:p14="http://schemas.microsoft.com/office/powerpoint/2010/main" val="158107932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Right Chest Leads</a:t>
            </a:r>
          </a:p>
        </p:txBody>
      </p:sp>
      <p:sp>
        <p:nvSpPr>
          <p:cNvPr id="51203" name="Rectangle 3"/>
          <p:cNvSpPr>
            <a:spLocks noGrp="1" noChangeArrowheads="1"/>
          </p:cNvSpPr>
          <p:nvPr>
            <p:ph idx="4294967295"/>
          </p:nvPr>
        </p:nvSpPr>
        <p:spPr>
          <a:xfrm>
            <a:off x="8305800" y="1641475"/>
            <a:ext cx="3886200" cy="4454525"/>
          </a:xfrm>
        </p:spPr>
        <p:txBody>
          <a:bodyPr/>
          <a:lstStyle/>
          <a:p>
            <a:pPr eaLnBrk="1" hangingPunct="1"/>
            <a:r>
              <a:rPr lang="en-US" altLang="en-US">
                <a:ea typeface="ＭＳ Ｐゴシック" panose="020B0600070205080204" pitchFamily="34" charset="-128"/>
              </a:rPr>
              <a:t>Used to view the right ventricle</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Placement identical to standard chest leads except on right side of chest</a:t>
            </a:r>
          </a:p>
        </p:txBody>
      </p:sp>
      <p:pic>
        <p:nvPicPr>
          <p:cNvPr id="51204" name="Picture 5" descr="f18-26-9780323057486"/>
          <p:cNvPicPr>
            <a:picLocks noChangeAspect="1" noChangeArrowheads="1"/>
          </p:cNvPicPr>
          <p:nvPr/>
        </p:nvPicPr>
        <p:blipFill>
          <a:blip r:embed="rId3">
            <a:extLst>
              <a:ext uri="{28A0092B-C50C-407E-A947-70E740481C1C}">
                <a14:useLocalDpi xmlns:a14="http://schemas.microsoft.com/office/drawing/2010/main" val="0"/>
              </a:ext>
            </a:extLst>
          </a:blip>
          <a:srcRect l="1337" t="50900" r="50446"/>
          <a:stretch>
            <a:fillRect/>
          </a:stretch>
        </p:blipFill>
        <p:spPr bwMode="auto">
          <a:xfrm>
            <a:off x="2251075" y="1841500"/>
            <a:ext cx="3595688"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27506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idx="4294967295"/>
          </p:nvPr>
        </p:nvSpPr>
        <p:spPr>
          <a:xfrm>
            <a:off x="4416425" y="228600"/>
            <a:ext cx="7775575" cy="1219200"/>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Right Chest Lead Placement</a:t>
            </a:r>
          </a:p>
        </p:txBody>
      </p:sp>
      <p:pic>
        <p:nvPicPr>
          <p:cNvPr id="573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100" y="1450975"/>
            <a:ext cx="65278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062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idx="4294967295"/>
          </p:nvPr>
        </p:nvSpPr>
        <p:spPr>
          <a:xfrm>
            <a:off x="4416425" y="228600"/>
            <a:ext cx="7775575" cy="1219200"/>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Right Chest Lead Placement</a:t>
            </a:r>
          </a:p>
        </p:txBody>
      </p:sp>
      <p:pic>
        <p:nvPicPr>
          <p:cNvPr id="583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8600" y="1679575"/>
            <a:ext cx="66548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922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Posterior Chest Leads</a:t>
            </a:r>
          </a:p>
        </p:txBody>
      </p:sp>
      <p:sp>
        <p:nvSpPr>
          <p:cNvPr id="59395" name="Rectangle 3"/>
          <p:cNvSpPr>
            <a:spLocks noGrp="1" noChangeArrowheads="1"/>
          </p:cNvSpPr>
          <p:nvPr>
            <p:ph type="body" idx="4294967295"/>
          </p:nvPr>
        </p:nvSpPr>
        <p:spPr>
          <a:xfrm>
            <a:off x="1958975" y="1825625"/>
            <a:ext cx="10233025" cy="4351338"/>
          </a:xfrm>
        </p:spPr>
        <p:txBody>
          <a:bodyPr/>
          <a:lstStyle/>
          <a:p>
            <a:pPr eaLnBrk="1" hangingPunct="1"/>
            <a:r>
              <a:rPr lang="en-US" altLang="en-US">
                <a:ea typeface="ＭＳ Ｐゴシック" panose="020B0600070205080204" pitchFamily="34" charset="-128"/>
              </a:rPr>
              <a:t>Used to view posterior surface of heart</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Use same horizontal line as V</a:t>
            </a:r>
            <a:r>
              <a:rPr lang="en-US" altLang="en-US" baseline="-25000">
                <a:ea typeface="ＭＳ Ｐゴシック" panose="020B0600070205080204" pitchFamily="34" charset="-128"/>
              </a:rPr>
              <a:t>4</a:t>
            </a:r>
            <a:r>
              <a:rPr lang="en-US" altLang="en-US">
                <a:ea typeface="ＭＳ Ｐゴシック" panose="020B0600070205080204" pitchFamily="34" charset="-128"/>
              </a:rPr>
              <a:t> to V</a:t>
            </a:r>
            <a:r>
              <a:rPr lang="en-US" altLang="en-US" baseline="-25000">
                <a:ea typeface="ＭＳ Ｐゴシック" panose="020B0600070205080204" pitchFamily="34" charset="-128"/>
              </a:rPr>
              <a:t>6</a:t>
            </a:r>
          </a:p>
          <a:p>
            <a:pPr lvl="1" eaLnBrk="1" hangingPunct="1"/>
            <a:r>
              <a:rPr lang="en-US" altLang="en-US">
                <a:ea typeface="ＭＳ Ｐゴシック" panose="020B0600070205080204" pitchFamily="34" charset="-128"/>
              </a:rPr>
              <a:t>V</a:t>
            </a:r>
            <a:r>
              <a:rPr lang="en-US" altLang="en-US" baseline="-25000">
                <a:ea typeface="ＭＳ Ｐゴシック" panose="020B0600070205080204" pitchFamily="34" charset="-128"/>
              </a:rPr>
              <a:t>7</a:t>
            </a:r>
            <a:r>
              <a:rPr lang="en-US" altLang="en-US">
                <a:ea typeface="ＭＳ Ｐゴシック" panose="020B0600070205080204" pitchFamily="34" charset="-128"/>
              </a:rPr>
              <a:t> </a:t>
            </a:r>
            <a:r>
              <a:rPr lang="en-US" altLang="en-US" b="1">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en-US">
                <a:ea typeface="ＭＳ Ｐゴシック" panose="020B0600070205080204" pitchFamily="34" charset="-128"/>
              </a:rPr>
              <a:t> posterior axillary line</a:t>
            </a:r>
          </a:p>
          <a:p>
            <a:pPr lvl="1" eaLnBrk="1" hangingPunct="1"/>
            <a:r>
              <a:rPr lang="en-US" altLang="en-US">
                <a:ea typeface="ＭＳ Ｐゴシック" panose="020B0600070205080204" pitchFamily="34" charset="-128"/>
              </a:rPr>
              <a:t>V</a:t>
            </a:r>
            <a:r>
              <a:rPr lang="en-US" altLang="en-US" baseline="-25000">
                <a:ea typeface="ＭＳ Ｐゴシック" panose="020B0600070205080204" pitchFamily="34" charset="-128"/>
              </a:rPr>
              <a:t>8</a:t>
            </a:r>
            <a:r>
              <a:rPr lang="en-US" altLang="en-US">
                <a:ea typeface="ＭＳ Ｐゴシック" panose="020B0600070205080204" pitchFamily="34" charset="-128"/>
              </a:rPr>
              <a:t> </a:t>
            </a:r>
            <a:r>
              <a:rPr lang="en-US" altLang="en-US" b="1">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en-US">
                <a:ea typeface="ＭＳ Ｐゴシック" panose="020B0600070205080204" pitchFamily="34" charset="-128"/>
              </a:rPr>
              <a:t> posterior scapular line</a:t>
            </a:r>
          </a:p>
          <a:p>
            <a:pPr lvl="1" eaLnBrk="1" hangingPunct="1"/>
            <a:r>
              <a:rPr lang="en-US" altLang="en-US">
                <a:ea typeface="ＭＳ Ｐゴシック" panose="020B0600070205080204" pitchFamily="34" charset="-128"/>
              </a:rPr>
              <a:t>V</a:t>
            </a:r>
            <a:r>
              <a:rPr lang="en-US" altLang="en-US" baseline="-25000">
                <a:ea typeface="ＭＳ Ｐゴシック" panose="020B0600070205080204" pitchFamily="34" charset="-128"/>
              </a:rPr>
              <a:t>9</a:t>
            </a:r>
            <a:r>
              <a:rPr lang="en-US" altLang="en-US">
                <a:ea typeface="ＭＳ Ｐゴシック" panose="020B0600070205080204" pitchFamily="34" charset="-128"/>
              </a:rPr>
              <a:t> </a:t>
            </a:r>
            <a:r>
              <a:rPr lang="en-US" altLang="en-US" b="1">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en-US">
                <a:ea typeface="ＭＳ Ｐゴシック" panose="020B0600070205080204" pitchFamily="34" charset="-128"/>
              </a:rPr>
              <a:t> left border of spine</a:t>
            </a:r>
          </a:p>
        </p:txBody>
      </p:sp>
    </p:spTree>
    <p:extLst>
      <p:ext uri="{BB962C8B-B14F-4D97-AF65-F5344CB8AC3E}">
        <p14:creationId xmlns:p14="http://schemas.microsoft.com/office/powerpoint/2010/main" val="96893659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idx="4294967295"/>
          </p:nvPr>
        </p:nvSpPr>
        <p:spPr>
          <a:xfrm>
            <a:off x="3887788" y="274638"/>
            <a:ext cx="8304212" cy="1143000"/>
          </a:xfrm>
        </p:spPr>
        <p:txBody>
          <a:bodyPr vert="horz" lIns="45720" tIns="45720" rIns="45720" bIns="45720" rtlCol="0" anchor="ctr">
            <a:normAutofit fontScale="90000"/>
          </a:bodyPr>
          <a:lstStyle/>
          <a:p>
            <a:pPr eaLnBrk="1" hangingPunct="1"/>
            <a:r>
              <a:rPr lang="en-US" altLang="en-US">
                <a:ea typeface="ＭＳ Ｐゴシック" panose="020B0600070205080204" pitchFamily="34" charset="-128"/>
              </a:rPr>
              <a:t>Posterior Chest Lead Placement</a:t>
            </a:r>
          </a:p>
        </p:txBody>
      </p:sp>
      <p:pic>
        <p:nvPicPr>
          <p:cNvPr id="60419" name="Picture 4" descr="f18-26-9780323057486"/>
          <p:cNvPicPr>
            <a:picLocks noChangeAspect="1" noChangeArrowheads="1"/>
          </p:cNvPicPr>
          <p:nvPr/>
        </p:nvPicPr>
        <p:blipFill>
          <a:blip r:embed="rId3">
            <a:extLst>
              <a:ext uri="{28A0092B-C50C-407E-A947-70E740481C1C}">
                <a14:useLocalDpi xmlns:a14="http://schemas.microsoft.com/office/drawing/2010/main" val="0"/>
              </a:ext>
            </a:extLst>
          </a:blip>
          <a:srcRect l="52303" t="51299" b="12155"/>
          <a:stretch>
            <a:fillRect/>
          </a:stretch>
        </p:blipFill>
        <p:spPr bwMode="auto">
          <a:xfrm>
            <a:off x="3651250" y="1804989"/>
            <a:ext cx="48895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023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idx="4294967295"/>
          </p:nvPr>
        </p:nvSpPr>
        <p:spPr>
          <a:xfrm>
            <a:off x="3887788" y="274638"/>
            <a:ext cx="8304212" cy="1143000"/>
          </a:xfrm>
        </p:spPr>
        <p:txBody>
          <a:bodyPr vert="horz" lIns="45720" tIns="45720" rIns="45720" bIns="45720" rtlCol="0" anchor="ctr">
            <a:normAutofit fontScale="90000"/>
          </a:bodyPr>
          <a:lstStyle/>
          <a:p>
            <a:pPr eaLnBrk="1" hangingPunct="1"/>
            <a:r>
              <a:rPr lang="en-US" altLang="en-US">
                <a:ea typeface="ＭＳ Ｐゴシック" panose="020B0600070205080204" pitchFamily="34" charset="-128"/>
              </a:rPr>
              <a:t>Posterior Chest Lead Placement</a:t>
            </a:r>
          </a:p>
        </p:txBody>
      </p:sp>
      <p:pic>
        <p:nvPicPr>
          <p:cNvPr id="614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50" y="1390650"/>
            <a:ext cx="50927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600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idx="4294967295"/>
          </p:nvPr>
        </p:nvSpPr>
        <p:spPr>
          <a:xfrm>
            <a:off x="3887788" y="274638"/>
            <a:ext cx="8304212" cy="1143000"/>
          </a:xfrm>
        </p:spPr>
        <p:txBody>
          <a:bodyPr vert="horz" lIns="45720" tIns="45720" rIns="45720" bIns="45720" rtlCol="0" anchor="ctr">
            <a:normAutofit fontScale="90000"/>
          </a:bodyPr>
          <a:lstStyle/>
          <a:p>
            <a:pPr eaLnBrk="1" hangingPunct="1"/>
            <a:r>
              <a:rPr lang="en-US" altLang="en-US">
                <a:ea typeface="ＭＳ Ｐゴシック" panose="020B0600070205080204" pitchFamily="34" charset="-128"/>
              </a:rPr>
              <a:t>Posterior Chest Lead Placement</a:t>
            </a:r>
          </a:p>
        </p:txBody>
      </p:sp>
      <p:pic>
        <p:nvPicPr>
          <p:cNvPr id="624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8700" y="1593850"/>
            <a:ext cx="50546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003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idx="4294967295"/>
          </p:nvPr>
        </p:nvSpPr>
        <p:spPr>
          <a:xfrm>
            <a:off x="3887788" y="274638"/>
            <a:ext cx="8304212" cy="1143000"/>
          </a:xfrm>
        </p:spPr>
        <p:txBody>
          <a:bodyPr vert="horz" lIns="45720" tIns="45720" rIns="45720" bIns="45720" rtlCol="0" anchor="ctr">
            <a:normAutofit fontScale="90000"/>
          </a:bodyPr>
          <a:lstStyle/>
          <a:p>
            <a:pPr eaLnBrk="1" hangingPunct="1"/>
            <a:r>
              <a:rPr lang="en-US" altLang="en-US">
                <a:ea typeface="ＭＳ Ｐゴシック" panose="020B0600070205080204" pitchFamily="34" charset="-128"/>
              </a:rPr>
              <a:t>Posterior Chest Lead Placement</a:t>
            </a:r>
          </a:p>
        </p:txBody>
      </p:sp>
      <p:pic>
        <p:nvPicPr>
          <p:cNvPr id="634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0" y="1739900"/>
            <a:ext cx="50800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285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idx="4294967295"/>
          </p:nvPr>
        </p:nvSpPr>
        <p:spPr>
          <a:xfrm>
            <a:off x="3887788" y="274638"/>
            <a:ext cx="8304212" cy="1143000"/>
          </a:xfrm>
        </p:spPr>
        <p:txBody>
          <a:bodyPr vert="horz" lIns="45720" tIns="45720" rIns="45720" bIns="45720" rtlCol="0" anchor="ctr">
            <a:normAutofit fontScale="90000"/>
          </a:bodyPr>
          <a:lstStyle/>
          <a:p>
            <a:pPr eaLnBrk="1" hangingPunct="1"/>
            <a:r>
              <a:rPr lang="en-US" altLang="en-US">
                <a:ea typeface="ＭＳ Ｐゴシック" panose="020B0600070205080204" pitchFamily="34" charset="-128"/>
              </a:rPr>
              <a:t>Posterior Chest Lead Placement</a:t>
            </a:r>
          </a:p>
        </p:txBody>
      </p:sp>
      <p:pic>
        <p:nvPicPr>
          <p:cNvPr id="645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850" y="1714500"/>
            <a:ext cx="62103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0212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ctrTitle"/>
          </p:nvPr>
        </p:nvSpPr>
        <p:spPr>
          <a:xfrm>
            <a:off x="2329840" y="1252603"/>
            <a:ext cx="9023959" cy="4852915"/>
          </a:xfrm>
        </p:spPr>
        <p:txBody>
          <a:bodyPr>
            <a:normAutofit/>
          </a:bodyPr>
          <a:lstStyle/>
          <a:p>
            <a:r>
              <a:rPr lang="en-US" altLang="en-US" sz="6600" dirty="0">
                <a:ea typeface="ＭＳ Ｐゴシック" panose="020B0600070205080204" pitchFamily="34" charset="-128"/>
              </a:rPr>
              <a:t>Five-Step 12-Lead Analysis</a:t>
            </a:r>
          </a:p>
        </p:txBody>
      </p:sp>
    </p:spTree>
    <p:extLst>
      <p:ext uri="{BB962C8B-B14F-4D97-AF65-F5344CB8AC3E}">
        <p14:creationId xmlns:p14="http://schemas.microsoft.com/office/powerpoint/2010/main" val="2705327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a:xfrm>
            <a:off x="4416425" y="228600"/>
            <a:ext cx="7775575" cy="1219200"/>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What Each Lead “Sees”</a:t>
            </a:r>
          </a:p>
        </p:txBody>
      </p:sp>
      <p:pic>
        <p:nvPicPr>
          <p:cNvPr id="65539" name="Picture 4" descr="o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524001"/>
            <a:ext cx="609600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1800569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Leads II, III, and aVF</a:t>
            </a:r>
          </a:p>
        </p:txBody>
      </p:sp>
      <p:sp>
        <p:nvSpPr>
          <p:cNvPr id="66563" name="Rectangle 3"/>
          <p:cNvSpPr>
            <a:spLocks noGrp="1" noChangeArrowheads="1"/>
          </p:cNvSpPr>
          <p:nvPr>
            <p:ph type="body" idx="4294967295"/>
          </p:nvPr>
        </p:nvSpPr>
        <p:spPr>
          <a:xfrm>
            <a:off x="0" y="1641475"/>
            <a:ext cx="4938713" cy="4454525"/>
          </a:xfrm>
        </p:spPr>
        <p:txBody>
          <a:bodyPr/>
          <a:lstStyle/>
          <a:p>
            <a:pPr eaLnBrk="1" hangingPunct="1"/>
            <a:r>
              <a:rPr lang="en-US" altLang="en-US">
                <a:ea typeface="ＭＳ Ｐゴシック" panose="020B0600070205080204" pitchFamily="34" charset="-128"/>
              </a:rPr>
              <a:t>Positive electrode on left leg</a:t>
            </a:r>
            <a:br>
              <a:rPr lang="en-US" altLang="en-US">
                <a:ea typeface="ＭＳ Ｐゴシック" panose="020B0600070205080204" pitchFamily="34" charset="-128"/>
              </a:rPr>
            </a:br>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Each lead “sees” inferior wall of left ventricle</a:t>
            </a:r>
          </a:p>
        </p:txBody>
      </p:sp>
      <p:pic>
        <p:nvPicPr>
          <p:cNvPr id="66564" name="Picture 7" descr="oPicture 1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1339851"/>
            <a:ext cx="2509838"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411045746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Leads I and aVL</a:t>
            </a:r>
          </a:p>
        </p:txBody>
      </p:sp>
      <p:sp>
        <p:nvSpPr>
          <p:cNvPr id="67587" name="Rectangle 3"/>
          <p:cNvSpPr>
            <a:spLocks noGrp="1" noChangeArrowheads="1"/>
          </p:cNvSpPr>
          <p:nvPr>
            <p:ph type="body" idx="4294967295"/>
          </p:nvPr>
        </p:nvSpPr>
        <p:spPr>
          <a:xfrm>
            <a:off x="1958975" y="1825625"/>
            <a:ext cx="10233025" cy="4351338"/>
          </a:xfrm>
        </p:spPr>
        <p:txBody>
          <a:bodyPr/>
          <a:lstStyle/>
          <a:p>
            <a:pPr eaLnBrk="1" hangingPunct="1"/>
            <a:r>
              <a:rPr lang="en-US" altLang="en-US">
                <a:ea typeface="ＭＳ Ｐゴシック" panose="020B0600070205080204" pitchFamily="34" charset="-128"/>
              </a:rPr>
              <a:t>Positive electrode on left arm</a:t>
            </a:r>
          </a:p>
          <a:p>
            <a:pPr eaLnBrk="1" hangingPunct="1"/>
            <a:r>
              <a:rPr lang="en-US" altLang="en-US">
                <a:ea typeface="ＭＳ Ｐゴシック" panose="020B0600070205080204" pitchFamily="34" charset="-128"/>
              </a:rPr>
              <a:t>Each lead “sees” lateral wall of left ventricle</a:t>
            </a:r>
          </a:p>
        </p:txBody>
      </p:sp>
      <p:pic>
        <p:nvPicPr>
          <p:cNvPr id="67588" name="Picture 5" descr="o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7775" y="2833688"/>
            <a:ext cx="4298950"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402394581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Leads V</a:t>
            </a:r>
            <a:r>
              <a:rPr lang="en-US" altLang="en-US" baseline="-25000">
                <a:ea typeface="ＭＳ Ｐゴシック" panose="020B0600070205080204" pitchFamily="34" charset="-128"/>
              </a:rPr>
              <a:t>5</a:t>
            </a:r>
            <a:r>
              <a:rPr lang="en-US" altLang="en-US">
                <a:ea typeface="ＭＳ Ｐゴシック" panose="020B0600070205080204" pitchFamily="34" charset="-128"/>
              </a:rPr>
              <a:t> and V</a:t>
            </a:r>
            <a:r>
              <a:rPr lang="en-US" altLang="en-US" baseline="-25000">
                <a:ea typeface="ＭＳ Ｐゴシック" panose="020B0600070205080204" pitchFamily="34" charset="-128"/>
              </a:rPr>
              <a:t>6</a:t>
            </a:r>
          </a:p>
        </p:txBody>
      </p:sp>
      <p:sp>
        <p:nvSpPr>
          <p:cNvPr id="68611" name="Rectangle 3"/>
          <p:cNvSpPr>
            <a:spLocks noGrp="1" noChangeArrowheads="1"/>
          </p:cNvSpPr>
          <p:nvPr>
            <p:ph type="body" idx="4294967295"/>
          </p:nvPr>
        </p:nvSpPr>
        <p:spPr>
          <a:xfrm>
            <a:off x="0" y="1641475"/>
            <a:ext cx="3560763" cy="4454525"/>
          </a:xfrm>
        </p:spPr>
        <p:txBody>
          <a:bodyPr/>
          <a:lstStyle/>
          <a:p>
            <a:pPr eaLnBrk="1" hangingPunct="1"/>
            <a:r>
              <a:rPr lang="en-US" altLang="en-US">
                <a:ea typeface="ＭＳ Ｐゴシック" panose="020B0600070205080204" pitchFamily="34" charset="-128"/>
              </a:rPr>
              <a:t>Positive electrode on axillary area of left chest</a:t>
            </a:r>
            <a:br>
              <a:rPr lang="en-US" altLang="en-US">
                <a:ea typeface="ＭＳ Ｐゴシック" panose="020B0600070205080204" pitchFamily="34" charset="-128"/>
              </a:rPr>
            </a:br>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Each lead “sees” lateral wall of left ventricle</a:t>
            </a:r>
          </a:p>
        </p:txBody>
      </p:sp>
      <p:pic>
        <p:nvPicPr>
          <p:cNvPr id="68612" name="Picture 6" descr="o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3" y="1590675"/>
            <a:ext cx="3668712"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418544899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Leads V</a:t>
            </a:r>
            <a:r>
              <a:rPr lang="en-US" altLang="en-US" baseline="-25000">
                <a:ea typeface="ＭＳ Ｐゴシック" panose="020B0600070205080204" pitchFamily="34" charset="-128"/>
              </a:rPr>
              <a:t>3</a:t>
            </a:r>
            <a:r>
              <a:rPr lang="en-US" altLang="en-US">
                <a:ea typeface="ＭＳ Ｐゴシック" panose="020B0600070205080204" pitchFamily="34" charset="-128"/>
              </a:rPr>
              <a:t> and V</a:t>
            </a:r>
            <a:r>
              <a:rPr lang="en-US" altLang="en-US" baseline="-25000">
                <a:ea typeface="ＭＳ Ｐゴシック" panose="020B0600070205080204" pitchFamily="34" charset="-128"/>
              </a:rPr>
              <a:t>4</a:t>
            </a:r>
          </a:p>
        </p:txBody>
      </p:sp>
      <p:sp>
        <p:nvSpPr>
          <p:cNvPr id="69635" name="Rectangle 3"/>
          <p:cNvSpPr>
            <a:spLocks noGrp="1" noChangeArrowheads="1"/>
          </p:cNvSpPr>
          <p:nvPr>
            <p:ph type="body" idx="4294967295"/>
          </p:nvPr>
        </p:nvSpPr>
        <p:spPr>
          <a:xfrm>
            <a:off x="0" y="1641475"/>
            <a:ext cx="3560763" cy="4454525"/>
          </a:xfrm>
        </p:spPr>
        <p:txBody>
          <a:bodyPr/>
          <a:lstStyle/>
          <a:p>
            <a:pPr eaLnBrk="1" hangingPunct="1"/>
            <a:r>
              <a:rPr lang="en-US" altLang="en-US">
                <a:ea typeface="ＭＳ Ｐゴシック" panose="020B0600070205080204" pitchFamily="34" charset="-128"/>
              </a:rPr>
              <a:t>Positive electrode on anterior chest</a:t>
            </a:r>
            <a:br>
              <a:rPr lang="en-US" altLang="en-US">
                <a:ea typeface="ＭＳ Ｐゴシック" panose="020B0600070205080204" pitchFamily="34" charset="-128"/>
              </a:rPr>
            </a:br>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Each lead “sees” anterior wall of left ventricle</a:t>
            </a:r>
          </a:p>
        </p:txBody>
      </p:sp>
      <p:pic>
        <p:nvPicPr>
          <p:cNvPr id="69636" name="Picture 6" descr="o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4" y="1574801"/>
            <a:ext cx="4135437"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84730641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Leads V</a:t>
            </a:r>
            <a:r>
              <a:rPr lang="en-US" altLang="en-US" baseline="-25000">
                <a:ea typeface="ＭＳ Ｐゴシック" panose="020B0600070205080204" pitchFamily="34" charset="-128"/>
              </a:rPr>
              <a:t>1</a:t>
            </a:r>
            <a:r>
              <a:rPr lang="en-US" altLang="en-US">
                <a:ea typeface="ＭＳ Ｐゴシック" panose="020B0600070205080204" pitchFamily="34" charset="-128"/>
              </a:rPr>
              <a:t> and V</a:t>
            </a:r>
            <a:r>
              <a:rPr lang="en-US" altLang="en-US" baseline="-25000">
                <a:ea typeface="ＭＳ Ｐゴシック" panose="020B0600070205080204" pitchFamily="34" charset="-128"/>
              </a:rPr>
              <a:t>2</a:t>
            </a:r>
          </a:p>
        </p:txBody>
      </p:sp>
      <p:sp>
        <p:nvSpPr>
          <p:cNvPr id="70659" name="Rectangle 3"/>
          <p:cNvSpPr>
            <a:spLocks noGrp="1" noChangeArrowheads="1"/>
          </p:cNvSpPr>
          <p:nvPr>
            <p:ph type="body" idx="4294967295"/>
          </p:nvPr>
        </p:nvSpPr>
        <p:spPr>
          <a:xfrm>
            <a:off x="0" y="1641475"/>
            <a:ext cx="3573463" cy="4465638"/>
          </a:xfrm>
        </p:spPr>
        <p:txBody>
          <a:bodyPr/>
          <a:lstStyle/>
          <a:p>
            <a:pPr eaLnBrk="1" hangingPunct="1"/>
            <a:r>
              <a:rPr lang="en-US" altLang="en-US">
                <a:ea typeface="ＭＳ Ｐゴシック" panose="020B0600070205080204" pitchFamily="34" charset="-128"/>
              </a:rPr>
              <a:t>Positive electrode next to sternum</a:t>
            </a:r>
            <a:br>
              <a:rPr lang="en-US" altLang="en-US">
                <a:ea typeface="ＭＳ Ｐゴシック" panose="020B0600070205080204" pitchFamily="34" charset="-128"/>
              </a:rPr>
            </a:br>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Each lead “sees” septal wall of left ventricle</a:t>
            </a:r>
          </a:p>
        </p:txBody>
      </p:sp>
      <p:pic>
        <p:nvPicPr>
          <p:cNvPr id="70660" name="Picture 6" descr="o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2164" y="1509713"/>
            <a:ext cx="418147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44314556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3863975" y="274638"/>
            <a:ext cx="8328025" cy="1143000"/>
          </a:xfrm>
        </p:spPr>
        <p:txBody>
          <a:bodyPr vert="horz" lIns="45720" tIns="45720" rIns="45720" bIns="45720" rtlCol="0" anchor="ctr">
            <a:normAutofit/>
          </a:bodyPr>
          <a:lstStyle/>
          <a:p>
            <a:pPr eaLnBrk="1" hangingPunct="1"/>
            <a:r>
              <a:rPr lang="en-US" altLang="en-US" sz="3600">
                <a:ea typeface="ＭＳ Ｐゴシック" panose="020B0600070205080204" pitchFamily="34" charset="-128"/>
              </a:rPr>
              <a:t>What Each Lead “Sees” — Summary</a:t>
            </a:r>
          </a:p>
        </p:txBody>
      </p:sp>
      <p:graphicFrame>
        <p:nvGraphicFramePr>
          <p:cNvPr id="258074" name="Group 26"/>
          <p:cNvGraphicFramePr>
            <a:graphicFrameLocks noGrp="1"/>
          </p:cNvGraphicFramePr>
          <p:nvPr>
            <p:ph idx="4294967295"/>
          </p:nvPr>
        </p:nvGraphicFramePr>
        <p:xfrm>
          <a:off x="4497388" y="1689100"/>
          <a:ext cx="7694612" cy="2984500"/>
        </p:xfrm>
        <a:graphic>
          <a:graphicData uri="http://schemas.openxmlformats.org/drawingml/2006/table">
            <a:tbl>
              <a:tblPr/>
              <a:tblGrid>
                <a:gridCol w="3135313">
                  <a:extLst>
                    <a:ext uri="{9D8B030D-6E8A-4147-A177-3AD203B41FA5}">
                      <a16:colId xmlns:a16="http://schemas.microsoft.com/office/drawing/2014/main" val="20000"/>
                    </a:ext>
                  </a:extLst>
                </a:gridCol>
                <a:gridCol w="4559300">
                  <a:extLst>
                    <a:ext uri="{9D8B030D-6E8A-4147-A177-3AD203B41FA5}">
                      <a16:colId xmlns:a16="http://schemas.microsoft.com/office/drawing/2014/main" val="20001"/>
                    </a:ext>
                  </a:extLst>
                </a:gridCol>
              </a:tblGrid>
              <a:tr h="596900">
                <a:tc>
                  <a:txBody>
                    <a:bodyPr/>
                    <a:lstStyle/>
                    <a:p>
                      <a:pPr marL="0" marR="0" lvl="0" indent="0" algn="ctr" defTabSz="762000" rtl="0" eaLnBrk="1" fontAlgn="base" latinLnBrk="0" hangingPunct="1">
                        <a:lnSpc>
                          <a:spcPct val="95000"/>
                        </a:lnSpc>
                        <a:spcBef>
                          <a:spcPct val="0"/>
                        </a:spcBef>
                        <a:spcAft>
                          <a:spcPct val="30000"/>
                        </a:spcAft>
                        <a:buClrTx/>
                        <a:buSzTx/>
                        <a:buFontTx/>
                        <a:buNone/>
                        <a:tabLst/>
                      </a:pPr>
                      <a:r>
                        <a:rPr kumimoji="0" lang="en-US" sz="3000" b="0" i="0" u="none" strike="noStrike" cap="none" normalizeH="0" baseline="0">
                          <a:ln>
                            <a:noFill/>
                          </a:ln>
                          <a:solidFill>
                            <a:schemeClr val="tx2"/>
                          </a:solidFill>
                          <a:effectLst>
                            <a:outerShdw blurRad="38100" dist="38100" dir="2700000" algn="tl">
                              <a:srgbClr val="000000"/>
                            </a:outerShdw>
                          </a:effectLst>
                          <a:latin typeface="Arial" charset="0"/>
                          <a:ea typeface="ＭＳ Ｐゴシック" charset="-128"/>
                        </a:rPr>
                        <a:t>Leads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762000" rtl="0" eaLnBrk="1" fontAlgn="base" latinLnBrk="0" hangingPunct="1">
                        <a:lnSpc>
                          <a:spcPct val="95000"/>
                        </a:lnSpc>
                        <a:spcBef>
                          <a:spcPct val="0"/>
                        </a:spcBef>
                        <a:spcAft>
                          <a:spcPct val="30000"/>
                        </a:spcAft>
                        <a:buClrTx/>
                        <a:buSzTx/>
                        <a:buFontTx/>
                        <a:buNone/>
                        <a:tabLst/>
                      </a:pPr>
                      <a:r>
                        <a:rPr kumimoji="0" lang="en-US" sz="3000" b="0" i="0" u="none" strike="noStrike" cap="none" normalizeH="0" baseline="0">
                          <a:ln>
                            <a:noFill/>
                          </a:ln>
                          <a:solidFill>
                            <a:schemeClr val="tx2"/>
                          </a:solidFill>
                          <a:effectLst>
                            <a:outerShdw blurRad="38100" dist="38100" dir="2700000" algn="tl">
                              <a:srgbClr val="000000"/>
                            </a:outerShdw>
                          </a:effectLst>
                          <a:latin typeface="Arial" charset="0"/>
                          <a:ea typeface="ＭＳ Ｐゴシック" charset="-128"/>
                        </a:rPr>
                        <a:t>Heart Surface Viewed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96900">
                <a:tc>
                  <a:txBody>
                    <a:bodyPr/>
                    <a:lstStyle/>
                    <a:p>
                      <a:pPr marL="0" marR="0" lvl="0" indent="0" algn="ctr" defTabSz="762000" rtl="0" eaLnBrk="1" fontAlgn="base" latinLnBrk="0" hangingPunct="1">
                        <a:lnSpc>
                          <a:spcPct val="95000"/>
                        </a:lnSpc>
                        <a:spcBef>
                          <a:spcPct val="0"/>
                        </a:spcBef>
                        <a:spcAft>
                          <a:spcPct val="30000"/>
                        </a:spcAft>
                        <a:buClrTx/>
                        <a:buSzTx/>
                        <a:buFontTx/>
                        <a:buNone/>
                        <a:tabLst/>
                      </a:pPr>
                      <a:r>
                        <a:rPr kumimoji="0" lang="en-US" sz="3000" b="0" i="0" u="none" strike="noStrike" cap="none" normalizeH="0" baseline="0">
                          <a:ln>
                            <a:noFill/>
                          </a:ln>
                          <a:solidFill>
                            <a:srgbClr val="FFFFCC"/>
                          </a:solidFill>
                          <a:effectLst/>
                          <a:latin typeface="Arial" charset="0"/>
                          <a:ea typeface="ＭＳ Ｐゴシック" charset="-128"/>
                        </a:rPr>
                        <a:t>II, III, aVF</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762000" rtl="0" eaLnBrk="1" fontAlgn="base" latinLnBrk="0" hangingPunct="1">
                        <a:lnSpc>
                          <a:spcPct val="95000"/>
                        </a:lnSpc>
                        <a:spcBef>
                          <a:spcPct val="0"/>
                        </a:spcBef>
                        <a:spcAft>
                          <a:spcPct val="30000"/>
                        </a:spcAft>
                        <a:buClrTx/>
                        <a:buSzTx/>
                        <a:buFontTx/>
                        <a:buNone/>
                        <a:tabLst/>
                      </a:pPr>
                      <a:r>
                        <a:rPr kumimoji="0" lang="en-US" sz="3000" b="0" i="0" u="none" strike="noStrike" cap="none" normalizeH="0" baseline="0">
                          <a:ln>
                            <a:noFill/>
                          </a:ln>
                          <a:solidFill>
                            <a:srgbClr val="FFFFCC"/>
                          </a:solidFill>
                          <a:effectLst/>
                          <a:latin typeface="Arial" charset="0"/>
                          <a:ea typeface="ＭＳ Ｐゴシック" charset="-128"/>
                        </a:rPr>
                        <a:t>Inferior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96900">
                <a:tc>
                  <a:txBody>
                    <a:bodyPr/>
                    <a:lstStyle/>
                    <a:p>
                      <a:pPr marL="0" marR="0" lvl="0" indent="0" algn="ctr" defTabSz="762000" rtl="0" eaLnBrk="1" fontAlgn="base" latinLnBrk="0" hangingPunct="1">
                        <a:lnSpc>
                          <a:spcPct val="95000"/>
                        </a:lnSpc>
                        <a:spcBef>
                          <a:spcPct val="0"/>
                        </a:spcBef>
                        <a:spcAft>
                          <a:spcPct val="30000"/>
                        </a:spcAft>
                        <a:buClrTx/>
                        <a:buSzTx/>
                        <a:buFontTx/>
                        <a:buNone/>
                        <a:tabLst/>
                      </a:pPr>
                      <a:r>
                        <a:rPr kumimoji="0" lang="en-US" sz="3000" b="0" i="0" u="none" strike="noStrike" cap="none" normalizeH="0" baseline="0">
                          <a:ln>
                            <a:noFill/>
                          </a:ln>
                          <a:solidFill>
                            <a:srgbClr val="FFFFCC"/>
                          </a:solidFill>
                          <a:effectLst/>
                          <a:latin typeface="Arial" charset="0"/>
                          <a:ea typeface="ＭＳ Ｐゴシック" charset="-128"/>
                        </a:rPr>
                        <a:t>V</a:t>
                      </a:r>
                      <a:r>
                        <a:rPr kumimoji="0" lang="en-US" sz="3000" b="0" i="0" u="none" strike="noStrike" cap="none" normalizeH="0" baseline="-30000">
                          <a:ln>
                            <a:noFill/>
                          </a:ln>
                          <a:solidFill>
                            <a:srgbClr val="FFFFCC"/>
                          </a:solidFill>
                          <a:effectLst/>
                          <a:latin typeface="Arial" charset="0"/>
                          <a:ea typeface="ＭＳ Ｐゴシック" charset="-128"/>
                        </a:rPr>
                        <a:t>1</a:t>
                      </a:r>
                      <a:r>
                        <a:rPr kumimoji="0" lang="en-US" sz="3000" b="0" i="0" u="none" strike="noStrike" cap="none" normalizeH="0" baseline="0">
                          <a:ln>
                            <a:noFill/>
                          </a:ln>
                          <a:solidFill>
                            <a:srgbClr val="FFFFCC"/>
                          </a:solidFill>
                          <a:effectLst/>
                          <a:latin typeface="Arial" charset="0"/>
                          <a:ea typeface="ＭＳ Ｐゴシック" charset="-128"/>
                        </a:rPr>
                        <a:t>, V</a:t>
                      </a:r>
                      <a:r>
                        <a:rPr kumimoji="0" lang="en-US" sz="3000" b="0" i="0" u="none" strike="noStrike" cap="none" normalizeH="0" baseline="-30000">
                          <a:ln>
                            <a:noFill/>
                          </a:ln>
                          <a:solidFill>
                            <a:srgbClr val="FFFFCC"/>
                          </a:solidFill>
                          <a:effectLst/>
                          <a:latin typeface="Arial" charset="0"/>
                          <a:ea typeface="ＭＳ Ｐゴシック" charset="-128"/>
                        </a:rPr>
                        <a:t>2</a:t>
                      </a:r>
                      <a:endParaRPr kumimoji="0" lang="en-US" sz="3000" b="0" i="0" u="none" strike="noStrike" cap="none" normalizeH="0" baseline="0">
                        <a:ln>
                          <a:noFill/>
                        </a:ln>
                        <a:solidFill>
                          <a:srgbClr val="FFFFCC"/>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762000" rtl="0" eaLnBrk="1" fontAlgn="base" latinLnBrk="0" hangingPunct="1">
                        <a:lnSpc>
                          <a:spcPct val="95000"/>
                        </a:lnSpc>
                        <a:spcBef>
                          <a:spcPct val="0"/>
                        </a:spcBef>
                        <a:spcAft>
                          <a:spcPct val="30000"/>
                        </a:spcAft>
                        <a:buClrTx/>
                        <a:buSzTx/>
                        <a:buFontTx/>
                        <a:buNone/>
                        <a:tabLst/>
                      </a:pPr>
                      <a:r>
                        <a:rPr kumimoji="0" lang="en-US" sz="3000" b="0" i="0" u="none" strike="noStrike" cap="none" normalizeH="0" baseline="0">
                          <a:ln>
                            <a:noFill/>
                          </a:ln>
                          <a:solidFill>
                            <a:srgbClr val="FFFFCC"/>
                          </a:solidFill>
                          <a:effectLst/>
                          <a:latin typeface="Arial" charset="0"/>
                          <a:ea typeface="ＭＳ Ｐゴシック" charset="-128"/>
                        </a:rPr>
                        <a:t>Septal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6900">
                <a:tc>
                  <a:txBody>
                    <a:bodyPr/>
                    <a:lstStyle/>
                    <a:p>
                      <a:pPr marL="0" marR="0" lvl="0" indent="0" algn="ctr" defTabSz="762000" rtl="0" eaLnBrk="1" fontAlgn="base" latinLnBrk="0" hangingPunct="1">
                        <a:lnSpc>
                          <a:spcPct val="95000"/>
                        </a:lnSpc>
                        <a:spcBef>
                          <a:spcPct val="0"/>
                        </a:spcBef>
                        <a:spcAft>
                          <a:spcPct val="30000"/>
                        </a:spcAft>
                        <a:buClrTx/>
                        <a:buSzTx/>
                        <a:buFontTx/>
                        <a:buNone/>
                        <a:tabLst/>
                      </a:pPr>
                      <a:r>
                        <a:rPr kumimoji="0" lang="en-US" sz="3000" b="0" i="0" u="none" strike="noStrike" cap="none" normalizeH="0" baseline="0">
                          <a:ln>
                            <a:noFill/>
                          </a:ln>
                          <a:solidFill>
                            <a:srgbClr val="FFFFCC"/>
                          </a:solidFill>
                          <a:effectLst/>
                          <a:latin typeface="Arial" charset="0"/>
                          <a:ea typeface="ＭＳ Ｐゴシック" charset="-128"/>
                        </a:rPr>
                        <a:t>V</a:t>
                      </a:r>
                      <a:r>
                        <a:rPr kumimoji="0" lang="en-US" sz="3000" b="0" i="0" u="none" strike="noStrike" cap="none" normalizeH="0" baseline="-30000">
                          <a:ln>
                            <a:noFill/>
                          </a:ln>
                          <a:solidFill>
                            <a:srgbClr val="FFFFCC"/>
                          </a:solidFill>
                          <a:effectLst/>
                          <a:latin typeface="Arial" charset="0"/>
                          <a:ea typeface="ＭＳ Ｐゴシック" charset="-128"/>
                        </a:rPr>
                        <a:t>3</a:t>
                      </a:r>
                      <a:r>
                        <a:rPr kumimoji="0" lang="en-US" sz="3000" b="0" i="0" u="none" strike="noStrike" cap="none" normalizeH="0" baseline="0">
                          <a:ln>
                            <a:noFill/>
                          </a:ln>
                          <a:solidFill>
                            <a:srgbClr val="FFFFCC"/>
                          </a:solidFill>
                          <a:effectLst/>
                          <a:latin typeface="Arial" charset="0"/>
                          <a:ea typeface="ＭＳ Ｐゴシック" charset="-128"/>
                        </a:rPr>
                        <a:t>, V</a:t>
                      </a:r>
                      <a:r>
                        <a:rPr kumimoji="0" lang="en-US" sz="3000" b="0" i="0" u="none" strike="noStrike" cap="none" normalizeH="0" baseline="-30000">
                          <a:ln>
                            <a:noFill/>
                          </a:ln>
                          <a:solidFill>
                            <a:srgbClr val="FFFFCC"/>
                          </a:solidFill>
                          <a:effectLst/>
                          <a:latin typeface="Arial" charset="0"/>
                          <a:ea typeface="ＭＳ Ｐゴシック" charset="-128"/>
                        </a:rPr>
                        <a:t>4</a:t>
                      </a:r>
                      <a:endParaRPr kumimoji="0" lang="en-US" sz="3000" b="0" i="0" u="none" strike="noStrike" cap="none" normalizeH="0" baseline="0">
                        <a:ln>
                          <a:noFill/>
                        </a:ln>
                        <a:solidFill>
                          <a:srgbClr val="FFFFCC"/>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762000" rtl="0" eaLnBrk="1" fontAlgn="base" latinLnBrk="0" hangingPunct="1">
                        <a:lnSpc>
                          <a:spcPct val="95000"/>
                        </a:lnSpc>
                        <a:spcBef>
                          <a:spcPct val="0"/>
                        </a:spcBef>
                        <a:spcAft>
                          <a:spcPct val="30000"/>
                        </a:spcAft>
                        <a:buClrTx/>
                        <a:buSzTx/>
                        <a:buFontTx/>
                        <a:buNone/>
                        <a:tabLst/>
                      </a:pPr>
                      <a:r>
                        <a:rPr kumimoji="0" lang="en-US" sz="3000" b="0" i="0" u="none" strike="noStrike" cap="none" normalizeH="0" baseline="0">
                          <a:ln>
                            <a:noFill/>
                          </a:ln>
                          <a:solidFill>
                            <a:srgbClr val="FFFFCC"/>
                          </a:solidFill>
                          <a:effectLst/>
                          <a:latin typeface="Arial" charset="0"/>
                          <a:ea typeface="ＭＳ Ｐゴシック" charset="-128"/>
                        </a:rPr>
                        <a:t>Anterior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96900">
                <a:tc>
                  <a:txBody>
                    <a:bodyPr/>
                    <a:lstStyle/>
                    <a:p>
                      <a:pPr marL="0" marR="0" lvl="0" indent="0" algn="ctr" defTabSz="762000" rtl="0" eaLnBrk="1" fontAlgn="base" latinLnBrk="0" hangingPunct="1">
                        <a:lnSpc>
                          <a:spcPct val="95000"/>
                        </a:lnSpc>
                        <a:spcBef>
                          <a:spcPct val="0"/>
                        </a:spcBef>
                        <a:spcAft>
                          <a:spcPct val="30000"/>
                        </a:spcAft>
                        <a:buClrTx/>
                        <a:buSzTx/>
                        <a:buFontTx/>
                        <a:buNone/>
                        <a:tabLst/>
                      </a:pPr>
                      <a:r>
                        <a:rPr kumimoji="0" lang="en-US" sz="3000" b="0" i="0" u="none" strike="noStrike" cap="none" normalizeH="0" baseline="0">
                          <a:ln>
                            <a:noFill/>
                          </a:ln>
                          <a:solidFill>
                            <a:srgbClr val="FFFFCC"/>
                          </a:solidFill>
                          <a:effectLst/>
                          <a:latin typeface="Arial" charset="0"/>
                          <a:ea typeface="ＭＳ Ｐゴシック" charset="-128"/>
                        </a:rPr>
                        <a:t>I, aVL, V</a:t>
                      </a:r>
                      <a:r>
                        <a:rPr kumimoji="0" lang="en-US" sz="3000" b="0" i="0" u="none" strike="noStrike" cap="none" normalizeH="0" baseline="-30000">
                          <a:ln>
                            <a:noFill/>
                          </a:ln>
                          <a:solidFill>
                            <a:srgbClr val="FFFFCC"/>
                          </a:solidFill>
                          <a:effectLst/>
                          <a:latin typeface="Arial" charset="0"/>
                          <a:ea typeface="ＭＳ Ｐゴシック" charset="-128"/>
                        </a:rPr>
                        <a:t>5</a:t>
                      </a:r>
                      <a:r>
                        <a:rPr kumimoji="0" lang="en-US" sz="3000" b="0" i="0" u="none" strike="noStrike" cap="none" normalizeH="0" baseline="0">
                          <a:ln>
                            <a:noFill/>
                          </a:ln>
                          <a:solidFill>
                            <a:srgbClr val="FFFFCC"/>
                          </a:solidFill>
                          <a:effectLst/>
                          <a:latin typeface="Arial" charset="0"/>
                          <a:ea typeface="ＭＳ Ｐゴシック" charset="-128"/>
                        </a:rPr>
                        <a:t>, V</a:t>
                      </a:r>
                      <a:r>
                        <a:rPr kumimoji="0" lang="en-US" sz="3000" b="0" i="0" u="none" strike="noStrike" cap="none" normalizeH="0" baseline="-30000">
                          <a:ln>
                            <a:noFill/>
                          </a:ln>
                          <a:solidFill>
                            <a:srgbClr val="FFFFCC"/>
                          </a:solidFill>
                          <a:effectLst/>
                          <a:latin typeface="Arial" charset="0"/>
                          <a:ea typeface="ＭＳ Ｐゴシック" charset="-128"/>
                        </a:rPr>
                        <a:t>6</a:t>
                      </a:r>
                      <a:endParaRPr kumimoji="0" lang="en-US" sz="3000" b="0" i="0" u="none" strike="noStrike" cap="none" normalizeH="0" baseline="0">
                        <a:ln>
                          <a:noFill/>
                        </a:ln>
                        <a:solidFill>
                          <a:srgbClr val="FFFFCC"/>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762000" rtl="0" eaLnBrk="1" fontAlgn="base" latinLnBrk="0" hangingPunct="1">
                        <a:lnSpc>
                          <a:spcPct val="95000"/>
                        </a:lnSpc>
                        <a:spcBef>
                          <a:spcPct val="0"/>
                        </a:spcBef>
                        <a:spcAft>
                          <a:spcPct val="30000"/>
                        </a:spcAft>
                        <a:buClrTx/>
                        <a:buSzTx/>
                        <a:buFontTx/>
                        <a:buNone/>
                        <a:tabLst/>
                      </a:pPr>
                      <a:r>
                        <a:rPr kumimoji="0" lang="en-US" sz="3000" b="0" i="0" u="none" strike="noStrike" cap="none" normalizeH="0" baseline="0">
                          <a:ln>
                            <a:noFill/>
                          </a:ln>
                          <a:solidFill>
                            <a:srgbClr val="FFFFCC"/>
                          </a:solidFill>
                          <a:effectLst/>
                          <a:latin typeface="Arial" charset="0"/>
                          <a:ea typeface="ＭＳ Ｐゴシック" charset="-128"/>
                        </a:rPr>
                        <a:t>Lateral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0870628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Format of the 12-Lead ECG</a:t>
            </a:r>
          </a:p>
        </p:txBody>
      </p:sp>
      <p:graphicFrame>
        <p:nvGraphicFramePr>
          <p:cNvPr id="71722" name="Group 42"/>
          <p:cNvGraphicFramePr>
            <a:graphicFrameLocks noGrp="1"/>
          </p:cNvGraphicFramePr>
          <p:nvPr/>
        </p:nvGraphicFramePr>
        <p:xfrm>
          <a:off x="2209800" y="1641475"/>
          <a:ext cx="7772400" cy="3240446"/>
        </p:xfrm>
        <a:graphic>
          <a:graphicData uri="http://schemas.openxmlformats.org/drawingml/2006/table">
            <a:tbl>
              <a:tblPr/>
              <a:tblGrid>
                <a:gridCol w="1943100">
                  <a:extLst>
                    <a:ext uri="{9D8B030D-6E8A-4147-A177-3AD203B41FA5}">
                      <a16:colId xmlns:a16="http://schemas.microsoft.com/office/drawing/2014/main" val="20000"/>
                    </a:ext>
                  </a:extLst>
                </a:gridCol>
                <a:gridCol w="2103438">
                  <a:extLst>
                    <a:ext uri="{9D8B030D-6E8A-4147-A177-3AD203B41FA5}">
                      <a16:colId xmlns:a16="http://schemas.microsoft.com/office/drawing/2014/main" val="20001"/>
                    </a:ext>
                  </a:extLst>
                </a:gridCol>
                <a:gridCol w="1781175">
                  <a:extLst>
                    <a:ext uri="{9D8B030D-6E8A-4147-A177-3AD203B41FA5}">
                      <a16:colId xmlns:a16="http://schemas.microsoft.com/office/drawing/2014/main" val="20002"/>
                    </a:ext>
                  </a:extLst>
                </a:gridCol>
                <a:gridCol w="1944687">
                  <a:extLst>
                    <a:ext uri="{9D8B030D-6E8A-4147-A177-3AD203B41FA5}">
                      <a16:colId xmlns:a16="http://schemas.microsoft.com/office/drawing/2014/main" val="20003"/>
                    </a:ext>
                  </a:extLst>
                </a:gridCol>
              </a:tblGrid>
              <a:tr h="457110">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128"/>
                          <a:cs typeface="Times New Roman" charset="0"/>
                        </a:rPr>
                        <a:t>Limb Leads</a:t>
                      </a:r>
                      <a:endParaRPr kumimoji="0" lang="en-US" sz="2400" b="0" i="0" u="none" strike="noStrike" cap="none" normalizeH="0" baseline="0">
                        <a:ln>
                          <a:noFill/>
                        </a:ln>
                        <a:solidFill>
                          <a:schemeClr val="tx2"/>
                        </a:solidFill>
                        <a:effectLst/>
                        <a:latin typeface="Arial" charset="0"/>
                        <a:ea typeface="ＭＳ Ｐゴシック" charset="-128"/>
                      </a:endParaRPr>
                    </a:p>
                  </a:txBody>
                  <a:tcPr marT="45711" marB="45711" horzOverflow="overflow">
                    <a:lnL w="254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128"/>
                          <a:cs typeface="Times New Roman" charset="0"/>
                        </a:rPr>
                        <a:t>Chest Leads</a:t>
                      </a:r>
                      <a:endParaRPr kumimoji="0" lang="en-US" sz="2400" b="0" i="0" u="none" strike="noStrike" cap="none" normalizeH="0" baseline="0">
                        <a:ln>
                          <a:noFill/>
                        </a:ln>
                        <a:solidFill>
                          <a:schemeClr val="tx2"/>
                        </a:solidFill>
                        <a:effectLst/>
                        <a:latin typeface="Arial" charset="0"/>
                        <a:ea typeface="ＭＳ Ｐゴシック" charset="-128"/>
                      </a:endParaRPr>
                    </a:p>
                  </a:txBody>
                  <a:tcPr marT="45711" marB="45711" horzOverflow="overflow">
                    <a:lnL w="127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82279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00"/>
                          </a:solidFill>
                          <a:effectLst/>
                          <a:latin typeface="Arial" charset="0"/>
                          <a:ea typeface="ＭＳ Ｐゴシック" charset="-128"/>
                          <a:cs typeface="Times New Roman" charset="0"/>
                        </a:rPr>
                        <a:t>Standard Leads</a:t>
                      </a:r>
                      <a:endParaRPr kumimoji="0" lang="en-US" sz="2400" b="0" i="0" u="none" strike="noStrike" cap="none" normalizeH="0" baseline="0">
                        <a:ln>
                          <a:noFill/>
                        </a:ln>
                        <a:solidFill>
                          <a:srgbClr val="FFFF00"/>
                        </a:solidFill>
                        <a:effectLst/>
                        <a:latin typeface="Arial" charset="0"/>
                        <a:ea typeface="ＭＳ Ｐゴシック" charset="-128"/>
                      </a:endParaRPr>
                    </a:p>
                  </a:txBody>
                  <a:tcPr marT="45711" marB="45711" horzOverflow="overflow">
                    <a:lnL w="254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00"/>
                          </a:solidFill>
                          <a:effectLst/>
                          <a:latin typeface="Arial" charset="0"/>
                          <a:ea typeface="ＭＳ Ｐゴシック" charset="-128"/>
                          <a:cs typeface="Times New Roman" charset="0"/>
                        </a:rPr>
                        <a:t>Augmented Leads</a:t>
                      </a:r>
                      <a:endParaRPr kumimoji="0" lang="en-US" sz="2400" b="0" i="0" u="none" strike="noStrike" cap="none" normalizeH="0" baseline="0">
                        <a:ln>
                          <a:noFill/>
                        </a:ln>
                        <a:solidFill>
                          <a:srgbClr val="FFFF00"/>
                        </a:solidFill>
                        <a:effectLst/>
                        <a:latin typeface="Arial" charset="0"/>
                        <a:ea typeface="ＭＳ Ｐゴシック" charset="-128"/>
                      </a:endParaRPr>
                    </a:p>
                  </a:txBody>
                  <a:tcPr marT="45711" marB="45711" horzOverflow="overflow">
                    <a:lnL w="127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00"/>
                          </a:solidFill>
                          <a:effectLst/>
                          <a:latin typeface="Arial" charset="0"/>
                          <a:ea typeface="ＭＳ Ｐゴシック" charset="-128"/>
                          <a:cs typeface="Times New Roman" charset="0"/>
                        </a:rPr>
                        <a:t>V</a:t>
                      </a:r>
                      <a:r>
                        <a:rPr kumimoji="0" lang="en-US" sz="2400" b="1" i="0" u="none" strike="noStrike" cap="none" normalizeH="0" baseline="-30000">
                          <a:ln>
                            <a:noFill/>
                          </a:ln>
                          <a:solidFill>
                            <a:srgbClr val="FFFF00"/>
                          </a:solidFill>
                          <a:effectLst/>
                          <a:latin typeface="Arial" charset="0"/>
                          <a:ea typeface="ＭＳ Ｐゴシック" charset="-128"/>
                          <a:cs typeface="Times New Roman" charset="0"/>
                        </a:rPr>
                        <a:t>1</a:t>
                      </a:r>
                      <a:r>
                        <a:rPr kumimoji="0" lang="en-US" sz="2400" b="1" i="0" u="none" strike="noStrike" cap="none" normalizeH="0" baseline="0">
                          <a:ln>
                            <a:noFill/>
                          </a:ln>
                          <a:solidFill>
                            <a:srgbClr val="FFFF00"/>
                          </a:solidFill>
                          <a:effectLst/>
                          <a:latin typeface="Arial" charset="0"/>
                          <a:ea typeface="ＭＳ Ｐゴシック" charset="-128"/>
                          <a:cs typeface="Times New Roman" charset="0"/>
                        </a:rPr>
                        <a:t>-V</a:t>
                      </a:r>
                      <a:r>
                        <a:rPr kumimoji="0" lang="en-US" sz="2400" b="1" i="0" u="none" strike="noStrike" cap="none" normalizeH="0" baseline="-30000">
                          <a:ln>
                            <a:noFill/>
                          </a:ln>
                          <a:solidFill>
                            <a:srgbClr val="FFFF00"/>
                          </a:solidFill>
                          <a:effectLst/>
                          <a:latin typeface="Arial" charset="0"/>
                          <a:ea typeface="ＭＳ Ｐゴシック" charset="-128"/>
                          <a:cs typeface="Times New Roman" charset="0"/>
                        </a:rPr>
                        <a:t>3</a:t>
                      </a:r>
                      <a:endParaRPr kumimoji="0" lang="en-US" sz="2400" b="0" i="0" u="none" strike="noStrike" cap="none" normalizeH="0" baseline="0">
                        <a:ln>
                          <a:noFill/>
                        </a:ln>
                        <a:solidFill>
                          <a:srgbClr val="FFFF00"/>
                        </a:solidFill>
                        <a:effectLst/>
                        <a:latin typeface="Arial" charset="0"/>
                        <a:ea typeface="ＭＳ Ｐゴシック" charset="-128"/>
                      </a:endParaRPr>
                    </a:p>
                  </a:txBody>
                  <a:tcPr marT="45711" marB="45711" horzOverflow="overflow">
                    <a:lnL w="254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00"/>
                          </a:solidFill>
                          <a:effectLst/>
                          <a:latin typeface="Arial" charset="0"/>
                          <a:ea typeface="ＭＳ Ｐゴシック" charset="-128"/>
                          <a:cs typeface="Times New Roman" charset="0"/>
                        </a:rPr>
                        <a:t>V</a:t>
                      </a:r>
                      <a:r>
                        <a:rPr kumimoji="0" lang="en-US" sz="2400" b="1" i="0" u="none" strike="noStrike" cap="none" normalizeH="0" baseline="-30000">
                          <a:ln>
                            <a:noFill/>
                          </a:ln>
                          <a:solidFill>
                            <a:srgbClr val="FFFF00"/>
                          </a:solidFill>
                          <a:effectLst/>
                          <a:latin typeface="Arial" charset="0"/>
                          <a:ea typeface="ＭＳ Ｐゴシック" charset="-128"/>
                          <a:cs typeface="Times New Roman" charset="0"/>
                        </a:rPr>
                        <a:t>4</a:t>
                      </a:r>
                      <a:r>
                        <a:rPr kumimoji="0" lang="en-US" sz="2400" b="1" i="0" u="none" strike="noStrike" cap="none" normalizeH="0" baseline="0">
                          <a:ln>
                            <a:noFill/>
                          </a:ln>
                          <a:solidFill>
                            <a:srgbClr val="FFFF00"/>
                          </a:solidFill>
                          <a:effectLst/>
                          <a:latin typeface="Arial" charset="0"/>
                          <a:ea typeface="ＭＳ Ｐゴシック" charset="-128"/>
                          <a:cs typeface="Times New Roman" charset="0"/>
                        </a:rPr>
                        <a:t>-V</a:t>
                      </a:r>
                      <a:r>
                        <a:rPr kumimoji="0" lang="en-US" sz="2400" b="1" i="0" u="none" strike="noStrike" cap="none" normalizeH="0" baseline="-30000">
                          <a:ln>
                            <a:noFill/>
                          </a:ln>
                          <a:solidFill>
                            <a:srgbClr val="FFFF00"/>
                          </a:solidFill>
                          <a:effectLst/>
                          <a:latin typeface="Arial" charset="0"/>
                          <a:ea typeface="ＭＳ Ｐゴシック" charset="-128"/>
                          <a:cs typeface="Times New Roman" charset="0"/>
                        </a:rPr>
                        <a:t>6</a:t>
                      </a:r>
                      <a:endParaRPr kumimoji="0" lang="en-US" sz="2400" b="0" i="0" u="none" strike="noStrike" cap="none" normalizeH="0" baseline="0">
                        <a:ln>
                          <a:noFill/>
                        </a:ln>
                        <a:solidFill>
                          <a:srgbClr val="FFFF00"/>
                        </a:solidFill>
                        <a:effectLst/>
                        <a:latin typeface="Arial" charset="0"/>
                        <a:ea typeface="ＭＳ Ｐゴシック" charset="-128"/>
                      </a:endParaRPr>
                    </a:p>
                  </a:txBody>
                  <a:tcPr marT="45711" marB="45711" horzOverflow="overflow">
                    <a:lnL w="127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45711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2"/>
                          </a:solidFill>
                          <a:effectLst/>
                          <a:latin typeface="Arial" charset="0"/>
                          <a:ea typeface="ＭＳ Ｐゴシック" charset="-128"/>
                          <a:cs typeface="Times New Roman" charset="0"/>
                        </a:rPr>
                        <a:t>Column I</a:t>
                      </a:r>
                      <a:endParaRPr kumimoji="0" lang="en-US" sz="2400" b="0" i="0" u="none" strike="noStrike" cap="none" normalizeH="0" baseline="0">
                        <a:ln>
                          <a:noFill/>
                        </a:ln>
                        <a:solidFill>
                          <a:schemeClr val="tx2"/>
                        </a:solidFill>
                        <a:effectLst/>
                        <a:latin typeface="Arial" charset="0"/>
                        <a:ea typeface="ＭＳ Ｐゴシック" charset="-128"/>
                      </a:endParaRPr>
                    </a:p>
                  </a:txBody>
                  <a:tcPr marT="45711" marB="45711"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2"/>
                          </a:solidFill>
                          <a:effectLst/>
                          <a:latin typeface="Arial" charset="0"/>
                          <a:ea typeface="ＭＳ Ｐゴシック" charset="-128"/>
                          <a:cs typeface="Times New Roman" charset="0"/>
                        </a:rPr>
                        <a:t>Column II</a:t>
                      </a:r>
                      <a:endParaRPr kumimoji="0" lang="en-US" sz="2400" b="0" i="0" u="none" strike="noStrike" cap="none" normalizeH="0" baseline="0">
                        <a:ln>
                          <a:noFill/>
                        </a:ln>
                        <a:solidFill>
                          <a:schemeClr val="tx2"/>
                        </a:solidFill>
                        <a:effectLst/>
                        <a:latin typeface="Arial" charset="0"/>
                        <a:ea typeface="ＭＳ Ｐゴシック" charset="-128"/>
                      </a:endParaRPr>
                    </a:p>
                  </a:txBody>
                  <a:tcPr marT="45711" marB="45711"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2"/>
                          </a:solidFill>
                          <a:effectLst/>
                          <a:latin typeface="Arial" charset="0"/>
                          <a:ea typeface="ＭＳ Ｐゴシック" charset="-128"/>
                          <a:cs typeface="Times New Roman" charset="0"/>
                        </a:rPr>
                        <a:t>Column III</a:t>
                      </a:r>
                      <a:endParaRPr kumimoji="0" lang="en-US" sz="2400" b="0" i="0" u="none" strike="noStrike" cap="none" normalizeH="0" baseline="0">
                        <a:ln>
                          <a:noFill/>
                        </a:ln>
                        <a:solidFill>
                          <a:schemeClr val="tx2"/>
                        </a:solidFill>
                        <a:effectLst/>
                        <a:latin typeface="Arial" charset="0"/>
                        <a:ea typeface="ＭＳ Ｐゴシック" charset="-128"/>
                      </a:endParaRPr>
                    </a:p>
                  </a:txBody>
                  <a:tcPr marT="45711" marB="45711"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2"/>
                          </a:solidFill>
                          <a:effectLst/>
                          <a:latin typeface="Arial" charset="0"/>
                          <a:ea typeface="ＭＳ Ｐゴシック" charset="-128"/>
                          <a:cs typeface="Times New Roman" charset="0"/>
                        </a:rPr>
                        <a:t>Column IV</a:t>
                      </a:r>
                      <a:endParaRPr kumimoji="0" lang="en-US" sz="2400" b="0" i="0" u="none" strike="noStrike" cap="none" normalizeH="0" baseline="0">
                        <a:ln>
                          <a:noFill/>
                        </a:ln>
                        <a:solidFill>
                          <a:schemeClr val="tx2"/>
                        </a:solidFill>
                        <a:effectLst/>
                        <a:latin typeface="Arial" charset="0"/>
                        <a:ea typeface="ＭＳ Ｐゴシック" charset="-128"/>
                      </a:endParaRPr>
                    </a:p>
                  </a:txBody>
                  <a:tcPr marT="45711" marB="45711"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5079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128"/>
                          <a:cs typeface="Times New Roman" charset="0"/>
                        </a:rPr>
                        <a:t>I    Lateral</a:t>
                      </a:r>
                      <a:endParaRPr kumimoji="0" lang="en-US" sz="2400" b="0" i="0" u="none" strike="noStrike" cap="none" normalizeH="0" baseline="0">
                        <a:ln>
                          <a:noFill/>
                        </a:ln>
                        <a:solidFill>
                          <a:schemeClr val="tx1"/>
                        </a:solidFill>
                        <a:effectLst/>
                        <a:latin typeface="Arial" charset="0"/>
                        <a:ea typeface="ＭＳ Ｐゴシック" charset="-128"/>
                      </a:endParaRPr>
                    </a:p>
                  </a:txBody>
                  <a:tcPr marT="45711" marB="45711"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6B309C">
                        <a:alpha val="45097"/>
                      </a:srgb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ctr"/>
                          <a:tab pos="2743200" algn="ctr"/>
                        </a:tabLst>
                      </a:pPr>
                      <a:r>
                        <a:rPr kumimoji="0" lang="en-US" sz="2400" b="0" i="0" u="none" strike="noStrike" cap="none" normalizeH="0" baseline="0">
                          <a:ln>
                            <a:noFill/>
                          </a:ln>
                          <a:solidFill>
                            <a:schemeClr val="tx1"/>
                          </a:solidFill>
                          <a:effectLst/>
                          <a:latin typeface="Arial" charset="0"/>
                          <a:ea typeface="ＭＳ Ｐゴシック" charset="-128"/>
                          <a:cs typeface="Times New Roman" charset="0"/>
                        </a:rPr>
                        <a:t>aVR None</a:t>
                      </a:r>
                      <a:endParaRPr kumimoji="0" lang="en-US" sz="2400" b="0" i="0" u="none" strike="noStrike" cap="none" normalizeH="0" baseline="0">
                        <a:ln>
                          <a:noFill/>
                        </a:ln>
                        <a:solidFill>
                          <a:schemeClr val="tx1"/>
                        </a:solidFill>
                        <a:effectLst/>
                        <a:latin typeface="Arial" charset="0"/>
                        <a:ea typeface="ＭＳ Ｐゴシック" charset="-128"/>
                      </a:endParaRPr>
                    </a:p>
                  </a:txBody>
                  <a:tcPr marT="45711" marB="45711"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ctr"/>
                          <a:tab pos="2743200" algn="ctr"/>
                        </a:tabLst>
                      </a:pPr>
                      <a:r>
                        <a:rPr kumimoji="0" lang="en-US" sz="2400" b="0" i="0" u="none" strike="noStrike" cap="none" normalizeH="0" baseline="0">
                          <a:ln>
                            <a:noFill/>
                          </a:ln>
                          <a:solidFill>
                            <a:schemeClr val="tx1"/>
                          </a:solidFill>
                          <a:effectLst/>
                          <a:latin typeface="Arial" charset="0"/>
                          <a:ea typeface="ＭＳ Ｐゴシック" charset="-128"/>
                          <a:cs typeface="Times New Roman" charset="0"/>
                        </a:rPr>
                        <a:t>V</a:t>
                      </a:r>
                      <a:r>
                        <a:rPr kumimoji="0" lang="en-US" sz="2400" b="0" i="0" u="none" strike="noStrike" cap="none" normalizeH="0" baseline="-30000">
                          <a:ln>
                            <a:noFill/>
                          </a:ln>
                          <a:solidFill>
                            <a:schemeClr val="tx1"/>
                          </a:solidFill>
                          <a:effectLst/>
                          <a:latin typeface="Arial" charset="0"/>
                          <a:ea typeface="ＭＳ Ｐゴシック" charset="-128"/>
                          <a:cs typeface="Times New Roman" charset="0"/>
                        </a:rPr>
                        <a:t>1  </a:t>
                      </a:r>
                      <a:r>
                        <a:rPr kumimoji="0" lang="en-US" sz="2400" b="0" i="0" u="none" strike="noStrike" cap="none" normalizeH="0" baseline="0">
                          <a:ln>
                            <a:noFill/>
                          </a:ln>
                          <a:solidFill>
                            <a:schemeClr val="tx1"/>
                          </a:solidFill>
                          <a:effectLst/>
                          <a:latin typeface="Arial" charset="0"/>
                          <a:ea typeface="ＭＳ Ｐゴシック" charset="-128"/>
                          <a:cs typeface="Times New Roman" charset="0"/>
                        </a:rPr>
                        <a:t>Septum</a:t>
                      </a:r>
                      <a:endParaRPr kumimoji="0" lang="en-US" sz="2400" b="0" i="0" u="none" strike="noStrike" cap="none" normalizeH="0" baseline="0">
                        <a:ln>
                          <a:noFill/>
                        </a:ln>
                        <a:solidFill>
                          <a:schemeClr val="tx1"/>
                        </a:solidFill>
                        <a:effectLst/>
                        <a:latin typeface="Arial" charset="0"/>
                        <a:ea typeface="ＭＳ Ｐゴシック" charset="-128"/>
                      </a:endParaRPr>
                    </a:p>
                  </a:txBody>
                  <a:tcPr marT="45711" marB="45711"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alpha val="59999"/>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128"/>
                          <a:cs typeface="Times New Roman" charset="0"/>
                        </a:rPr>
                        <a:t>V</a:t>
                      </a:r>
                      <a:r>
                        <a:rPr kumimoji="0" lang="en-US" sz="2400" b="0" i="0" u="none" strike="noStrike" cap="none" normalizeH="0" baseline="-30000">
                          <a:ln>
                            <a:noFill/>
                          </a:ln>
                          <a:solidFill>
                            <a:schemeClr val="tx1"/>
                          </a:solidFill>
                          <a:effectLst/>
                          <a:latin typeface="Arial" charset="0"/>
                          <a:ea typeface="ＭＳ Ｐゴシック" charset="-128"/>
                          <a:cs typeface="Times New Roman" charset="0"/>
                        </a:rPr>
                        <a:t>4</a:t>
                      </a:r>
                      <a:r>
                        <a:rPr kumimoji="0" lang="en-US" sz="2400" b="0" i="0" u="none" strike="noStrike" cap="none" normalizeH="0" baseline="0">
                          <a:ln>
                            <a:noFill/>
                          </a:ln>
                          <a:solidFill>
                            <a:schemeClr val="tx1"/>
                          </a:solidFill>
                          <a:effectLst/>
                          <a:latin typeface="Arial" charset="0"/>
                          <a:ea typeface="ＭＳ Ｐゴシック" charset="-128"/>
                          <a:cs typeface="Times New Roman" charset="0"/>
                        </a:rPr>
                        <a:t>  Anterior </a:t>
                      </a:r>
                      <a:endParaRPr kumimoji="0" lang="en-US" sz="2400" b="0" i="0" u="none" strike="noStrike" cap="none" normalizeH="0" baseline="0">
                        <a:ln>
                          <a:noFill/>
                        </a:ln>
                        <a:solidFill>
                          <a:schemeClr val="tx1"/>
                        </a:solidFill>
                        <a:effectLst/>
                        <a:latin typeface="Arial" charset="0"/>
                        <a:ea typeface="ＭＳ Ｐゴシック" charset="-128"/>
                      </a:endParaRPr>
                    </a:p>
                  </a:txBody>
                  <a:tcPr marT="45711" marB="45711"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C000">
                        <a:alpha val="59999"/>
                      </a:srgbClr>
                    </a:solidFill>
                  </a:tcPr>
                </a:tc>
                <a:extLst>
                  <a:ext uri="{0D108BD9-81ED-4DB2-BD59-A6C34878D82A}">
                    <a16:rowId xmlns:a16="http://schemas.microsoft.com/office/drawing/2014/main" val="10003"/>
                  </a:ext>
                </a:extLst>
              </a:tr>
              <a:tr h="53805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128"/>
                          <a:cs typeface="Times New Roman" charset="0"/>
                        </a:rPr>
                        <a:t>II   Inferior</a:t>
                      </a:r>
                      <a:endParaRPr kumimoji="0" lang="en-US" sz="2400" b="0" i="0" u="none" strike="noStrike" cap="none" normalizeH="0" baseline="0">
                        <a:ln>
                          <a:noFill/>
                        </a:ln>
                        <a:solidFill>
                          <a:schemeClr val="tx1"/>
                        </a:solidFill>
                        <a:effectLst/>
                        <a:latin typeface="Arial" charset="0"/>
                        <a:ea typeface="ＭＳ Ｐゴシック" charset="-128"/>
                      </a:endParaRPr>
                    </a:p>
                  </a:txBody>
                  <a:tcPr marT="45711" marB="45711"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00B050">
                        <a:alpha val="59999"/>
                      </a:srgb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128"/>
                          <a:cs typeface="Times New Roman" charset="0"/>
                        </a:rPr>
                        <a:t>aVL  Lateral</a:t>
                      </a:r>
                      <a:endParaRPr kumimoji="0" lang="en-US" sz="2400" b="0" i="0" u="none" strike="noStrike" cap="none" normalizeH="0" baseline="0">
                        <a:ln>
                          <a:noFill/>
                        </a:ln>
                        <a:solidFill>
                          <a:schemeClr val="tx1"/>
                        </a:solidFill>
                        <a:effectLst/>
                        <a:latin typeface="Arial" charset="0"/>
                        <a:ea typeface="ＭＳ Ｐゴシック" charset="-128"/>
                      </a:endParaRPr>
                    </a:p>
                  </a:txBody>
                  <a:tcPr marT="45711" marB="45711"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6B309C">
                        <a:alpha val="59999"/>
                      </a:srgb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128"/>
                          <a:cs typeface="Times New Roman" charset="0"/>
                        </a:rPr>
                        <a:t>V</a:t>
                      </a:r>
                      <a:r>
                        <a:rPr kumimoji="0" lang="en-US" sz="2400" b="0" i="0" u="none" strike="noStrike" cap="none" normalizeH="0" baseline="-30000">
                          <a:ln>
                            <a:noFill/>
                          </a:ln>
                          <a:solidFill>
                            <a:schemeClr val="tx1"/>
                          </a:solidFill>
                          <a:effectLst/>
                          <a:latin typeface="Arial" charset="0"/>
                          <a:ea typeface="ＭＳ Ｐゴシック" charset="-128"/>
                          <a:cs typeface="Times New Roman" charset="0"/>
                        </a:rPr>
                        <a:t>2</a:t>
                      </a:r>
                      <a:r>
                        <a:rPr kumimoji="0" lang="en-US" sz="2400" b="0" i="0" u="none" strike="noStrike" cap="none" normalizeH="0" baseline="0">
                          <a:ln>
                            <a:noFill/>
                          </a:ln>
                          <a:solidFill>
                            <a:schemeClr val="tx1"/>
                          </a:solidFill>
                          <a:effectLst/>
                          <a:latin typeface="Arial" charset="0"/>
                          <a:ea typeface="ＭＳ Ｐゴシック" charset="-128"/>
                          <a:cs typeface="Times New Roman" charset="0"/>
                        </a:rPr>
                        <a:t>  Septum</a:t>
                      </a:r>
                      <a:endParaRPr kumimoji="0" lang="en-US" sz="2400" b="0" i="0" u="none" strike="noStrike" cap="none" normalizeH="0" baseline="0">
                        <a:ln>
                          <a:noFill/>
                        </a:ln>
                        <a:solidFill>
                          <a:schemeClr val="tx1"/>
                        </a:solidFill>
                        <a:effectLst/>
                        <a:latin typeface="Arial" charset="0"/>
                        <a:ea typeface="ＭＳ Ｐゴシック" charset="-128"/>
                      </a:endParaRPr>
                    </a:p>
                  </a:txBody>
                  <a:tcPr marT="45711" marB="45711"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alpha val="59999"/>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128"/>
                          <a:cs typeface="Times New Roman" charset="0"/>
                        </a:rPr>
                        <a:t>V</a:t>
                      </a:r>
                      <a:r>
                        <a:rPr kumimoji="0" lang="en-US" sz="2400" b="0" i="0" u="none" strike="noStrike" cap="none" normalizeH="0" baseline="-30000">
                          <a:ln>
                            <a:noFill/>
                          </a:ln>
                          <a:solidFill>
                            <a:schemeClr val="tx1"/>
                          </a:solidFill>
                          <a:effectLst/>
                          <a:latin typeface="Arial" charset="0"/>
                          <a:ea typeface="ＭＳ Ｐゴシック" charset="-128"/>
                          <a:cs typeface="Times New Roman" charset="0"/>
                        </a:rPr>
                        <a:t>5   </a:t>
                      </a:r>
                      <a:r>
                        <a:rPr kumimoji="0" lang="en-US" sz="2400" b="0" i="0" u="none" strike="noStrike" cap="none" normalizeH="0" baseline="0">
                          <a:ln>
                            <a:noFill/>
                          </a:ln>
                          <a:solidFill>
                            <a:schemeClr val="tx1"/>
                          </a:solidFill>
                          <a:effectLst/>
                          <a:latin typeface="Arial" charset="0"/>
                          <a:ea typeface="ＭＳ Ｐゴシック" charset="-128"/>
                          <a:cs typeface="Times New Roman" charset="0"/>
                        </a:rPr>
                        <a:t>Lateral </a:t>
                      </a:r>
                      <a:endParaRPr kumimoji="0" lang="en-US" sz="2400" b="0" i="0" u="none" strike="noStrike" cap="none" normalizeH="0" baseline="0">
                        <a:ln>
                          <a:noFill/>
                        </a:ln>
                        <a:solidFill>
                          <a:schemeClr val="tx1"/>
                        </a:solidFill>
                        <a:effectLst/>
                        <a:latin typeface="Arial" charset="0"/>
                        <a:ea typeface="ＭＳ Ｐゴシック" charset="-128"/>
                      </a:endParaRPr>
                    </a:p>
                  </a:txBody>
                  <a:tcPr marT="45711" marB="45711"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6B309C">
                        <a:alpha val="59999"/>
                      </a:srgbClr>
                    </a:solidFill>
                  </a:tcPr>
                </a:tc>
                <a:extLst>
                  <a:ext uri="{0D108BD9-81ED-4DB2-BD59-A6C34878D82A}">
                    <a16:rowId xmlns:a16="http://schemas.microsoft.com/office/drawing/2014/main" val="10004"/>
                  </a:ext>
                </a:extLst>
              </a:tr>
              <a:tr h="45711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128"/>
                          <a:cs typeface="Times New Roman" charset="0"/>
                        </a:rPr>
                        <a:t>III  Inferior</a:t>
                      </a:r>
                      <a:endParaRPr kumimoji="0" lang="en-US" sz="2400" b="0" i="0" u="none" strike="noStrike" cap="none" normalizeH="0" baseline="0">
                        <a:ln>
                          <a:noFill/>
                        </a:ln>
                        <a:solidFill>
                          <a:schemeClr val="tx1"/>
                        </a:solidFill>
                        <a:effectLst/>
                        <a:latin typeface="Arial" charset="0"/>
                        <a:ea typeface="ＭＳ Ｐゴシック" charset="-128"/>
                      </a:endParaRPr>
                    </a:p>
                  </a:txBody>
                  <a:tcPr marT="45711" marB="45711"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00B050">
                        <a:alpha val="59999"/>
                      </a:srgb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128"/>
                          <a:cs typeface="Times New Roman" charset="0"/>
                        </a:rPr>
                        <a:t>aVF  Inferior </a:t>
                      </a:r>
                      <a:endParaRPr kumimoji="0" lang="en-US" sz="2400" b="0" i="0" u="none" strike="noStrike" cap="none" normalizeH="0" baseline="0">
                        <a:ln>
                          <a:noFill/>
                        </a:ln>
                        <a:solidFill>
                          <a:schemeClr val="tx1"/>
                        </a:solidFill>
                        <a:effectLst/>
                        <a:latin typeface="Arial" charset="0"/>
                        <a:ea typeface="ＭＳ Ｐゴシック" charset="-128"/>
                      </a:endParaRPr>
                    </a:p>
                  </a:txBody>
                  <a:tcPr marT="45711" marB="45711"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00B050">
                        <a:alpha val="59999"/>
                      </a:srgb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128"/>
                          <a:cs typeface="Times New Roman" charset="0"/>
                        </a:rPr>
                        <a:t>V</a:t>
                      </a:r>
                      <a:r>
                        <a:rPr kumimoji="0" lang="en-US" sz="2400" b="0" i="0" u="none" strike="noStrike" cap="none" normalizeH="0" baseline="-30000">
                          <a:ln>
                            <a:noFill/>
                          </a:ln>
                          <a:solidFill>
                            <a:schemeClr val="tx1"/>
                          </a:solidFill>
                          <a:effectLst/>
                          <a:latin typeface="Arial" charset="0"/>
                          <a:ea typeface="ＭＳ Ｐゴシック" charset="-128"/>
                          <a:cs typeface="Times New Roman" charset="0"/>
                        </a:rPr>
                        <a:t>3</a:t>
                      </a:r>
                      <a:r>
                        <a:rPr kumimoji="0" lang="en-US" sz="2400" b="0" i="0" u="none" strike="noStrike" cap="none" normalizeH="0" baseline="0">
                          <a:ln>
                            <a:noFill/>
                          </a:ln>
                          <a:solidFill>
                            <a:schemeClr val="tx1"/>
                          </a:solidFill>
                          <a:effectLst/>
                          <a:latin typeface="Arial" charset="0"/>
                          <a:ea typeface="ＭＳ Ｐゴシック" charset="-128"/>
                          <a:cs typeface="Times New Roman" charset="0"/>
                        </a:rPr>
                        <a:t>  Anterior </a:t>
                      </a:r>
                      <a:endParaRPr kumimoji="0" lang="en-US" sz="2400" b="0" i="0" u="none" strike="noStrike" cap="none" normalizeH="0" baseline="0">
                        <a:ln>
                          <a:noFill/>
                        </a:ln>
                        <a:solidFill>
                          <a:schemeClr val="tx1"/>
                        </a:solidFill>
                        <a:effectLst/>
                        <a:latin typeface="Arial" charset="0"/>
                        <a:ea typeface="ＭＳ Ｐゴシック" charset="-128"/>
                      </a:endParaRPr>
                    </a:p>
                  </a:txBody>
                  <a:tcPr marT="45711" marB="45711"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C000">
                        <a:alpha val="59999"/>
                      </a:srgb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128"/>
                          <a:cs typeface="Times New Roman" charset="0"/>
                        </a:rPr>
                        <a:t>V</a:t>
                      </a:r>
                      <a:r>
                        <a:rPr kumimoji="0" lang="en-US" sz="2400" b="0" i="0" u="none" strike="noStrike" cap="none" normalizeH="0" baseline="-30000">
                          <a:ln>
                            <a:noFill/>
                          </a:ln>
                          <a:solidFill>
                            <a:schemeClr val="tx1"/>
                          </a:solidFill>
                          <a:effectLst/>
                          <a:latin typeface="Arial" charset="0"/>
                          <a:ea typeface="ＭＳ Ｐゴシック" charset="-128"/>
                          <a:cs typeface="Times New Roman" charset="0"/>
                        </a:rPr>
                        <a:t>6   </a:t>
                      </a:r>
                      <a:r>
                        <a:rPr kumimoji="0" lang="en-US" sz="2400" b="0" i="0" u="none" strike="noStrike" cap="none" normalizeH="0" baseline="0">
                          <a:ln>
                            <a:noFill/>
                          </a:ln>
                          <a:solidFill>
                            <a:schemeClr val="tx1"/>
                          </a:solidFill>
                          <a:effectLst/>
                          <a:latin typeface="Arial" charset="0"/>
                          <a:ea typeface="ＭＳ Ｐゴシック" charset="-128"/>
                          <a:cs typeface="Times New Roman" charset="0"/>
                        </a:rPr>
                        <a:t>Lateral </a:t>
                      </a:r>
                      <a:endParaRPr kumimoji="0" lang="en-US" sz="2400" b="0" i="0" u="none" strike="noStrike" cap="none" normalizeH="0" baseline="0">
                        <a:ln>
                          <a:noFill/>
                        </a:ln>
                        <a:solidFill>
                          <a:schemeClr val="tx1"/>
                        </a:solidFill>
                        <a:effectLst/>
                        <a:latin typeface="Arial" charset="0"/>
                        <a:ea typeface="ＭＳ Ｐゴシック" charset="-128"/>
                      </a:endParaRPr>
                    </a:p>
                  </a:txBody>
                  <a:tcPr marT="45711" marB="45711"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6B309C">
                        <a:alpha val="59999"/>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504522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QRS Variations</a:t>
            </a:r>
          </a:p>
        </p:txBody>
      </p:sp>
      <p:sp>
        <p:nvSpPr>
          <p:cNvPr id="361475" name="Rectangle 3"/>
          <p:cNvSpPr>
            <a:spLocks noGrp="1" noChangeArrowheads="1"/>
          </p:cNvSpPr>
          <p:nvPr>
            <p:ph type="body" idx="4294967295"/>
          </p:nvPr>
        </p:nvSpPr>
        <p:spPr>
          <a:xfrm>
            <a:off x="0" y="1641475"/>
            <a:ext cx="3317875" cy="4454525"/>
          </a:xfrm>
        </p:spPr>
        <p:txBody>
          <a:bodyPr/>
          <a:lstStyle/>
          <a:p>
            <a:pPr eaLnBrk="1" hangingPunct="1">
              <a:lnSpc>
                <a:spcPct val="90000"/>
              </a:lnSpc>
            </a:pPr>
            <a:r>
              <a:rPr lang="en-US" altLang="en-US" sz="2200">
                <a:ea typeface="ＭＳ Ｐゴシック" panose="020B0600070205080204" pitchFamily="34" charset="-128"/>
              </a:rPr>
              <a:t>If the complex consists entirely of a negative waveform, it is called a QS wave.</a:t>
            </a:r>
          </a:p>
          <a:p>
            <a:pPr eaLnBrk="1" hangingPunct="1">
              <a:lnSpc>
                <a:spcPct val="90000"/>
              </a:lnSpc>
            </a:pPr>
            <a:endParaRPr lang="en-US" altLang="en-US" sz="2200">
              <a:ea typeface="ＭＳ Ｐゴシック" panose="020B0600070205080204" pitchFamily="34" charset="-128"/>
            </a:endParaRPr>
          </a:p>
          <a:p>
            <a:pPr eaLnBrk="1" hangingPunct="1">
              <a:lnSpc>
                <a:spcPct val="90000"/>
              </a:lnSpc>
            </a:pPr>
            <a:r>
              <a:rPr lang="en-US" altLang="en-US" sz="2200">
                <a:ea typeface="ＭＳ Ｐゴシック" panose="020B0600070205080204" pitchFamily="34" charset="-128"/>
              </a:rPr>
              <a:t>If the QRS complex consists entirely of a positive waveform, it is called an R wave.</a:t>
            </a:r>
          </a:p>
        </p:txBody>
      </p:sp>
      <p:pic>
        <p:nvPicPr>
          <p:cNvPr id="10035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14500"/>
            <a:ext cx="3721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48716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61475">
                                            <p:txEl>
                                              <p:pRg st="0" end="0"/>
                                            </p:txEl>
                                          </p:spTgt>
                                        </p:tgtEl>
                                        <p:attrNameLst>
                                          <p:attrName>style.visibility</p:attrName>
                                        </p:attrNameLst>
                                      </p:cBhvr>
                                      <p:to>
                                        <p:strVal val="visible"/>
                                      </p:to>
                                    </p:set>
                                    <p:animEffect transition="in" filter="blinds(horizontal)">
                                      <p:cBhvr>
                                        <p:cTn id="7" dur="500"/>
                                        <p:tgtEl>
                                          <p:spTgt spid="3614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61475">
                                            <p:txEl>
                                              <p:pRg st="2" end="2"/>
                                            </p:txEl>
                                          </p:spTgt>
                                        </p:tgtEl>
                                        <p:attrNameLst>
                                          <p:attrName>style.visibility</p:attrName>
                                        </p:attrNameLst>
                                      </p:cBhvr>
                                      <p:to>
                                        <p:strVal val="visible"/>
                                      </p:to>
                                    </p:set>
                                    <p:animEffect transition="in" filter="blinds(horizontal)">
                                      <p:cBhvr>
                                        <p:cTn id="12" dur="500"/>
                                        <p:tgtEl>
                                          <p:spTgt spid="3614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QRS Variations</a:t>
            </a:r>
          </a:p>
        </p:txBody>
      </p:sp>
      <p:sp>
        <p:nvSpPr>
          <p:cNvPr id="101379" name="Rectangle 3"/>
          <p:cNvSpPr>
            <a:spLocks noGrp="1" noChangeArrowheads="1"/>
          </p:cNvSpPr>
          <p:nvPr>
            <p:ph type="body" idx="4294967295"/>
          </p:nvPr>
        </p:nvSpPr>
        <p:spPr>
          <a:xfrm>
            <a:off x="0" y="1641475"/>
            <a:ext cx="4254500" cy="4454525"/>
          </a:xfrm>
        </p:spPr>
        <p:txBody>
          <a:bodyPr/>
          <a:lstStyle/>
          <a:p>
            <a:pPr eaLnBrk="1" hangingPunct="1"/>
            <a:r>
              <a:rPr lang="en-US" altLang="en-US" sz="2400">
                <a:ea typeface="ＭＳ Ｐゴシック" panose="020B0600070205080204" pitchFamily="34" charset="-128"/>
              </a:rPr>
              <a:t>If there are two positive deflections in the same complex, the second is called R prime and is written as R‘.</a:t>
            </a:r>
          </a:p>
          <a:p>
            <a:pPr eaLnBrk="1" hangingPunct="1"/>
            <a:endParaRPr lang="en-US" altLang="en-US" sz="2400">
              <a:ea typeface="ＭＳ Ｐゴシック" panose="020B0600070205080204" pitchFamily="34" charset="-128"/>
            </a:endParaRPr>
          </a:p>
          <a:p>
            <a:pPr eaLnBrk="1" hangingPunct="1"/>
            <a:r>
              <a:rPr lang="en-US" altLang="en-US" sz="2400">
                <a:ea typeface="ＭＳ Ｐゴシック" panose="020B0600070205080204" pitchFamily="34" charset="-128"/>
              </a:rPr>
              <a:t>If there are two negative deflections following an R wave, the second is written as S‘.</a:t>
            </a:r>
          </a:p>
        </p:txBody>
      </p:sp>
      <p:pic>
        <p:nvPicPr>
          <p:cNvPr id="10138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750" y="1714500"/>
            <a:ext cx="3721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268788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p:cNvSpPr>
          <p:nvPr>
            <p:ph type="title"/>
          </p:nvPr>
        </p:nvSpPr>
        <p:spPr/>
        <p:txBody>
          <a:bodyPr/>
          <a:lstStyle/>
          <a:p>
            <a:r>
              <a:rPr lang="en-US" altLang="en-US">
                <a:ea typeface="ＭＳ Ｐゴシック" panose="020B0600070205080204" pitchFamily="34" charset="-128"/>
              </a:rPr>
              <a:t>Five-Step 12-Lead Analysis</a:t>
            </a:r>
          </a:p>
        </p:txBody>
      </p:sp>
      <p:sp>
        <p:nvSpPr>
          <p:cNvPr id="5123" name="Content Placeholder 3"/>
          <p:cNvSpPr>
            <a:spLocks noGrp="1"/>
          </p:cNvSpPr>
          <p:nvPr>
            <p:ph idx="1"/>
          </p:nvPr>
        </p:nvSpPr>
        <p:spPr/>
        <p:txBody>
          <a:bodyPr>
            <a:normAutofit/>
          </a:bodyPr>
          <a:lstStyle/>
          <a:p>
            <a:pPr marL="514350" indent="-514350">
              <a:spcBef>
                <a:spcPts val="1200"/>
              </a:spcBef>
              <a:spcAft>
                <a:spcPts val="1200"/>
              </a:spcAft>
              <a:buFont typeface="Arial" panose="020B0604020202020204" pitchFamily="34" charset="0"/>
              <a:buAutoNum type="arabicPeriod"/>
            </a:pPr>
            <a:r>
              <a:rPr lang="en-US" altLang="en-US">
                <a:ea typeface="ＭＳ Ｐゴシック" panose="020B0600070205080204" pitchFamily="34" charset="-128"/>
              </a:rPr>
              <a:t>Identify the rate and underlying rhythm.</a:t>
            </a:r>
          </a:p>
          <a:p>
            <a:pPr marL="514350" indent="-514350">
              <a:spcBef>
                <a:spcPts val="1200"/>
              </a:spcBef>
              <a:spcAft>
                <a:spcPts val="1200"/>
              </a:spcAft>
              <a:buFont typeface="Arial" panose="020B0604020202020204" pitchFamily="34" charset="0"/>
              <a:buAutoNum type="arabicPeriod"/>
            </a:pPr>
            <a:r>
              <a:rPr lang="en-US" altLang="en-US">
                <a:ea typeface="ＭＳ Ｐゴシック" panose="020B0600070205080204" pitchFamily="34" charset="-128"/>
              </a:rPr>
              <a:t>Analyze waveforms.</a:t>
            </a:r>
          </a:p>
          <a:p>
            <a:pPr marL="914400" lvl="1" indent="-514350">
              <a:spcBef>
                <a:spcPts val="600"/>
              </a:spcBef>
              <a:spcAft>
                <a:spcPts val="600"/>
              </a:spcAft>
            </a:pPr>
            <a:r>
              <a:rPr lang="en-US" altLang="en-US">
                <a:ea typeface="ＭＳ Ｐゴシック" panose="020B0600070205080204" pitchFamily="34" charset="-128"/>
              </a:rPr>
              <a:t>Pathologic Q waves</a:t>
            </a:r>
          </a:p>
          <a:p>
            <a:pPr marL="914400" lvl="1" indent="-514350">
              <a:spcBef>
                <a:spcPts val="600"/>
              </a:spcBef>
              <a:spcAft>
                <a:spcPts val="600"/>
              </a:spcAft>
            </a:pPr>
            <a:r>
              <a:rPr lang="en-US" altLang="en-US">
                <a:ea typeface="ＭＳ Ｐゴシック" panose="020B0600070205080204" pitchFamily="34" charset="-128"/>
              </a:rPr>
              <a:t>ST-segment elevation</a:t>
            </a:r>
          </a:p>
          <a:p>
            <a:pPr marL="914400" lvl="1" indent="-514350">
              <a:spcBef>
                <a:spcPts val="600"/>
              </a:spcBef>
              <a:spcAft>
                <a:spcPts val="600"/>
              </a:spcAft>
            </a:pPr>
            <a:r>
              <a:rPr lang="en-US" altLang="en-US">
                <a:ea typeface="ＭＳ Ｐゴシック" panose="020B0600070205080204" pitchFamily="34" charset="-128"/>
              </a:rPr>
              <a:t>ST-segment depression</a:t>
            </a:r>
          </a:p>
          <a:p>
            <a:pPr marL="914400" lvl="1" indent="-514350">
              <a:spcBef>
                <a:spcPts val="600"/>
              </a:spcBef>
              <a:spcAft>
                <a:spcPts val="600"/>
              </a:spcAft>
            </a:pPr>
            <a:r>
              <a:rPr lang="en-US" altLang="en-US">
                <a:ea typeface="ＭＳ Ｐゴシック" panose="020B0600070205080204" pitchFamily="34" charset="-128"/>
              </a:rPr>
              <a:t>Tall, peaked T waves</a:t>
            </a:r>
          </a:p>
          <a:p>
            <a:pPr marL="914400" lvl="1" indent="-514350">
              <a:spcBef>
                <a:spcPts val="600"/>
              </a:spcBef>
              <a:spcAft>
                <a:spcPts val="600"/>
              </a:spcAft>
            </a:pPr>
            <a:r>
              <a:rPr lang="en-US" altLang="en-US">
                <a:ea typeface="ＭＳ Ｐゴシック" panose="020B0600070205080204" pitchFamily="34" charset="-128"/>
              </a:rPr>
              <a:t>Inverted T waves </a:t>
            </a:r>
          </a:p>
          <a:p>
            <a:pPr marL="514350" indent="-514350">
              <a:spcBef>
                <a:spcPts val="1200"/>
              </a:spcBef>
              <a:spcAft>
                <a:spcPts val="1200"/>
              </a:spcAft>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855227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ST Segment</a:t>
            </a:r>
          </a:p>
        </p:txBody>
      </p:sp>
      <p:sp>
        <p:nvSpPr>
          <p:cNvPr id="113667" name="Rectangle 3"/>
          <p:cNvSpPr>
            <a:spLocks noGrp="1" noChangeArrowheads="1"/>
          </p:cNvSpPr>
          <p:nvPr>
            <p:ph idx="4294967295"/>
          </p:nvPr>
        </p:nvSpPr>
        <p:spPr>
          <a:xfrm>
            <a:off x="0" y="1298575"/>
            <a:ext cx="7467600" cy="4525963"/>
          </a:xfrm>
        </p:spPr>
        <p:txBody>
          <a:bodyPr/>
          <a:lstStyle/>
          <a:p>
            <a:pPr eaLnBrk="1" hangingPunct="1"/>
            <a:r>
              <a:rPr lang="en-US" altLang="en-US">
                <a:ea typeface="ＭＳ Ｐゴシック" panose="020B0600070205080204" pitchFamily="34" charset="-128"/>
              </a:rPr>
              <a:t>Portion of the ECG tracing between QRS complex and T wave</a:t>
            </a:r>
          </a:p>
          <a:p>
            <a:pPr eaLnBrk="1" hangingPunct="1"/>
            <a:r>
              <a:rPr lang="en-US" altLang="en-US">
                <a:ea typeface="ＭＳ Ｐゴシック" panose="020B0600070205080204" pitchFamily="34" charset="-128"/>
              </a:rPr>
              <a:t>Represents early part of repolarization of  right and left ventricles</a:t>
            </a:r>
          </a:p>
        </p:txBody>
      </p:sp>
      <p:pic>
        <p:nvPicPr>
          <p:cNvPr id="1136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00" y="3308350"/>
            <a:ext cx="4141788"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255590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Normal ST Segment</a:t>
            </a:r>
          </a:p>
        </p:txBody>
      </p:sp>
      <p:sp>
        <p:nvSpPr>
          <p:cNvPr id="114691" name="Rectangle 3"/>
          <p:cNvSpPr>
            <a:spLocks noGrp="1" noChangeArrowheads="1"/>
          </p:cNvSpPr>
          <p:nvPr>
            <p:ph type="body" idx="4294967295"/>
          </p:nvPr>
        </p:nvSpPr>
        <p:spPr>
          <a:xfrm>
            <a:off x="1958975" y="1825625"/>
            <a:ext cx="10233025" cy="4351338"/>
          </a:xfrm>
        </p:spPr>
        <p:txBody>
          <a:bodyPr/>
          <a:lstStyle/>
          <a:p>
            <a:pPr eaLnBrk="1" hangingPunct="1"/>
            <a:r>
              <a:rPr lang="en-US" altLang="en-US">
                <a:ea typeface="ＭＳ Ｐゴシック" panose="020B0600070205080204" pitchFamily="34" charset="-128"/>
              </a:rPr>
              <a:t>Begins with the end of the QRS complex and ends with the onset of the T wave</a:t>
            </a:r>
          </a:p>
          <a:p>
            <a:pPr eaLnBrk="1" hangingPunct="1"/>
            <a:endParaRPr lang="en-US" altLang="en-US">
              <a:ea typeface="ＭＳ Ｐゴシック" panose="020B0600070205080204" pitchFamily="34" charset="-128"/>
            </a:endParaRPr>
          </a:p>
          <a:p>
            <a:r>
              <a:rPr lang="en-US" altLang="en-US">
                <a:ea typeface="ＭＳ Ｐゴシック" panose="020B0600070205080204" pitchFamily="34" charset="-128"/>
              </a:rPr>
              <a:t>ST-segment deviation from the isoelectric line varies and is dependent on patient age, gender, and ECG lead.</a:t>
            </a:r>
          </a:p>
        </p:txBody>
      </p:sp>
    </p:spTree>
    <p:extLst>
      <p:ext uri="{BB962C8B-B14F-4D97-AF65-F5344CB8AC3E}">
        <p14:creationId xmlns:p14="http://schemas.microsoft.com/office/powerpoint/2010/main" val="162425308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ST Segment</a:t>
            </a:r>
          </a:p>
        </p:txBody>
      </p:sp>
      <p:sp>
        <p:nvSpPr>
          <p:cNvPr id="115715" name="Rectangle 3"/>
          <p:cNvSpPr>
            <a:spLocks noGrp="1" noChangeArrowheads="1"/>
          </p:cNvSpPr>
          <p:nvPr>
            <p:ph type="body" idx="4294967295"/>
          </p:nvPr>
        </p:nvSpPr>
        <p:spPr>
          <a:xfrm>
            <a:off x="1958975" y="1825625"/>
            <a:ext cx="10233025" cy="4351338"/>
          </a:xfrm>
        </p:spPr>
        <p:txBody>
          <a:bodyPr/>
          <a:lstStyle/>
          <a:p>
            <a:pPr eaLnBrk="1" hangingPunct="1"/>
            <a:r>
              <a:rPr lang="en-US" altLang="en-US">
                <a:ea typeface="ＭＳ Ｐゴシック" panose="020B0600070205080204" pitchFamily="34" charset="-128"/>
              </a:rPr>
              <a:t>The point at which the QRS complex and the ST segment meet = “ST-junction” or “J-point”</a:t>
            </a:r>
          </a:p>
        </p:txBody>
      </p:sp>
      <p:pic>
        <p:nvPicPr>
          <p:cNvPr id="1157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950" y="3049589"/>
            <a:ext cx="6781800"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68376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idx="4294967295"/>
          </p:nvPr>
        </p:nvSpPr>
        <p:spPr>
          <a:xfrm>
            <a:off x="4416425" y="228600"/>
            <a:ext cx="7775575" cy="1219200"/>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ST-Segment Deviation</a:t>
            </a:r>
          </a:p>
        </p:txBody>
      </p:sp>
      <p:grpSp>
        <p:nvGrpSpPr>
          <p:cNvPr id="116739" name="Group 8"/>
          <p:cNvGrpSpPr>
            <a:grpSpLocks/>
          </p:cNvGrpSpPr>
          <p:nvPr/>
        </p:nvGrpSpPr>
        <p:grpSpPr bwMode="auto">
          <a:xfrm>
            <a:off x="2117726" y="1706564"/>
            <a:ext cx="8086725" cy="2967037"/>
            <a:chOff x="593725" y="1706563"/>
            <a:chExt cx="8086725" cy="2966898"/>
          </a:xfrm>
        </p:grpSpPr>
        <p:pic>
          <p:nvPicPr>
            <p:cNvPr id="116741" name="Picture 5" descr="A03969-02-49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25" y="1706563"/>
              <a:ext cx="808672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TextBox 6"/>
            <p:cNvSpPr txBox="1">
              <a:spLocks noChangeArrowheads="1"/>
            </p:cNvSpPr>
            <p:nvPr/>
          </p:nvSpPr>
          <p:spPr bwMode="auto">
            <a:xfrm>
              <a:off x="4791075" y="3971819"/>
              <a:ext cx="1905000" cy="70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2000">
                  <a:latin typeface="Arial" panose="020B0604020202020204" pitchFamily="34" charset="0"/>
                </a:rPr>
                <a:t>ST segment elevation</a:t>
              </a:r>
            </a:p>
          </p:txBody>
        </p:sp>
        <p:sp>
          <p:nvSpPr>
            <p:cNvPr id="116743" name="TextBox 7"/>
            <p:cNvSpPr txBox="1">
              <a:spLocks noChangeArrowheads="1"/>
            </p:cNvSpPr>
            <p:nvPr/>
          </p:nvSpPr>
          <p:spPr bwMode="auto">
            <a:xfrm>
              <a:off x="6686550" y="3971819"/>
              <a:ext cx="1905000" cy="70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2000">
                  <a:latin typeface="Arial" panose="020B0604020202020204" pitchFamily="34" charset="0"/>
                </a:rPr>
                <a:t>ST segment depression</a:t>
              </a:r>
            </a:p>
          </p:txBody>
        </p:sp>
      </p:grpSp>
    </p:spTree>
    <p:extLst>
      <p:ext uri="{BB962C8B-B14F-4D97-AF65-F5344CB8AC3E}">
        <p14:creationId xmlns:p14="http://schemas.microsoft.com/office/powerpoint/2010/main" val="6386600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ST-Segment Elevation</a:t>
            </a:r>
          </a:p>
        </p:txBody>
      </p:sp>
      <p:pic>
        <p:nvPicPr>
          <p:cNvPr id="117763" name="Picture 5" descr="A03969-02-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3801" y="1901826"/>
            <a:ext cx="7261225"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45299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2"/>
          <p:cNvSpPr>
            <a:spLocks noGrp="1"/>
          </p:cNvSpPr>
          <p:nvPr>
            <p:ph type="title" idx="4294967295"/>
          </p:nvPr>
        </p:nvSpPr>
        <p:spPr>
          <a:xfrm>
            <a:off x="0" y="365125"/>
            <a:ext cx="10515600" cy="1325563"/>
          </a:xfrm>
        </p:spPr>
        <p:txBody>
          <a:bodyPr/>
          <a:lstStyle/>
          <a:p>
            <a:r>
              <a:rPr lang="en-US" altLang="en-US">
                <a:ea typeface="ＭＳ Ｐゴシック" panose="020B0600070205080204" pitchFamily="34" charset="-128"/>
              </a:rPr>
              <a:t>Abnormal ST Segments</a:t>
            </a:r>
          </a:p>
        </p:txBody>
      </p:sp>
      <p:sp>
        <p:nvSpPr>
          <p:cNvPr id="118787" name="Content Placeholder 3"/>
          <p:cNvSpPr>
            <a:spLocks noGrp="1"/>
          </p:cNvSpPr>
          <p:nvPr>
            <p:ph idx="4294967295"/>
          </p:nvPr>
        </p:nvSpPr>
        <p:spPr>
          <a:xfrm>
            <a:off x="1958975" y="1825625"/>
            <a:ext cx="10233025" cy="4351338"/>
          </a:xfrm>
        </p:spPr>
        <p:txBody>
          <a:bodyPr/>
          <a:lstStyle/>
          <a:p>
            <a:r>
              <a:rPr lang="en-US" altLang="en-US">
                <a:ea typeface="ＭＳ Ｐゴシック" panose="020B0600070205080204" pitchFamily="34" charset="-128"/>
              </a:rPr>
              <a:t>ST-segment depression of more than 0.5 mm in leads V</a:t>
            </a:r>
            <a:r>
              <a:rPr lang="en-US" altLang="en-US" baseline="-25000">
                <a:ea typeface="ＭＳ Ｐゴシック" panose="020B0600070205080204" pitchFamily="34" charset="-128"/>
              </a:rPr>
              <a:t>2</a:t>
            </a:r>
            <a:r>
              <a:rPr lang="en-US" altLang="en-US">
                <a:ea typeface="ＭＳ Ｐゴシック" panose="020B0600070205080204" pitchFamily="34" charset="-128"/>
              </a:rPr>
              <a:t> and V</a:t>
            </a:r>
            <a:r>
              <a:rPr lang="en-US" altLang="en-US" baseline="-25000">
                <a:ea typeface="ＭＳ Ｐゴシック" panose="020B0600070205080204" pitchFamily="34" charset="-128"/>
              </a:rPr>
              <a:t>3</a:t>
            </a:r>
            <a:r>
              <a:rPr lang="en-US" altLang="en-US">
                <a:ea typeface="ＭＳ Ｐゴシック" panose="020B0600070205080204" pitchFamily="34" charset="-128"/>
              </a:rPr>
              <a:t> and more than 1 mm in all other leads</a:t>
            </a:r>
          </a:p>
          <a:p>
            <a:pPr lvl="1"/>
            <a:r>
              <a:rPr lang="en-US" altLang="en-US">
                <a:ea typeface="ＭＳ Ｐゴシック" panose="020B0600070205080204" pitchFamily="34" charset="-128"/>
              </a:rPr>
              <a:t>Suggestive of myocardial ischemia </a:t>
            </a:r>
          </a:p>
          <a:p>
            <a:r>
              <a:rPr lang="en-US" altLang="en-US">
                <a:ea typeface="ＭＳ Ｐゴシック" panose="020B0600070205080204" pitchFamily="34" charset="-128"/>
              </a:rPr>
              <a:t>ST-segment elevation varies</a:t>
            </a:r>
          </a:p>
          <a:p>
            <a:pPr lvl="1"/>
            <a:r>
              <a:rPr lang="en-US" altLang="en-US">
                <a:ea typeface="ＭＳ Ｐゴシック" panose="020B0600070205080204" pitchFamily="34" charset="-128"/>
              </a:rPr>
              <a:t>Dependent on patient age, gender, and ECG lead</a:t>
            </a:r>
          </a:p>
          <a:p>
            <a:r>
              <a:rPr lang="en-US" altLang="en-US">
                <a:ea typeface="ＭＳ Ｐゴシック" panose="020B0600070205080204" pitchFamily="34" charset="-128"/>
              </a:rPr>
              <a:t>A horizontal ST segment is suggestive of ischemia</a:t>
            </a:r>
          </a:p>
          <a:p>
            <a:r>
              <a:rPr lang="en-US" altLang="en-US">
                <a:ea typeface="ＭＳ Ｐゴシック" panose="020B0600070205080204" pitchFamily="34" charset="-128"/>
              </a:rPr>
              <a:t>Digitalis causes depression of ST segment </a:t>
            </a:r>
          </a:p>
          <a:p>
            <a:pPr lvl="1"/>
            <a:r>
              <a:rPr lang="en-US" altLang="en-US">
                <a:ea typeface="ＭＳ Ｐゴシック" panose="020B0600070205080204" pitchFamily="34" charset="-128"/>
              </a:rPr>
              <a:t>“Dig dip”</a:t>
            </a:r>
          </a:p>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7087498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Intervals</a:t>
            </a:r>
          </a:p>
        </p:txBody>
      </p:sp>
      <p:sp>
        <p:nvSpPr>
          <p:cNvPr id="119811" name="Rectangle 3"/>
          <p:cNvSpPr>
            <a:spLocks noGrp="1" noChangeArrowheads="1"/>
          </p:cNvSpPr>
          <p:nvPr>
            <p:ph type="body" idx="4294967295"/>
          </p:nvPr>
        </p:nvSpPr>
        <p:spPr>
          <a:xfrm>
            <a:off x="1958975" y="1825625"/>
            <a:ext cx="10233025" cy="4351338"/>
          </a:xfrm>
        </p:spPr>
        <p:txBody>
          <a:bodyPr/>
          <a:lstStyle/>
          <a:p>
            <a:pPr eaLnBrk="1" hangingPunct="1"/>
            <a:r>
              <a:rPr lang="en-US" altLang="en-US">
                <a:ea typeface="ＭＳ Ｐゴシック" panose="020B0600070205080204" pitchFamily="34" charset="-128"/>
              </a:rPr>
              <a:t>Interval</a:t>
            </a:r>
          </a:p>
          <a:p>
            <a:pPr lvl="1" eaLnBrk="1" hangingPunct="1"/>
            <a:r>
              <a:rPr lang="en-US" altLang="en-US">
                <a:ea typeface="ＭＳ Ｐゴシック" panose="020B0600070205080204" pitchFamily="34" charset="-128"/>
              </a:rPr>
              <a:t>A waveform and a segment</a:t>
            </a:r>
          </a:p>
          <a:p>
            <a:pPr lvl="1"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Important intervals</a:t>
            </a:r>
          </a:p>
          <a:p>
            <a:pPr lvl="1" eaLnBrk="1" hangingPunct="1"/>
            <a:r>
              <a:rPr lang="en-US" altLang="en-US">
                <a:ea typeface="ＭＳ Ｐゴシック" panose="020B0600070205080204" pitchFamily="34" charset="-128"/>
              </a:rPr>
              <a:t>PR interval</a:t>
            </a:r>
          </a:p>
          <a:p>
            <a:pPr lvl="1" eaLnBrk="1" hangingPunct="1"/>
            <a:r>
              <a:rPr lang="en-US" altLang="en-US">
                <a:ea typeface="ＭＳ Ｐゴシック" panose="020B0600070205080204" pitchFamily="34" charset="-128"/>
              </a:rPr>
              <a:t>QT interval</a:t>
            </a:r>
          </a:p>
        </p:txBody>
      </p:sp>
    </p:spTree>
    <p:extLst>
      <p:ext uri="{BB962C8B-B14F-4D97-AF65-F5344CB8AC3E}">
        <p14:creationId xmlns:p14="http://schemas.microsoft.com/office/powerpoint/2010/main" val="233653500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txBox="1">
            <a:spLocks noChangeArrowheads="1"/>
          </p:cNvSpPr>
          <p:nvPr/>
        </p:nvSpPr>
        <p:spPr bwMode="auto">
          <a:xfrm>
            <a:off x="2078038" y="24955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4000">
                <a:solidFill>
                  <a:schemeClr val="tx2"/>
                </a:solidFill>
                <a:latin typeface="Arial" panose="020B0604020202020204" pitchFamily="34" charset="0"/>
              </a:rPr>
              <a:t>Practice ECGs</a:t>
            </a:r>
          </a:p>
          <a:p>
            <a:pPr algn="ctr"/>
            <a:endParaRPr lang="en-US" altLang="en-US" sz="4000">
              <a:solidFill>
                <a:schemeClr val="tx2"/>
              </a:solidFill>
              <a:latin typeface="Arial" panose="020B0604020202020204" pitchFamily="34" charset="0"/>
            </a:endParaRPr>
          </a:p>
          <a:p>
            <a:pPr algn="ctr"/>
            <a:r>
              <a:rPr lang="en-US" altLang="en-US" sz="2800"/>
              <a:t>Note: In the following slides, blank areas within the interpretation answers are intentional. ST elevation, depression, or T-wave changes may be present, but not enough to meet established criteria. </a:t>
            </a:r>
          </a:p>
          <a:p>
            <a:pPr algn="ctr"/>
            <a:r>
              <a:rPr lang="en-US" altLang="en-US" sz="4000">
                <a:solidFill>
                  <a:schemeClr val="tx2"/>
                </a:solidFill>
                <a:latin typeface="Arial" panose="020B0604020202020204" pitchFamily="34" charset="0"/>
              </a:rPr>
              <a:t> </a:t>
            </a:r>
          </a:p>
        </p:txBody>
      </p:sp>
    </p:spTree>
    <p:extLst>
      <p:ext uri="{BB962C8B-B14F-4D97-AF65-F5344CB8AC3E}">
        <p14:creationId xmlns:p14="http://schemas.microsoft.com/office/powerpoint/2010/main" val="34523102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73" name="Group 2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10263" name="Picture 26" descr="f08-001-9780323080637"/>
          <p:cNvPicPr>
            <a:picLocks noChangeAspect="1" noChangeArrowheads="1"/>
          </p:cNvPicPr>
          <p:nvPr/>
        </p:nvPicPr>
        <p:blipFill>
          <a:blip r:embed="rId3">
            <a:extLst>
              <a:ext uri="{28A0092B-C50C-407E-A947-70E740481C1C}">
                <a14:useLocalDpi xmlns:a14="http://schemas.microsoft.com/office/drawing/2010/main" val="0"/>
              </a:ext>
            </a:extLst>
          </a:blip>
          <a:srcRect b="13991"/>
          <a:stretch>
            <a:fillRect/>
          </a:stretch>
        </p:blipFill>
        <p:spPr bwMode="auto">
          <a:xfrm>
            <a:off x="2651126" y="1057275"/>
            <a:ext cx="6856413"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7881921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26" name="Group 30"/>
          <p:cNvGraphicFramePr>
            <a:graphicFrameLocks noGrp="1"/>
          </p:cNvGraphicFramePr>
          <p:nvPr/>
        </p:nvGraphicFramePr>
        <p:xfrm>
          <a:off x="1679576" y="2351088"/>
          <a:ext cx="8678863" cy="4705351"/>
        </p:xfrm>
        <a:graphic>
          <a:graphicData uri="http://schemas.openxmlformats.org/drawingml/2006/table">
            <a:tbl>
              <a:tblPr/>
              <a:tblGrid>
                <a:gridCol w="2176463">
                  <a:extLst>
                    <a:ext uri="{9D8B030D-6E8A-4147-A177-3AD203B41FA5}">
                      <a16:colId xmlns:a16="http://schemas.microsoft.com/office/drawing/2014/main" val="20000"/>
                    </a:ext>
                  </a:extLst>
                </a:gridCol>
                <a:gridCol w="1889125">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581275">
                  <a:extLst>
                    <a:ext uri="{9D8B030D-6E8A-4147-A177-3AD203B41FA5}">
                      <a16:colId xmlns:a16="http://schemas.microsoft.com/office/drawing/2014/main" val="20003"/>
                    </a:ext>
                  </a:extLst>
                </a:gridCol>
              </a:tblGrid>
              <a:tr h="595342">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Supraventricular bradycardia at 52 bpm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228">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108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57205">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II, III, aVF, V</a:t>
                      </a:r>
                      <a:r>
                        <a:rPr kumimoji="0" lang="en-US" sz="1400" b="0" i="0" u="none" strike="noStrike" cap="none" normalizeH="0" baseline="-25000">
                          <a:ln>
                            <a:noFill/>
                          </a:ln>
                          <a:solidFill>
                            <a:schemeClr val="tx1"/>
                          </a:solidFill>
                          <a:effectLst/>
                          <a:latin typeface="Arial" charset="0"/>
                          <a:ea typeface="ＭＳ Ｐゴシック" pitchFamily="32" charset="-128"/>
                        </a:rPr>
                        <a:t>3</a:t>
                      </a:r>
                      <a:r>
                        <a:rPr kumimoji="0" lang="en-US" sz="1400" b="0" i="0" u="none" strike="noStrike" cap="none" normalizeH="0" baseline="0">
                          <a:ln>
                            <a:noFill/>
                          </a:ln>
                          <a:solidFill>
                            <a:schemeClr val="tx1"/>
                          </a:solidFill>
                          <a:effectLst/>
                          <a:latin typeface="Arial" charset="0"/>
                          <a:ea typeface="ＭＳ Ｐゴシック" pitchFamily="32" charset="-128"/>
                        </a:rPr>
                        <a:t>, V</a:t>
                      </a:r>
                      <a:r>
                        <a:rPr kumimoji="0" lang="en-US" sz="1400" b="0" i="0" u="none" strike="noStrike" cap="none" normalizeH="0" baseline="-25000">
                          <a:ln>
                            <a:noFill/>
                          </a:ln>
                          <a:solidFill>
                            <a:schemeClr val="tx1"/>
                          </a:solidFill>
                          <a:effectLst/>
                          <a:latin typeface="Arial" charset="0"/>
                          <a:ea typeface="ＭＳ Ｐゴシック" pitchFamily="32" charset="-128"/>
                        </a:rPr>
                        <a:t>5, </a:t>
                      </a: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6</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aVL</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25488">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aVL,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1</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2</a:t>
                      </a: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Yes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267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Inverted in aVL,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1</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2</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1491458">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STEMI, </a:t>
                      </a:r>
                      <a:r>
                        <a:rPr kumimoji="0" lang="en-US" sz="1400" b="0" i="0" u="none" strike="noStrike" cap="none" normalizeH="0" baseline="0" dirty="0" err="1">
                          <a:ln>
                            <a:noFill/>
                          </a:ln>
                          <a:solidFill>
                            <a:schemeClr val="tx1"/>
                          </a:solidFill>
                          <a:effectLst/>
                          <a:latin typeface="Arial" charset="0"/>
                          <a:ea typeface="ＭＳ Ｐゴシック" pitchFamily="32" charset="-128"/>
                        </a:rPr>
                        <a:t>inferolateral</a:t>
                      </a:r>
                      <a:r>
                        <a:rPr kumimoji="0" lang="en-US" sz="1400" b="0" i="0" u="none" strike="noStrike" cap="none" normalizeH="0" baseline="0" dirty="0">
                          <a:ln>
                            <a:noFill/>
                          </a:ln>
                          <a:solidFill>
                            <a:schemeClr val="tx1"/>
                          </a:solidFill>
                          <a:effectLst/>
                          <a:latin typeface="Arial" charset="0"/>
                          <a:ea typeface="ＭＳ Ｐゴシック" pitchFamily="32" charset="-128"/>
                        </a:rPr>
                        <a:t>. ST elevation noted in II, III, </a:t>
                      </a:r>
                      <a:r>
                        <a:rPr kumimoji="0" lang="en-US" sz="1400" b="0" i="0" u="none" strike="noStrike" cap="none" normalizeH="0" baseline="0" dirty="0" err="1">
                          <a:ln>
                            <a:noFill/>
                          </a:ln>
                          <a:solidFill>
                            <a:schemeClr val="tx1"/>
                          </a:solidFill>
                          <a:effectLst/>
                          <a:latin typeface="Arial" charset="0"/>
                          <a:ea typeface="ＭＳ Ｐゴシック" pitchFamily="32" charset="-128"/>
                        </a:rPr>
                        <a:t>aVF</a:t>
                      </a:r>
                      <a:r>
                        <a:rPr kumimoji="0" lang="en-US" sz="1400" b="0" i="0" u="none" strike="noStrike" cap="none" normalizeH="0" baseline="0" dirty="0">
                          <a:ln>
                            <a:noFill/>
                          </a:ln>
                          <a:solidFill>
                            <a:schemeClr val="tx1"/>
                          </a:solidFill>
                          <a:effectLst/>
                          <a:latin typeface="Arial" charset="0"/>
                          <a:ea typeface="ＭＳ Ｐゴシック" pitchFamily="32" charset="-128"/>
                        </a:rPr>
                        <a:t>, V</a:t>
                      </a:r>
                      <a:r>
                        <a:rPr kumimoji="0" lang="en-US" sz="1400" b="0" i="0" u="none" strike="noStrike" cap="none" normalizeH="0" baseline="-25000" dirty="0">
                          <a:ln>
                            <a:noFill/>
                          </a:ln>
                          <a:solidFill>
                            <a:schemeClr val="tx1"/>
                          </a:solidFill>
                          <a:effectLst/>
                          <a:latin typeface="Arial" charset="0"/>
                          <a:ea typeface="ＭＳ Ｐゴシック" pitchFamily="32" charset="-128"/>
                        </a:rPr>
                        <a:t>3</a:t>
                      </a:r>
                      <a:r>
                        <a:rPr kumimoji="0" lang="en-US" sz="1400" b="0" i="0" u="none" strike="noStrike" cap="none" normalizeH="0" baseline="0" dirty="0">
                          <a:ln>
                            <a:noFill/>
                          </a:ln>
                          <a:solidFill>
                            <a:schemeClr val="tx1"/>
                          </a:solidFill>
                          <a:effectLst/>
                          <a:latin typeface="Arial" charset="0"/>
                          <a:ea typeface="ＭＳ Ｐゴシック" pitchFamily="32" charset="-128"/>
                        </a:rPr>
                        <a:t>, V</a:t>
                      </a:r>
                      <a:r>
                        <a:rPr kumimoji="0" lang="en-US" sz="1400" b="0" i="0" u="none" strike="noStrike" cap="none" normalizeH="0" baseline="-25000" dirty="0">
                          <a:ln>
                            <a:noFill/>
                          </a:ln>
                          <a:solidFill>
                            <a:schemeClr val="tx1"/>
                          </a:solidFill>
                          <a:effectLst/>
                          <a:latin typeface="Arial" charset="0"/>
                          <a:ea typeface="ＭＳ Ｐゴシック" pitchFamily="32" charset="-128"/>
                        </a:rPr>
                        <a:t>5 </a:t>
                      </a:r>
                      <a:r>
                        <a:rPr kumimoji="0" lang="en-US" sz="1400" b="0" i="0" u="none" strike="noStrike" cap="none" normalizeH="0" baseline="0" dirty="0">
                          <a:ln>
                            <a:noFill/>
                          </a:ln>
                          <a:solidFill>
                            <a:schemeClr val="tx1"/>
                          </a:solidFill>
                          <a:effectLst/>
                          <a:latin typeface="Arial" charset="0"/>
                          <a:ea typeface="ＭＳ Ｐゴシック" pitchFamily="32" charset="-128"/>
                        </a:rPr>
                        <a:t>and V</a:t>
                      </a:r>
                      <a:r>
                        <a:rPr kumimoji="0" lang="en-US" sz="1400" b="0" i="0" u="none" strike="noStrike" cap="none" normalizeH="0" baseline="-25000" dirty="0">
                          <a:ln>
                            <a:noFill/>
                          </a:ln>
                          <a:solidFill>
                            <a:schemeClr val="tx1"/>
                          </a:solidFill>
                          <a:effectLst/>
                          <a:latin typeface="Arial" charset="0"/>
                          <a:ea typeface="ＭＳ Ｐゴシック" pitchFamily="32" charset="-128"/>
                        </a:rPr>
                        <a:t>6</a:t>
                      </a:r>
                      <a:r>
                        <a:rPr kumimoji="0" lang="en-US" sz="1400" b="0" i="0" u="none" strike="noStrike" cap="none" normalizeH="0" baseline="0" dirty="0">
                          <a:ln>
                            <a:noFill/>
                          </a:ln>
                          <a:solidFill>
                            <a:schemeClr val="tx1"/>
                          </a:solidFill>
                          <a:effectLst/>
                          <a:latin typeface="Arial" charset="0"/>
                          <a:ea typeface="ＭＳ Ｐゴシック" pitchFamily="32" charset="-128"/>
                        </a:rPr>
                        <a:t>. Second-degree type I AV block present, probably nodal. Does not meet voltage criteria for LVH, QRS duration within normal limits. Obvious reciprocal changes present. ST depression and tall R wave in V</a:t>
                      </a:r>
                      <a:r>
                        <a:rPr kumimoji="0" lang="en-US" sz="1400" b="0" i="0" u="none" strike="noStrike" cap="none" normalizeH="0" baseline="-25000" dirty="0">
                          <a:ln>
                            <a:noFill/>
                          </a:ln>
                          <a:solidFill>
                            <a:schemeClr val="tx1"/>
                          </a:solidFill>
                          <a:effectLst/>
                          <a:latin typeface="Arial" charset="0"/>
                          <a:ea typeface="ＭＳ Ｐゴシック" pitchFamily="32" charset="-128"/>
                        </a:rPr>
                        <a:t>1</a:t>
                      </a:r>
                      <a:r>
                        <a:rPr kumimoji="0" lang="en-US" sz="1400" b="0" i="0" u="none" strike="noStrike" cap="none" normalizeH="0" baseline="0" dirty="0">
                          <a:ln>
                            <a:noFill/>
                          </a:ln>
                          <a:solidFill>
                            <a:schemeClr val="tx1"/>
                          </a:solidFill>
                          <a:effectLst/>
                          <a:latin typeface="Arial" charset="0"/>
                          <a:ea typeface="ＭＳ Ｐゴシック" pitchFamily="32" charset="-128"/>
                        </a:rPr>
                        <a:t>-V</a:t>
                      </a:r>
                      <a:r>
                        <a:rPr kumimoji="0" lang="en-US" sz="1400" b="0" i="0" u="none" strike="noStrike" cap="none" normalizeH="0" baseline="-25000" dirty="0">
                          <a:ln>
                            <a:noFill/>
                          </a:ln>
                          <a:solidFill>
                            <a:schemeClr val="tx1"/>
                          </a:solidFill>
                          <a:effectLst/>
                          <a:latin typeface="Arial" charset="0"/>
                          <a:ea typeface="ＭＳ Ｐゴシック" pitchFamily="32" charset="-128"/>
                        </a:rPr>
                        <a:t>2 </a:t>
                      </a:r>
                      <a:r>
                        <a:rPr kumimoji="0" lang="en-US" sz="1400" b="0" i="0" u="none" strike="noStrike" cap="none" normalizeH="0" baseline="0" dirty="0">
                          <a:ln>
                            <a:noFill/>
                          </a:ln>
                          <a:solidFill>
                            <a:schemeClr val="tx1"/>
                          </a:solidFill>
                          <a:effectLst/>
                          <a:latin typeface="Arial" charset="0"/>
                          <a:ea typeface="ＭＳ Ｐゴシック" pitchFamily="32" charset="-128"/>
                        </a:rPr>
                        <a:t> suggestive of posterior wall involvement. As with all inferior STEMI, obtain V</a:t>
                      </a:r>
                      <a:r>
                        <a:rPr kumimoji="0" lang="en-US" sz="1400" b="0" i="0" u="none" strike="noStrike" cap="none" normalizeH="0" baseline="-25000" dirty="0">
                          <a:ln>
                            <a:noFill/>
                          </a:ln>
                          <a:solidFill>
                            <a:schemeClr val="tx1"/>
                          </a:solidFill>
                          <a:effectLst/>
                          <a:latin typeface="Arial" charset="0"/>
                          <a:ea typeface="ＭＳ Ｐゴシック" pitchFamily="32" charset="-128"/>
                        </a:rPr>
                        <a:t>4</a:t>
                      </a:r>
                      <a:r>
                        <a:rPr kumimoji="0" lang="en-US" sz="1400" b="0" i="0" u="none" strike="noStrike" cap="none" normalizeH="0" baseline="0" dirty="0">
                          <a:ln>
                            <a:noFill/>
                          </a:ln>
                          <a:solidFill>
                            <a:schemeClr val="tx1"/>
                          </a:solidFill>
                          <a:effectLst/>
                          <a:latin typeface="Arial" charset="0"/>
                          <a:ea typeface="ＭＳ Ｐゴシック" pitchFamily="32" charset="-128"/>
                        </a:rPr>
                        <a:t>R to assess for right ventricular infarction. Note: ST elevation in V</a:t>
                      </a:r>
                      <a:r>
                        <a:rPr kumimoji="0" lang="en-US" sz="1400" b="0" i="0" u="none" strike="noStrike" cap="none" normalizeH="0" baseline="-25000" dirty="0">
                          <a:ln>
                            <a:noFill/>
                          </a:ln>
                          <a:solidFill>
                            <a:schemeClr val="tx1"/>
                          </a:solidFill>
                          <a:effectLst/>
                          <a:latin typeface="Arial" charset="0"/>
                          <a:ea typeface="ＭＳ Ｐゴシック" pitchFamily="32" charset="-128"/>
                        </a:rPr>
                        <a:t>3</a:t>
                      </a:r>
                      <a:r>
                        <a:rPr kumimoji="0" lang="en-US" sz="1400" b="0" i="0" u="none" strike="noStrike" cap="none" normalizeH="0" baseline="0" dirty="0">
                          <a:ln>
                            <a:noFill/>
                          </a:ln>
                          <a:solidFill>
                            <a:schemeClr val="tx1"/>
                          </a:solidFill>
                          <a:effectLst/>
                          <a:latin typeface="Arial" charset="0"/>
                          <a:ea typeface="ＭＳ Ｐゴシック" pitchFamily="32" charset="-128"/>
                        </a:rPr>
                        <a:t> probably due right coronary artery supplying a portion of the ventricular apex.</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005889">
                <a:tc gridSpan="2">
                  <a:txBody>
                    <a:bodyPr/>
                    <a:lstStyle/>
                    <a:p>
                      <a:pPr marL="0" marR="0" lvl="0" indent="0" algn="just" defTabSz="914400" rtl="0" eaLnBrk="1" fontAlgn="base" latinLnBrk="0" hangingPunct="0">
                        <a:lnSpc>
                          <a:spcPct val="100000"/>
                        </a:lnSpc>
                        <a:spcBef>
                          <a:spcPct val="0"/>
                        </a:spcBef>
                        <a:spcAft>
                          <a:spcPct val="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0 ms</a:t>
                      </a:r>
                    </a:p>
                    <a:p>
                      <a:pPr marL="0" marR="0" lvl="0" indent="0" algn="l" defTabSz="914400" rtl="0" eaLnBrk="1" fontAlgn="base" latinLnBrk="0" hangingPunct="0">
                        <a:lnSpc>
                          <a:spcPct val="100000"/>
                        </a:lnSpc>
                        <a:spcBef>
                          <a:spcPct val="0"/>
                        </a:spcBef>
                        <a:spcAft>
                          <a:spcPct val="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999, 62, 87</a:t>
                      </a:r>
                    </a:p>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just" defTabSz="914400" rtl="0" eaLnBrk="1" fontAlgn="base" latinLnBrk="0" hangingPunct="0">
                        <a:lnSpc>
                          <a:spcPct val="100000"/>
                        </a:lnSpc>
                        <a:spcBef>
                          <a:spcPct val="0"/>
                        </a:spcBef>
                        <a:spcAft>
                          <a:spcPct val="0"/>
                        </a:spcAft>
                        <a:buClrTx/>
                        <a:buSzTx/>
                        <a:buFontTx/>
                        <a:buNone/>
                        <a:tabLst/>
                      </a:pPr>
                      <a:r>
                        <a:rPr kumimoji="0" lang="fr-FR"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 QRS </a:t>
                      </a:r>
                      <a:r>
                        <a:rPr kumimoji="0" lang="fr-FR" sz="1400" b="0" i="0" u="none" strike="noStrike" cap="none" normalizeH="0" baseline="0" dirty="0" err="1">
                          <a:ln>
                            <a:noFill/>
                          </a:ln>
                          <a:solidFill>
                            <a:schemeClr val="tx1"/>
                          </a:solidFill>
                          <a:effectLst/>
                          <a:latin typeface="Arial" charset="0"/>
                          <a:ea typeface="ＭＳ Ｐゴシック" pitchFamily="32" charset="-128"/>
                          <a:cs typeface="Times New Roman" pitchFamily="32" charset="0"/>
                        </a:rPr>
                        <a:t>duration</a:t>
                      </a:r>
                      <a:r>
                        <a:rPr kumimoji="0" lang="fr-FR"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 108 ms</a:t>
                      </a:r>
                    </a:p>
                    <a:p>
                      <a:pPr marL="0" marR="0" lvl="0" indent="0" algn="just" defTabSz="914400" rtl="0" eaLnBrk="1" fontAlgn="base" latinLnBrk="0" hangingPunct="0">
                        <a:lnSpc>
                          <a:spcPct val="100000"/>
                        </a:lnSpc>
                        <a:spcBef>
                          <a:spcPct val="0"/>
                        </a:spcBef>
                        <a:spcAft>
                          <a:spcPct val="0"/>
                        </a:spcAft>
                        <a:buClrTx/>
                        <a:buSzTx/>
                        <a:buFontTx/>
                        <a:buNone/>
                        <a:tabLst/>
                      </a:pPr>
                      <a:r>
                        <a:rPr kumimoji="0" lang="fr-FR"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 QT/</a:t>
                      </a:r>
                      <a:r>
                        <a:rPr kumimoji="0" lang="fr-FR" sz="1400" b="0" i="0" u="none" strike="noStrike" cap="none" normalizeH="0" baseline="0" dirty="0" err="1">
                          <a:ln>
                            <a:noFill/>
                          </a:ln>
                          <a:solidFill>
                            <a:schemeClr val="tx1"/>
                          </a:solidFill>
                          <a:effectLst/>
                          <a:latin typeface="Arial" charset="0"/>
                          <a:ea typeface="ＭＳ Ｐゴシック" pitchFamily="32" charset="-128"/>
                          <a:cs typeface="Times New Roman" pitchFamily="32" charset="0"/>
                        </a:rPr>
                        <a:t>QTc</a:t>
                      </a:r>
                      <a:r>
                        <a:rPr kumimoji="0" lang="fr-FR"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 480/460 ms</a:t>
                      </a: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bl>
          </a:graphicData>
        </a:graphic>
      </p:graphicFrame>
      <p:pic>
        <p:nvPicPr>
          <p:cNvPr id="11291" name="Picture 26" descr="f08-001-9780323080637"/>
          <p:cNvPicPr>
            <a:picLocks noChangeAspect="1" noChangeArrowheads="1"/>
          </p:cNvPicPr>
          <p:nvPr/>
        </p:nvPicPr>
        <p:blipFill>
          <a:blip r:embed="rId3">
            <a:extLst>
              <a:ext uri="{28A0092B-C50C-407E-A947-70E740481C1C}">
                <a14:useLocalDpi xmlns:a14="http://schemas.microsoft.com/office/drawing/2010/main" val="0"/>
              </a:ext>
            </a:extLst>
          </a:blip>
          <a:srcRect b="14238"/>
          <a:stretch>
            <a:fillRect/>
          </a:stretch>
        </p:blipFill>
        <p:spPr bwMode="auto">
          <a:xfrm>
            <a:off x="4102100" y="366713"/>
            <a:ext cx="36337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9391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a:ea typeface="ＭＳ Ｐゴシック" panose="020B0600070205080204" pitchFamily="34" charset="-128"/>
              </a:rPr>
              <a:t>Five-Step 12-Lead Analysis</a:t>
            </a:r>
          </a:p>
        </p:txBody>
      </p:sp>
      <p:sp>
        <p:nvSpPr>
          <p:cNvPr id="6147" name="Content Placeholder 2"/>
          <p:cNvSpPr>
            <a:spLocks noGrp="1"/>
          </p:cNvSpPr>
          <p:nvPr>
            <p:ph idx="1"/>
          </p:nvPr>
        </p:nvSpPr>
        <p:spPr/>
        <p:txBody>
          <a:bodyPr/>
          <a:lstStyle/>
          <a:p>
            <a:pPr marL="571500" indent="-571500">
              <a:buFont typeface="Arial" panose="020B0604020202020204" pitchFamily="34" charset="0"/>
              <a:buAutoNum type="arabicPeriod" startAt="3"/>
            </a:pPr>
            <a:r>
              <a:rPr lang="en-US" altLang="en-US">
                <a:ea typeface="ＭＳ Ｐゴシック" panose="020B0600070205080204" pitchFamily="34" charset="-128"/>
              </a:rPr>
              <a:t>Examine for evidence of infarction. </a:t>
            </a:r>
          </a:p>
          <a:p>
            <a:pPr lvl="1"/>
            <a:r>
              <a:rPr lang="en-US" altLang="en-US">
                <a:ea typeface="ＭＳ Ｐゴシック" panose="020B0600070205080204" pitchFamily="34" charset="-128"/>
              </a:rPr>
              <a:t>Suspected STEMI? </a:t>
            </a:r>
          </a:p>
          <a:p>
            <a:pPr lvl="1"/>
            <a:r>
              <a:rPr lang="en-US" altLang="en-US">
                <a:ea typeface="ＭＳ Ｐゴシック" panose="020B0600070205080204" pitchFamily="34" charset="-128"/>
              </a:rPr>
              <a:t>Location?</a:t>
            </a:r>
          </a:p>
          <a:p>
            <a:pPr marL="571500" indent="-571500"/>
            <a:endParaRPr lang="en-US" altLang="en-US">
              <a:ea typeface="ＭＳ Ｐゴシック" panose="020B0600070205080204" pitchFamily="34" charset="-128"/>
            </a:endParaRPr>
          </a:p>
        </p:txBody>
      </p:sp>
    </p:spTree>
    <p:extLst>
      <p:ext uri="{BB962C8B-B14F-4D97-AF65-F5344CB8AC3E}">
        <p14:creationId xmlns:p14="http://schemas.microsoft.com/office/powerpoint/2010/main" val="19954015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69" name="Group 2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12311" name="Picture 26" descr="f08-002-9780323080637"/>
          <p:cNvPicPr>
            <a:picLocks noChangeAspect="1" noChangeArrowheads="1"/>
          </p:cNvPicPr>
          <p:nvPr/>
        </p:nvPicPr>
        <p:blipFill>
          <a:blip r:embed="rId3">
            <a:extLst>
              <a:ext uri="{28A0092B-C50C-407E-A947-70E740481C1C}">
                <a14:useLocalDpi xmlns:a14="http://schemas.microsoft.com/office/drawing/2010/main" val="0"/>
              </a:ext>
            </a:extLst>
          </a:blip>
          <a:srcRect b="10783"/>
          <a:stretch>
            <a:fillRect/>
          </a:stretch>
        </p:blipFill>
        <p:spPr bwMode="auto">
          <a:xfrm>
            <a:off x="3549651" y="993776"/>
            <a:ext cx="5027613"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471400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823" name="Group 31"/>
          <p:cNvGraphicFramePr>
            <a:graphicFrameLocks noGrp="1"/>
          </p:cNvGraphicFramePr>
          <p:nvPr/>
        </p:nvGraphicFramePr>
        <p:xfrm>
          <a:off x="1693863" y="3330575"/>
          <a:ext cx="8678863" cy="3816726"/>
        </p:xfrm>
        <a:graphic>
          <a:graphicData uri="http://schemas.openxmlformats.org/drawingml/2006/table">
            <a:tbl>
              <a:tblPr/>
              <a:tblGrid>
                <a:gridCol w="2125663">
                  <a:extLst>
                    <a:ext uri="{9D8B030D-6E8A-4147-A177-3AD203B41FA5}">
                      <a16:colId xmlns:a16="http://schemas.microsoft.com/office/drawing/2014/main" val="20000"/>
                    </a:ext>
                  </a:extLst>
                </a:gridCol>
                <a:gridCol w="2049462">
                  <a:extLst>
                    <a:ext uri="{9D8B030D-6E8A-4147-A177-3AD203B41FA5}">
                      <a16:colId xmlns:a16="http://schemas.microsoft.com/office/drawing/2014/main" val="20001"/>
                    </a:ext>
                  </a:extLst>
                </a:gridCol>
                <a:gridCol w="2282825">
                  <a:extLst>
                    <a:ext uri="{9D8B030D-6E8A-4147-A177-3AD203B41FA5}">
                      <a16:colId xmlns:a16="http://schemas.microsoft.com/office/drawing/2014/main" val="20002"/>
                    </a:ext>
                  </a:extLst>
                </a:gridCol>
                <a:gridCol w="2220913">
                  <a:extLst>
                    <a:ext uri="{9D8B030D-6E8A-4147-A177-3AD203B41FA5}">
                      <a16:colId xmlns:a16="http://schemas.microsoft.com/office/drawing/2014/main" val="20003"/>
                    </a:ext>
                  </a:extLst>
                </a:gridCol>
              </a:tblGrid>
              <a:tr h="342384">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Sinus rhythm at 75 bpm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259506">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80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239125">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293471">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266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944748">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Normal ECG, artifact in aVR, no ECG evidence of STEMI.</a:t>
                      </a:r>
                    </a:p>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310457">
                <a:tc gridSpan="2">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160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62, 42, 31</a:t>
                      </a:r>
                    </a:p>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80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414/462 ms</a:t>
                      </a: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13340" name="Picture 26" descr="f08-002-9780323080637"/>
          <p:cNvPicPr>
            <a:picLocks noChangeAspect="1" noChangeArrowheads="1"/>
          </p:cNvPicPr>
          <p:nvPr/>
        </p:nvPicPr>
        <p:blipFill>
          <a:blip r:embed="rId3">
            <a:extLst>
              <a:ext uri="{28A0092B-C50C-407E-A947-70E740481C1C}">
                <a14:useLocalDpi xmlns:a14="http://schemas.microsoft.com/office/drawing/2010/main" val="0"/>
              </a:ext>
            </a:extLst>
          </a:blip>
          <a:srcRect b="9898"/>
          <a:stretch>
            <a:fillRect/>
          </a:stretch>
        </p:blipFill>
        <p:spPr bwMode="auto">
          <a:xfrm>
            <a:off x="4102101" y="484189"/>
            <a:ext cx="3389313"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788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65" name="Group 2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14359" name="Picture 26" descr="f08-003-9780323080637"/>
          <p:cNvPicPr>
            <a:picLocks noChangeAspect="1" noChangeArrowheads="1"/>
          </p:cNvPicPr>
          <p:nvPr/>
        </p:nvPicPr>
        <p:blipFill>
          <a:blip r:embed="rId3">
            <a:extLst>
              <a:ext uri="{28A0092B-C50C-407E-A947-70E740481C1C}">
                <a14:useLocalDpi xmlns:a14="http://schemas.microsoft.com/office/drawing/2010/main" val="0"/>
              </a:ext>
            </a:extLst>
          </a:blip>
          <a:srcRect b="14716"/>
          <a:stretch>
            <a:fillRect/>
          </a:stretch>
        </p:blipFill>
        <p:spPr bwMode="auto">
          <a:xfrm>
            <a:off x="2651126" y="1147764"/>
            <a:ext cx="6856413"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1121391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18" name="Group 30"/>
          <p:cNvGraphicFramePr>
            <a:graphicFrameLocks noGrp="1"/>
          </p:cNvGraphicFramePr>
          <p:nvPr/>
        </p:nvGraphicFramePr>
        <p:xfrm>
          <a:off x="1768476" y="2576513"/>
          <a:ext cx="8678863" cy="4997449"/>
        </p:xfrm>
        <a:graphic>
          <a:graphicData uri="http://schemas.openxmlformats.org/drawingml/2006/table">
            <a:tbl>
              <a:tblPr/>
              <a:tblGrid>
                <a:gridCol w="2125663">
                  <a:extLst>
                    <a:ext uri="{9D8B030D-6E8A-4147-A177-3AD203B41FA5}">
                      <a16:colId xmlns:a16="http://schemas.microsoft.com/office/drawing/2014/main" val="20000"/>
                    </a:ext>
                  </a:extLst>
                </a:gridCol>
                <a:gridCol w="2049462">
                  <a:extLst>
                    <a:ext uri="{9D8B030D-6E8A-4147-A177-3AD203B41FA5}">
                      <a16:colId xmlns:a16="http://schemas.microsoft.com/office/drawing/2014/main" val="20001"/>
                    </a:ext>
                  </a:extLst>
                </a:gridCol>
                <a:gridCol w="2282825">
                  <a:extLst>
                    <a:ext uri="{9D8B030D-6E8A-4147-A177-3AD203B41FA5}">
                      <a16:colId xmlns:a16="http://schemas.microsoft.com/office/drawing/2014/main" val="20002"/>
                    </a:ext>
                  </a:extLst>
                </a:gridCol>
                <a:gridCol w="2220913">
                  <a:extLst>
                    <a:ext uri="{9D8B030D-6E8A-4147-A177-3AD203B41FA5}">
                      <a16:colId xmlns:a16="http://schemas.microsoft.com/office/drawing/2014/main" val="20003"/>
                    </a:ext>
                  </a:extLst>
                </a:gridCol>
              </a:tblGrid>
              <a:tr h="338159">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Sinus rhythm at 90 bpm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232">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112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85787">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Slight in aVR and V</a:t>
                      </a:r>
                      <a:r>
                        <a:rPr kumimoji="0" lang="en-US" sz="1400" b="0" i="0" u="none" strike="noStrike" cap="none" normalizeH="0" baseline="-25000">
                          <a:ln>
                            <a:noFill/>
                          </a:ln>
                          <a:solidFill>
                            <a:schemeClr val="tx1"/>
                          </a:solidFill>
                          <a:effectLst/>
                          <a:latin typeface="Arial" charset="0"/>
                          <a:ea typeface="ＭＳ Ｐゴシック" pitchFamily="32" charset="-128"/>
                        </a:rPr>
                        <a:t>1</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426747">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II, III, </a:t>
                      </a:r>
                      <a:r>
                        <a:rPr kumimoji="0" lang="en-US" sz="1400" b="0" i="0" u="none" strike="noStrike" cap="none" normalizeH="0" baseline="0" dirty="0" err="1">
                          <a:ln>
                            <a:noFill/>
                          </a:ln>
                          <a:solidFill>
                            <a:schemeClr val="tx1"/>
                          </a:solidFill>
                          <a:effectLst/>
                          <a:latin typeface="Arial" charset="0"/>
                          <a:ea typeface="ＭＳ Ｐゴシック" pitchFamily="32" charset="-128"/>
                        </a:rPr>
                        <a:t>aVL</a:t>
                      </a:r>
                      <a:r>
                        <a:rPr kumimoji="0" lang="en-US" sz="1400" b="0" i="0" u="none" strike="noStrike" cap="none" normalizeH="0" baseline="0" dirty="0">
                          <a:ln>
                            <a:noFill/>
                          </a:ln>
                          <a:solidFill>
                            <a:schemeClr val="tx1"/>
                          </a:solidFill>
                          <a:effectLst/>
                          <a:latin typeface="Arial" charset="0"/>
                          <a:ea typeface="ＭＳ Ｐゴシック" pitchFamily="32" charset="-128"/>
                        </a:rPr>
                        <a:t>, </a:t>
                      </a:r>
                      <a:r>
                        <a:rPr kumimoji="0" lang="en-US" sz="1400" b="0" i="0" u="none" strike="noStrike" cap="none" normalizeH="0" baseline="0" dirty="0" err="1">
                          <a:ln>
                            <a:noFill/>
                          </a:ln>
                          <a:solidFill>
                            <a:schemeClr val="tx1"/>
                          </a:solidFill>
                          <a:effectLst/>
                          <a:latin typeface="Arial" charset="0"/>
                          <a:ea typeface="ＭＳ Ｐゴシック" pitchFamily="32" charset="-128"/>
                        </a:rPr>
                        <a:t>aVF</a:t>
                      </a:r>
                      <a:r>
                        <a:rPr kumimoji="0" lang="en-US" sz="1400" b="0" i="0" u="none" strike="noStrike" cap="none" normalizeH="0" baseline="0" dirty="0">
                          <a:ln>
                            <a:noFill/>
                          </a:ln>
                          <a:solidFill>
                            <a:schemeClr val="tx1"/>
                          </a:solidFill>
                          <a:effectLst/>
                          <a:latin typeface="Arial" charset="0"/>
                          <a:ea typeface="ＭＳ Ｐゴシック" pitchFamily="32" charset="-128"/>
                        </a:rPr>
                        <a:t>, V</a:t>
                      </a:r>
                      <a:r>
                        <a:rPr kumimoji="0" lang="en-US" sz="1400" b="0" i="0" u="none" strike="noStrike" cap="none" normalizeH="0" baseline="-25000" dirty="0">
                          <a:ln>
                            <a:noFill/>
                          </a:ln>
                          <a:solidFill>
                            <a:schemeClr val="tx1"/>
                          </a:solidFill>
                          <a:effectLst/>
                          <a:latin typeface="Arial" charset="0"/>
                          <a:ea typeface="ＭＳ Ｐゴシック" pitchFamily="32" charset="-128"/>
                        </a:rPr>
                        <a:t>3</a:t>
                      </a:r>
                      <a:r>
                        <a:rPr kumimoji="0" lang="en-US" sz="1400" b="0" i="0" u="none" strike="noStrike" cap="none" normalizeH="0" baseline="0" dirty="0">
                          <a:ln>
                            <a:noFill/>
                          </a:ln>
                          <a:solidFill>
                            <a:schemeClr val="tx1"/>
                          </a:solidFill>
                          <a:effectLst/>
                          <a:latin typeface="Arial" charset="0"/>
                          <a:ea typeface="ＭＳ Ｐゴシック" pitchFamily="32" charset="-128"/>
                        </a:rPr>
                        <a:t>, V</a:t>
                      </a:r>
                      <a:r>
                        <a:rPr kumimoji="0" lang="en-US" sz="1400" b="0" i="0" u="none" strike="noStrike" cap="none" normalizeH="0" baseline="-25000" dirty="0">
                          <a:ln>
                            <a:noFill/>
                          </a:ln>
                          <a:solidFill>
                            <a:schemeClr val="tx1"/>
                          </a:solidFill>
                          <a:effectLst/>
                          <a:latin typeface="Arial" charset="0"/>
                          <a:ea typeface="ＭＳ Ｐゴシック" pitchFamily="32" charset="-128"/>
                        </a:rPr>
                        <a:t>4</a:t>
                      </a:r>
                      <a:r>
                        <a:rPr kumimoji="0" lang="en-US" sz="1400" b="0" i="0" u="none" strike="noStrike" cap="none" normalizeH="0" baseline="0" dirty="0">
                          <a:ln>
                            <a:noFill/>
                          </a:ln>
                          <a:solidFill>
                            <a:schemeClr val="tx1"/>
                          </a:solidFill>
                          <a:effectLst/>
                          <a:latin typeface="Arial" charset="0"/>
                          <a:ea typeface="ＭＳ Ｐゴシック" pitchFamily="32" charset="-128"/>
                        </a:rPr>
                        <a:t>, V</a:t>
                      </a:r>
                      <a:r>
                        <a:rPr kumimoji="0" lang="en-US" sz="1400" b="0" i="0" u="none" strike="noStrike" cap="none" normalizeH="0" baseline="-25000" dirty="0">
                          <a:ln>
                            <a:noFill/>
                          </a:ln>
                          <a:solidFill>
                            <a:schemeClr val="tx1"/>
                          </a:solidFill>
                          <a:effectLst/>
                          <a:latin typeface="Arial" charset="0"/>
                          <a:ea typeface="ＭＳ Ｐゴシック" pitchFamily="32" charset="-128"/>
                        </a:rPr>
                        <a:t>5</a:t>
                      </a:r>
                      <a:r>
                        <a:rPr kumimoji="0" lang="en-US" sz="1400" b="0" i="0" u="none" strike="noStrike" cap="none" normalizeH="0" baseline="0" dirty="0">
                          <a:ln>
                            <a:noFill/>
                          </a:ln>
                          <a:solidFill>
                            <a:schemeClr val="tx1"/>
                          </a:solidFill>
                          <a:effectLst/>
                          <a:latin typeface="Arial" charset="0"/>
                          <a:ea typeface="ＭＳ Ｐゴシック" pitchFamily="32" charset="-128"/>
                        </a:rPr>
                        <a:t>, V</a:t>
                      </a:r>
                      <a:r>
                        <a:rPr kumimoji="0" lang="en-US" sz="1400" b="0" i="0" u="none" strike="noStrike" cap="none" normalizeH="0" baseline="-25000" dirty="0">
                          <a:ln>
                            <a:noFill/>
                          </a:ln>
                          <a:solidFill>
                            <a:schemeClr val="tx1"/>
                          </a:solidFill>
                          <a:effectLst/>
                          <a:latin typeface="Arial" charset="0"/>
                          <a:ea typeface="ＭＳ Ｐゴシック" pitchFamily="32" charset="-128"/>
                        </a:rPr>
                        <a:t>6 </a:t>
                      </a:r>
                      <a:endParaRPr kumimoji="0" lang="en-US" sz="1100" b="0" i="0" u="none" strike="noStrike" cap="none" normalizeH="0" baseline="-25000" dirty="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2746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1592363">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Incomplete left bundle branch block (105+ ms QRS duration, 80+ ms Q/S in V</a:t>
                      </a:r>
                      <a:r>
                        <a:rPr kumimoji="0" lang="en-US" sz="1400" b="0" i="0" u="none" strike="noStrike" cap="none" normalizeH="0" baseline="-25000">
                          <a:ln>
                            <a:noFill/>
                          </a:ln>
                          <a:solidFill>
                            <a:schemeClr val="tx1"/>
                          </a:solidFill>
                          <a:effectLst/>
                          <a:latin typeface="Arial" charset="0"/>
                          <a:ea typeface="ＭＳ Ｐゴシック" pitchFamily="32" charset="-128"/>
                        </a:rPr>
                        <a:t>1</a:t>
                      </a: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2</a:t>
                      </a:r>
                      <a:r>
                        <a:rPr kumimoji="0" lang="en-US" sz="1400" b="0" i="0" u="none" strike="noStrike" cap="none" normalizeH="0" baseline="0">
                          <a:ln>
                            <a:noFill/>
                          </a:ln>
                          <a:solidFill>
                            <a:schemeClr val="tx1"/>
                          </a:solidFill>
                          <a:effectLst/>
                          <a:latin typeface="Arial" charset="0"/>
                          <a:ea typeface="ＭＳ Ｐゴシック" pitchFamily="32" charset="-128"/>
                        </a:rPr>
                        <a:t>, no Q and 60+ ms R in I/aVL/V</a:t>
                      </a:r>
                      <a:r>
                        <a:rPr kumimoji="0" lang="en-US" sz="1400" b="0" i="0" u="none" strike="noStrike" cap="none" normalizeH="0" baseline="-25000">
                          <a:ln>
                            <a:noFill/>
                          </a:ln>
                          <a:solidFill>
                            <a:schemeClr val="tx1"/>
                          </a:solidFill>
                          <a:effectLst/>
                          <a:latin typeface="Arial" charset="0"/>
                          <a:ea typeface="ＭＳ Ｐゴシック" pitchFamily="32" charset="-128"/>
                        </a:rPr>
                        <a:t>5</a:t>
                      </a: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6</a:t>
                      </a:r>
                      <a:r>
                        <a:rPr kumimoji="0" lang="en-US" sz="1400" b="0" i="0" u="none" strike="noStrike" cap="none" normalizeH="0" baseline="0">
                          <a:ln>
                            <a:noFill/>
                          </a:ln>
                          <a:solidFill>
                            <a:schemeClr val="tx1"/>
                          </a:solidFill>
                          <a:effectLst/>
                          <a:latin typeface="Arial" charset="0"/>
                          <a:ea typeface="ＭＳ Ｐゴシック" pitchFamily="32" charset="-128"/>
                        </a:rPr>
                        <a:t>), moderate ST depression (0.05+ mV ST depression) in most leads. No ECG evidence of STEMI. Note slight ST elevation in aVR and V</a:t>
                      </a:r>
                      <a:r>
                        <a:rPr kumimoji="0" lang="en-US" sz="1400" b="0" i="0" u="none" strike="noStrike" cap="none" normalizeH="0" baseline="-25000">
                          <a:ln>
                            <a:noFill/>
                          </a:ln>
                          <a:solidFill>
                            <a:schemeClr val="tx1"/>
                          </a:solidFill>
                          <a:effectLst/>
                          <a:latin typeface="Arial" charset="0"/>
                          <a:ea typeface="ＭＳ Ｐゴシック" pitchFamily="32" charset="-128"/>
                        </a:rPr>
                        <a:t>1</a:t>
                      </a:r>
                      <a:r>
                        <a:rPr kumimoji="0" lang="en-US" sz="1400" b="0" i="0" u="none" strike="noStrike" cap="none" normalizeH="0" baseline="0">
                          <a:ln>
                            <a:noFill/>
                          </a:ln>
                          <a:solidFill>
                            <a:schemeClr val="tx1"/>
                          </a:solidFill>
                          <a:effectLst/>
                          <a:latin typeface="Arial" charset="0"/>
                          <a:ea typeface="ＭＳ Ｐゴシック" pitchFamily="32" charset="-128"/>
                        </a:rPr>
                        <a:t>. ST depression in 8 or more leads plus slight ST elevation in aVR and V</a:t>
                      </a:r>
                      <a:r>
                        <a:rPr kumimoji="0" lang="en-US" sz="1400" b="0" i="0" u="none" strike="noStrike" cap="none" normalizeH="0" baseline="-25000">
                          <a:ln>
                            <a:noFill/>
                          </a:ln>
                          <a:solidFill>
                            <a:schemeClr val="tx1"/>
                          </a:solidFill>
                          <a:effectLst/>
                          <a:latin typeface="Arial" charset="0"/>
                          <a:ea typeface="ＭＳ Ｐゴシック" pitchFamily="32" charset="-128"/>
                        </a:rPr>
                        <a:t>1</a:t>
                      </a:r>
                      <a:r>
                        <a:rPr kumimoji="0" lang="en-US" sz="1400" b="0" i="0" u="none" strike="noStrike" cap="none" normalizeH="0" baseline="0">
                          <a:ln>
                            <a:noFill/>
                          </a:ln>
                          <a:solidFill>
                            <a:schemeClr val="tx1"/>
                          </a:solidFill>
                          <a:effectLst/>
                          <a:latin typeface="Arial" charset="0"/>
                          <a:ea typeface="ＭＳ Ｐゴシック" pitchFamily="32" charset="-128"/>
                        </a:rPr>
                        <a:t> is associated with either three-vessel disease or a left main occlusion.</a:t>
                      </a:r>
                      <a:endParaRPr kumimoji="0" lang="en-US" sz="10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76506">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180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70, 6, 79</a:t>
                      </a:r>
                    </a:p>
                    <a:p>
                      <a:pPr marL="0" marR="0" lvl="0" indent="0" algn="l" defTabSz="914400" rtl="0" eaLnBrk="1" fontAlgn="base" latinLnBrk="0" hangingPunct="0">
                        <a:lnSpc>
                          <a:spcPct val="100000"/>
                        </a:lnSpc>
                        <a:spcBef>
                          <a:spcPct val="0"/>
                        </a:spcBef>
                        <a:spcAft>
                          <a:spcPts val="1200"/>
                        </a:spcAft>
                        <a:buClrTx/>
                        <a:buSzTx/>
                        <a:buFontTx/>
                        <a:buNone/>
                        <a:tabLst/>
                      </a:pPr>
                      <a:endPar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112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368/416 ms</a:t>
                      </a: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15388" name="Picture 26" descr="f08-003-9780323080637"/>
          <p:cNvPicPr>
            <a:picLocks noChangeAspect="1" noChangeArrowheads="1"/>
          </p:cNvPicPr>
          <p:nvPr/>
        </p:nvPicPr>
        <p:blipFill>
          <a:blip r:embed="rId3">
            <a:extLst>
              <a:ext uri="{28A0092B-C50C-407E-A947-70E740481C1C}">
                <a14:useLocalDpi xmlns:a14="http://schemas.microsoft.com/office/drawing/2010/main" val="0"/>
              </a:ext>
            </a:extLst>
          </a:blip>
          <a:srcRect b="14075"/>
          <a:stretch>
            <a:fillRect/>
          </a:stretch>
        </p:blipFill>
        <p:spPr bwMode="auto">
          <a:xfrm>
            <a:off x="3846514" y="438151"/>
            <a:ext cx="3989387"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7002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16407" name="Picture 25" descr="f08-004-9780323080637"/>
          <p:cNvPicPr>
            <a:picLocks noChangeAspect="1" noChangeArrowheads="1"/>
          </p:cNvPicPr>
          <p:nvPr/>
        </p:nvPicPr>
        <p:blipFill>
          <a:blip r:embed="rId3">
            <a:extLst>
              <a:ext uri="{28A0092B-C50C-407E-A947-70E740481C1C}">
                <a14:useLocalDpi xmlns:a14="http://schemas.microsoft.com/office/drawing/2010/main" val="0"/>
              </a:ext>
            </a:extLst>
          </a:blip>
          <a:srcRect b="11110"/>
          <a:stretch>
            <a:fillRect/>
          </a:stretch>
        </p:blipFill>
        <p:spPr bwMode="auto">
          <a:xfrm>
            <a:off x="3387726" y="1185864"/>
            <a:ext cx="4951413"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1257508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014" name="Group 30"/>
          <p:cNvGraphicFramePr>
            <a:graphicFrameLocks noGrp="1"/>
          </p:cNvGraphicFramePr>
          <p:nvPr/>
        </p:nvGraphicFramePr>
        <p:xfrm>
          <a:off x="1768476" y="3182938"/>
          <a:ext cx="8678863" cy="4303714"/>
        </p:xfrm>
        <a:graphic>
          <a:graphicData uri="http://schemas.openxmlformats.org/drawingml/2006/table">
            <a:tbl>
              <a:tblPr/>
              <a:tblGrid>
                <a:gridCol w="2225675">
                  <a:extLst>
                    <a:ext uri="{9D8B030D-6E8A-4147-A177-3AD203B41FA5}">
                      <a16:colId xmlns:a16="http://schemas.microsoft.com/office/drawing/2014/main" val="20000"/>
                    </a:ext>
                  </a:extLst>
                </a:gridCol>
                <a:gridCol w="1949450">
                  <a:extLst>
                    <a:ext uri="{9D8B030D-6E8A-4147-A177-3AD203B41FA5}">
                      <a16:colId xmlns:a16="http://schemas.microsoft.com/office/drawing/2014/main" val="20001"/>
                    </a:ext>
                  </a:extLst>
                </a:gridCol>
                <a:gridCol w="2282825">
                  <a:extLst>
                    <a:ext uri="{9D8B030D-6E8A-4147-A177-3AD203B41FA5}">
                      <a16:colId xmlns:a16="http://schemas.microsoft.com/office/drawing/2014/main" val="20002"/>
                    </a:ext>
                  </a:extLst>
                </a:gridCol>
                <a:gridCol w="2220913">
                  <a:extLst>
                    <a:ext uri="{9D8B030D-6E8A-4147-A177-3AD203B41FA5}">
                      <a16:colId xmlns:a16="http://schemas.microsoft.com/office/drawing/2014/main" val="20003"/>
                    </a:ext>
                  </a:extLst>
                </a:gridCol>
              </a:tblGrid>
              <a:tr h="59531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Sinus bradycardia at 56 bpm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21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100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25438">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20675">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Inverted in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1</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777875">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Sinus bradycardia, otherwise normal ECG. No ECG evidence of STEMI. </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76399">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126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51, 24, 29</a:t>
                      </a:r>
                    </a:p>
                    <a:p>
                      <a:pPr marL="0" marR="0" lvl="0" indent="0" algn="l" defTabSz="914400" rtl="0" eaLnBrk="1" fontAlgn="base" latinLnBrk="0" hangingPunct="0">
                        <a:lnSpc>
                          <a:spcPct val="100000"/>
                        </a:lnSpc>
                        <a:spcBef>
                          <a:spcPct val="0"/>
                        </a:spcBef>
                        <a:spcAft>
                          <a:spcPts val="1200"/>
                        </a:spcAft>
                        <a:buClrTx/>
                        <a:buSzTx/>
                        <a:buFontTx/>
                        <a:buNone/>
                        <a:tabLst/>
                      </a:pPr>
                      <a:endPar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 QRS </a:t>
                      </a:r>
                      <a:r>
                        <a:rPr kumimoji="0" lang="fr-FR" sz="1400" b="0" i="0" u="none" strike="noStrike" cap="none" normalizeH="0" baseline="0" dirty="0" err="1">
                          <a:ln>
                            <a:noFill/>
                          </a:ln>
                          <a:solidFill>
                            <a:schemeClr val="tx1"/>
                          </a:solidFill>
                          <a:effectLst/>
                          <a:latin typeface="Arial" charset="0"/>
                          <a:ea typeface="ＭＳ Ｐゴシック" pitchFamily="32" charset="-128"/>
                          <a:cs typeface="Times New Roman" pitchFamily="32" charset="0"/>
                        </a:rPr>
                        <a:t>duration</a:t>
                      </a:r>
                      <a:r>
                        <a:rPr kumimoji="0" lang="fr-FR"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 100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 QT/</a:t>
                      </a:r>
                      <a:r>
                        <a:rPr kumimoji="0" lang="fr-FR" sz="1400" b="0" i="0" u="none" strike="noStrike" cap="none" normalizeH="0" baseline="0" dirty="0" err="1">
                          <a:ln>
                            <a:noFill/>
                          </a:ln>
                          <a:solidFill>
                            <a:schemeClr val="tx1"/>
                          </a:solidFill>
                          <a:effectLst/>
                          <a:latin typeface="Arial" charset="0"/>
                          <a:ea typeface="ＭＳ Ｐゴシック" pitchFamily="32" charset="-128"/>
                          <a:cs typeface="Times New Roman" pitchFamily="32" charset="0"/>
                        </a:rPr>
                        <a:t>QTc</a:t>
                      </a:r>
                      <a:r>
                        <a:rPr kumimoji="0" lang="fr-FR"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 432/416 ms</a:t>
                      </a:r>
                      <a:endPar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17436" name="Picture 25" descr="f08-004-9780323080637"/>
          <p:cNvPicPr>
            <a:picLocks noChangeAspect="1" noChangeArrowheads="1"/>
          </p:cNvPicPr>
          <p:nvPr/>
        </p:nvPicPr>
        <p:blipFill>
          <a:blip r:embed="rId3">
            <a:extLst>
              <a:ext uri="{28A0092B-C50C-407E-A947-70E740481C1C}">
                <a14:useLocalDpi xmlns:a14="http://schemas.microsoft.com/office/drawing/2010/main" val="0"/>
              </a:ext>
            </a:extLst>
          </a:blip>
          <a:srcRect b="10486"/>
          <a:stretch>
            <a:fillRect/>
          </a:stretch>
        </p:blipFill>
        <p:spPr bwMode="auto">
          <a:xfrm>
            <a:off x="4113214" y="696914"/>
            <a:ext cx="3551237"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37128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18434"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000">
                <a:latin typeface="Arial" panose="020B0604020202020204" pitchFamily="34" charset="0"/>
                <a:cs typeface="Arial" panose="020B0604020202020204" pitchFamily="34" charset="0"/>
              </a:rPr>
              <a:t>Copyright © 2012, 2006, 1996 by Mosby, Inc., an affiliate of Elsevier Inc. All rights reserved.</a:t>
            </a:r>
          </a:p>
        </p:txBody>
      </p:sp>
      <p:graphicFrame>
        <p:nvGraphicFramePr>
          <p:cNvPr id="44057" name="Group 2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18455" name="Picture 26" descr="f08-005-9780323080637"/>
          <p:cNvPicPr>
            <a:picLocks noChangeAspect="1" noChangeArrowheads="1"/>
          </p:cNvPicPr>
          <p:nvPr/>
        </p:nvPicPr>
        <p:blipFill>
          <a:blip r:embed="rId3">
            <a:extLst>
              <a:ext uri="{28A0092B-C50C-407E-A947-70E740481C1C}">
                <a14:useLocalDpi xmlns:a14="http://schemas.microsoft.com/office/drawing/2010/main" val="0"/>
              </a:ext>
            </a:extLst>
          </a:blip>
          <a:srcRect b="12459"/>
          <a:stretch>
            <a:fillRect/>
          </a:stretch>
        </p:blipFill>
        <p:spPr bwMode="auto">
          <a:xfrm>
            <a:off x="3124201" y="981075"/>
            <a:ext cx="5942013"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28536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109" name="Group 29"/>
          <p:cNvGraphicFramePr>
            <a:graphicFrameLocks noGrp="1"/>
          </p:cNvGraphicFramePr>
          <p:nvPr/>
        </p:nvGraphicFramePr>
        <p:xfrm>
          <a:off x="1768476" y="2352676"/>
          <a:ext cx="8678863" cy="4805580"/>
        </p:xfrm>
        <a:graphic>
          <a:graphicData uri="http://schemas.openxmlformats.org/drawingml/2006/table">
            <a:tbl>
              <a:tblPr/>
              <a:tblGrid>
                <a:gridCol w="2225675">
                  <a:extLst>
                    <a:ext uri="{9D8B030D-6E8A-4147-A177-3AD203B41FA5}">
                      <a16:colId xmlns:a16="http://schemas.microsoft.com/office/drawing/2014/main" val="20000"/>
                    </a:ext>
                  </a:extLst>
                </a:gridCol>
                <a:gridCol w="1776413">
                  <a:extLst>
                    <a:ext uri="{9D8B030D-6E8A-4147-A177-3AD203B41FA5}">
                      <a16:colId xmlns:a16="http://schemas.microsoft.com/office/drawing/2014/main" val="20001"/>
                    </a:ext>
                  </a:extLst>
                </a:gridCol>
                <a:gridCol w="2306637">
                  <a:extLst>
                    <a:ext uri="{9D8B030D-6E8A-4147-A177-3AD203B41FA5}">
                      <a16:colId xmlns:a16="http://schemas.microsoft.com/office/drawing/2014/main" val="20002"/>
                    </a:ext>
                  </a:extLst>
                </a:gridCol>
                <a:gridCol w="2370138">
                  <a:extLst>
                    <a:ext uri="{9D8B030D-6E8A-4147-A177-3AD203B41FA5}">
                      <a16:colId xmlns:a16="http://schemas.microsoft.com/office/drawing/2014/main" val="20003"/>
                    </a:ext>
                  </a:extLst>
                </a:gridCol>
              </a:tblGrid>
              <a:tr h="640031">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Sinus rhythm at 76 bpm with left bundle branch block</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150">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144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80921">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1</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2</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3</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4</a:t>
                      </a: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426687">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Possible STEMI/(Definite maybe)</a:t>
                      </a:r>
                      <a:endParaRPr kumimoji="0" lang="en-US" sz="11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266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Inverted in I, aVL,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5</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6</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1317349">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Interpretation:</a:t>
                      </a:r>
                    </a:p>
                    <a:p>
                      <a:r>
                        <a:rPr lang="en-US" sz="1400" kern="1200" dirty="0">
                          <a:solidFill>
                            <a:schemeClr val="tx1"/>
                          </a:solidFill>
                          <a:latin typeface="+mn-lt"/>
                          <a:ea typeface="+mn-ea"/>
                          <a:cs typeface="+mn-cs"/>
                        </a:rPr>
                        <a:t>Possible STEMI/new-onset LBBB (120+ ms QRS duration, 80+ ms Q/S in V</a:t>
                      </a:r>
                      <a:r>
                        <a:rPr lang="en-US" sz="1400" kern="1200" baseline="-25000" dirty="0">
                          <a:solidFill>
                            <a:schemeClr val="tx1"/>
                          </a:solidFill>
                          <a:latin typeface="+mn-lt"/>
                          <a:ea typeface="+mn-ea"/>
                          <a:cs typeface="+mn-cs"/>
                        </a:rPr>
                        <a:t>1</a:t>
                      </a:r>
                      <a:r>
                        <a:rPr lang="en-US" sz="1400" kern="1200" dirty="0">
                          <a:solidFill>
                            <a:schemeClr val="tx1"/>
                          </a:solidFill>
                          <a:latin typeface="+mn-lt"/>
                          <a:ea typeface="+mn-ea"/>
                          <a:cs typeface="+mn-cs"/>
                        </a:rPr>
                        <a:t>/V</a:t>
                      </a:r>
                      <a:r>
                        <a:rPr lang="en-US" sz="1400" kern="1200" baseline="-25000" dirty="0">
                          <a:solidFill>
                            <a:schemeClr val="tx1"/>
                          </a:solidFill>
                          <a:latin typeface="+mn-lt"/>
                          <a:ea typeface="+mn-ea"/>
                          <a:cs typeface="+mn-cs"/>
                        </a:rPr>
                        <a:t>2</a:t>
                      </a:r>
                      <a:r>
                        <a:rPr lang="en-US" sz="1400" kern="1200" dirty="0">
                          <a:solidFill>
                            <a:schemeClr val="tx1"/>
                          </a:solidFill>
                          <a:latin typeface="+mn-lt"/>
                          <a:ea typeface="+mn-ea"/>
                          <a:cs typeface="+mn-cs"/>
                        </a:rPr>
                        <a:t>, 85+ ms R in I/</a:t>
                      </a:r>
                      <a:r>
                        <a:rPr lang="en-US" sz="1400" kern="1200" dirty="0" err="1">
                          <a:solidFill>
                            <a:schemeClr val="tx1"/>
                          </a:solidFill>
                          <a:latin typeface="+mn-lt"/>
                          <a:ea typeface="+mn-ea"/>
                          <a:cs typeface="+mn-cs"/>
                        </a:rPr>
                        <a:t>aVL</a:t>
                      </a:r>
                      <a:r>
                        <a:rPr lang="en-US" sz="1400" kern="1200" dirty="0">
                          <a:solidFill>
                            <a:schemeClr val="tx1"/>
                          </a:solidFill>
                          <a:latin typeface="+mn-lt"/>
                          <a:ea typeface="+mn-ea"/>
                          <a:cs typeface="+mn-cs"/>
                        </a:rPr>
                        <a:t>/V</a:t>
                      </a:r>
                      <a:r>
                        <a:rPr lang="en-US" sz="1400" kern="1200" baseline="-25000" dirty="0">
                          <a:solidFill>
                            <a:schemeClr val="tx1"/>
                          </a:solidFill>
                          <a:latin typeface="+mn-lt"/>
                          <a:ea typeface="+mn-ea"/>
                          <a:cs typeface="+mn-cs"/>
                        </a:rPr>
                        <a:t>5</a:t>
                      </a:r>
                      <a:r>
                        <a:rPr lang="en-US" sz="1400" kern="1200" dirty="0">
                          <a:solidFill>
                            <a:schemeClr val="tx1"/>
                          </a:solidFill>
                          <a:latin typeface="+mn-lt"/>
                          <a:ea typeface="+mn-ea"/>
                          <a:cs typeface="+mn-cs"/>
                        </a:rPr>
                        <a:t>/V</a:t>
                      </a:r>
                      <a:r>
                        <a:rPr lang="en-US" sz="1400" kern="1200" baseline="-25000" dirty="0">
                          <a:solidFill>
                            <a:schemeClr val="tx1"/>
                          </a:solidFill>
                          <a:latin typeface="+mn-lt"/>
                          <a:ea typeface="+mn-ea"/>
                          <a:cs typeface="+mn-cs"/>
                        </a:rPr>
                        <a:t>6</a:t>
                      </a:r>
                      <a:r>
                        <a:rPr lang="en-US" sz="1400" kern="1200" dirty="0">
                          <a:solidFill>
                            <a:schemeClr val="tx1"/>
                          </a:solidFill>
                          <a:latin typeface="+mn-lt"/>
                          <a:ea typeface="+mn-ea"/>
                          <a:cs typeface="+mn-cs"/>
                        </a:rPr>
                        <a:t>). ST elevation in V</a:t>
                      </a:r>
                      <a:r>
                        <a:rPr lang="en-US" sz="1400" kern="1200" baseline="-25000" dirty="0">
                          <a:solidFill>
                            <a:schemeClr val="tx1"/>
                          </a:solidFill>
                          <a:latin typeface="+mn-lt"/>
                          <a:ea typeface="+mn-ea"/>
                          <a:cs typeface="+mn-cs"/>
                        </a:rPr>
                        <a:t>1</a:t>
                      </a:r>
                      <a:r>
                        <a:rPr lang="en-US" sz="1400" kern="1200" dirty="0">
                          <a:solidFill>
                            <a:schemeClr val="tx1"/>
                          </a:solidFill>
                          <a:latin typeface="+mn-lt"/>
                          <a:ea typeface="+mn-ea"/>
                          <a:cs typeface="+mn-cs"/>
                        </a:rPr>
                        <a:t>-V</a:t>
                      </a:r>
                      <a:r>
                        <a:rPr lang="en-US" sz="1400" kern="1200" baseline="-25000" dirty="0">
                          <a:solidFill>
                            <a:schemeClr val="tx1"/>
                          </a:solidFill>
                          <a:latin typeface="+mn-lt"/>
                          <a:ea typeface="+mn-ea"/>
                          <a:cs typeface="+mn-cs"/>
                        </a:rPr>
                        <a:t>4</a:t>
                      </a:r>
                      <a:r>
                        <a:rPr lang="en-US" sz="1400" kern="1200" dirty="0">
                          <a:solidFill>
                            <a:schemeClr val="tx1"/>
                          </a:solidFill>
                          <a:latin typeface="+mn-lt"/>
                          <a:ea typeface="+mn-ea"/>
                          <a:cs typeface="+mn-cs"/>
                        </a:rPr>
                        <a:t>. QRS wide and LBBB pattern noted. Does not meet the </a:t>
                      </a:r>
                      <a:r>
                        <a:rPr lang="en-US" sz="1400" kern="1200" dirty="0" err="1">
                          <a:solidFill>
                            <a:schemeClr val="tx1"/>
                          </a:solidFill>
                          <a:latin typeface="+mn-lt"/>
                          <a:ea typeface="+mn-ea"/>
                          <a:cs typeface="+mn-cs"/>
                        </a:rPr>
                        <a:t>Sgarbossa</a:t>
                      </a:r>
                      <a:r>
                        <a:rPr lang="en-US" sz="1400" kern="1200" dirty="0">
                          <a:solidFill>
                            <a:schemeClr val="tx1"/>
                          </a:solidFill>
                          <a:latin typeface="+mn-lt"/>
                          <a:ea typeface="+mn-ea"/>
                          <a:cs typeface="+mn-cs"/>
                        </a:rPr>
                        <a:t> criteria for infarct-induced LBBB but cannot rule out that possibility. As always, consider clinical presentation and use ST trending or serial ECGs. </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310539">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176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63, -24, 121</a:t>
                      </a:r>
                    </a:p>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144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424/455 ms</a:t>
                      </a: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19484" name="Picture 26" descr="f08-005-9780323080637"/>
          <p:cNvPicPr>
            <a:picLocks noChangeAspect="1" noChangeArrowheads="1"/>
          </p:cNvPicPr>
          <p:nvPr/>
        </p:nvPicPr>
        <p:blipFill>
          <a:blip r:embed="rId3">
            <a:extLst>
              <a:ext uri="{28A0092B-C50C-407E-A947-70E740481C1C}">
                <a14:useLocalDpi xmlns:a14="http://schemas.microsoft.com/office/drawing/2010/main" val="0"/>
              </a:ext>
            </a:extLst>
          </a:blip>
          <a:srcRect b="12096"/>
          <a:stretch>
            <a:fillRect/>
          </a:stretch>
        </p:blipFill>
        <p:spPr bwMode="auto">
          <a:xfrm>
            <a:off x="4378326" y="444501"/>
            <a:ext cx="2963863"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65563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20503" name="Picture 25" descr="f08-006-9780323080637"/>
          <p:cNvPicPr>
            <a:picLocks noChangeAspect="1" noChangeArrowheads="1"/>
          </p:cNvPicPr>
          <p:nvPr/>
        </p:nvPicPr>
        <p:blipFill>
          <a:blip r:embed="rId3">
            <a:extLst>
              <a:ext uri="{28A0092B-C50C-407E-A947-70E740481C1C}">
                <a14:useLocalDpi xmlns:a14="http://schemas.microsoft.com/office/drawing/2010/main" val="0"/>
              </a:ext>
            </a:extLst>
          </a:blip>
          <a:srcRect b="11856"/>
          <a:stretch>
            <a:fillRect/>
          </a:stretch>
        </p:blipFill>
        <p:spPr bwMode="auto">
          <a:xfrm>
            <a:off x="3155951" y="1079500"/>
            <a:ext cx="5942013"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6584930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06" name="Group 30"/>
          <p:cNvGraphicFramePr>
            <a:graphicFrameLocks noGrp="1"/>
          </p:cNvGraphicFramePr>
          <p:nvPr/>
        </p:nvGraphicFramePr>
        <p:xfrm>
          <a:off x="1779588" y="2235201"/>
          <a:ext cx="8678863" cy="4981574"/>
        </p:xfrm>
        <a:graphic>
          <a:graphicData uri="http://schemas.openxmlformats.org/drawingml/2006/table">
            <a:tbl>
              <a:tblPr/>
              <a:tblGrid>
                <a:gridCol w="2225675">
                  <a:extLst>
                    <a:ext uri="{9D8B030D-6E8A-4147-A177-3AD203B41FA5}">
                      <a16:colId xmlns:a16="http://schemas.microsoft.com/office/drawing/2014/main" val="20000"/>
                    </a:ext>
                  </a:extLst>
                </a:gridCol>
                <a:gridCol w="1949450">
                  <a:extLst>
                    <a:ext uri="{9D8B030D-6E8A-4147-A177-3AD203B41FA5}">
                      <a16:colId xmlns:a16="http://schemas.microsoft.com/office/drawing/2014/main" val="20001"/>
                    </a:ext>
                  </a:extLst>
                </a:gridCol>
                <a:gridCol w="2282825">
                  <a:extLst>
                    <a:ext uri="{9D8B030D-6E8A-4147-A177-3AD203B41FA5}">
                      <a16:colId xmlns:a16="http://schemas.microsoft.com/office/drawing/2014/main" val="20002"/>
                    </a:ext>
                  </a:extLst>
                </a:gridCol>
                <a:gridCol w="2220913">
                  <a:extLst>
                    <a:ext uri="{9D8B030D-6E8A-4147-A177-3AD203B41FA5}">
                      <a16:colId xmlns:a16="http://schemas.microsoft.com/office/drawing/2014/main" val="20003"/>
                    </a:ext>
                  </a:extLst>
                </a:gridCol>
              </a:tblGrid>
              <a:tr h="853494">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Sinus tachycardia at 136 bpm with short PR interval, short QT interval</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232">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76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11170">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II, III, aVF</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 aVL</a:t>
                      </a: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426747">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 aVL</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Possible STEMI (Definite maybe)</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267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Inverted in aVL,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1</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1349461">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Possible STEMI, inferior. Borderline ST elevation in II, III, aVF. Artifact makes determination of J-point and baseline difficult. Does not meet voltage criteria for LVH. QRS duration within normal limits. ECG not typical for BER, but pericarditis is a possibility given the less than obvious reciprocal changes in aVL and PR segment elevation in aVR. As always, consider clinical presentation and use ST trending or serial ECGs.</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310723">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116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59, 2, 77</a:t>
                      </a:r>
                    </a:p>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76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228/306 ms</a:t>
                      </a: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21532" name="Picture 25" descr="f08-006-9780323080637"/>
          <p:cNvPicPr>
            <a:picLocks noChangeAspect="1" noChangeArrowheads="1"/>
          </p:cNvPicPr>
          <p:nvPr/>
        </p:nvPicPr>
        <p:blipFill>
          <a:blip r:embed="rId3">
            <a:extLst>
              <a:ext uri="{28A0092B-C50C-407E-A947-70E740481C1C}">
                <a14:useLocalDpi xmlns:a14="http://schemas.microsoft.com/office/drawing/2010/main" val="0"/>
              </a:ext>
            </a:extLst>
          </a:blip>
          <a:srcRect b="12363"/>
          <a:stretch>
            <a:fillRect/>
          </a:stretch>
        </p:blipFill>
        <p:spPr bwMode="auto">
          <a:xfrm>
            <a:off x="4378325" y="311151"/>
            <a:ext cx="2884488"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895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a:ea typeface="ＭＳ Ｐゴシック" panose="020B0600070205080204" pitchFamily="34" charset="-128"/>
              </a:rPr>
              <a:t>Five-Step 12-Lead Analysis</a:t>
            </a:r>
          </a:p>
        </p:txBody>
      </p:sp>
      <p:sp>
        <p:nvSpPr>
          <p:cNvPr id="7171" name="Content Placeholder 2"/>
          <p:cNvSpPr>
            <a:spLocks noGrp="1"/>
          </p:cNvSpPr>
          <p:nvPr>
            <p:ph idx="1"/>
          </p:nvPr>
        </p:nvSpPr>
        <p:spPr/>
        <p:txBody>
          <a:bodyPr/>
          <a:lstStyle/>
          <a:p>
            <a:pPr marL="514350" indent="-514350">
              <a:buFont typeface="Arial" panose="020B0604020202020204" pitchFamily="34" charset="0"/>
              <a:buAutoNum type="arabicPeriod" startAt="4"/>
            </a:pPr>
            <a:r>
              <a:rPr lang="en-US" altLang="en-US">
                <a:ea typeface="ＭＳ Ｐゴシック" panose="020B0600070205080204" pitchFamily="34" charset="-128"/>
              </a:rPr>
              <a:t>Ascertain if STEMI imposters are present that may account for ECG changes.</a:t>
            </a:r>
          </a:p>
          <a:p>
            <a:pPr lvl="1">
              <a:spcBef>
                <a:spcPts val="600"/>
              </a:spcBef>
              <a:spcAft>
                <a:spcPts val="600"/>
              </a:spcAft>
            </a:pPr>
            <a:r>
              <a:rPr lang="en-US" altLang="en-US">
                <a:ea typeface="ＭＳ Ｐゴシック" panose="020B0600070205080204" pitchFamily="34" charset="-128"/>
              </a:rPr>
              <a:t>Left ventricular hypertrophy</a:t>
            </a:r>
            <a:endParaRPr lang="en-US" altLang="en-US" sz="2000">
              <a:ea typeface="ＭＳ Ｐゴシック" panose="020B0600070205080204" pitchFamily="34" charset="-128"/>
            </a:endParaRPr>
          </a:p>
          <a:p>
            <a:pPr lvl="1">
              <a:spcAft>
                <a:spcPts val="600"/>
              </a:spcAft>
            </a:pPr>
            <a:r>
              <a:rPr lang="en-US" altLang="en-US">
                <a:ea typeface="ＭＳ Ｐゴシック" panose="020B0600070205080204" pitchFamily="34" charset="-128"/>
              </a:rPr>
              <a:t>Left bundle branch block</a:t>
            </a:r>
            <a:endParaRPr lang="en-US" altLang="en-US" sz="2000">
              <a:ea typeface="ＭＳ Ｐゴシック" panose="020B0600070205080204" pitchFamily="34" charset="-128"/>
            </a:endParaRPr>
          </a:p>
          <a:p>
            <a:pPr lvl="1">
              <a:spcAft>
                <a:spcPts val="600"/>
              </a:spcAft>
            </a:pPr>
            <a:r>
              <a:rPr lang="en-US" altLang="en-US">
                <a:ea typeface="ＭＳ Ｐゴシック" panose="020B0600070205080204" pitchFamily="34" charset="-128"/>
              </a:rPr>
              <a:t>Ventricular rhythms</a:t>
            </a:r>
            <a:endParaRPr lang="en-US" altLang="en-US" sz="2000">
              <a:ea typeface="ＭＳ Ｐゴシック" panose="020B0600070205080204" pitchFamily="34" charset="-128"/>
            </a:endParaRPr>
          </a:p>
          <a:p>
            <a:pPr lvl="1">
              <a:spcAft>
                <a:spcPts val="600"/>
              </a:spcAft>
            </a:pPr>
            <a:r>
              <a:rPr lang="en-US" altLang="en-US">
                <a:ea typeface="ＭＳ Ｐゴシック" panose="020B0600070205080204" pitchFamily="34" charset="-128"/>
              </a:rPr>
              <a:t>Benign early repolarization</a:t>
            </a:r>
            <a:endParaRPr lang="en-US" altLang="en-US" sz="2000">
              <a:ea typeface="ＭＳ Ｐゴシック" panose="020B0600070205080204" pitchFamily="34" charset="-128"/>
            </a:endParaRPr>
          </a:p>
          <a:p>
            <a:pPr lvl="1">
              <a:spcAft>
                <a:spcPts val="600"/>
              </a:spcAft>
            </a:pPr>
            <a:r>
              <a:rPr lang="en-US" altLang="en-US">
                <a:ea typeface="ＭＳ Ｐゴシック" panose="020B0600070205080204" pitchFamily="34" charset="-128"/>
              </a:rPr>
              <a:t>Pericarditis</a:t>
            </a:r>
            <a:endParaRPr lang="en-US" altLang="en-US" sz="2000">
              <a:ea typeface="ＭＳ Ｐゴシック" panose="020B0600070205080204" pitchFamily="34" charset="-128"/>
            </a:endParaRPr>
          </a:p>
          <a:p>
            <a:pPr lvl="1">
              <a:buFont typeface="Arial" panose="020B0604020202020204" pitchFamily="34" charset="0"/>
              <a:buAutoNum type="arabicPeriod" startAt="4"/>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6266008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49" name="Group 2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22551" name="Picture 26" descr="f08-007-9780323080637"/>
          <p:cNvPicPr>
            <a:picLocks noChangeAspect="1" noChangeArrowheads="1"/>
          </p:cNvPicPr>
          <p:nvPr/>
        </p:nvPicPr>
        <p:blipFill>
          <a:blip r:embed="rId3">
            <a:extLst>
              <a:ext uri="{28A0092B-C50C-407E-A947-70E740481C1C}">
                <a14:useLocalDpi xmlns:a14="http://schemas.microsoft.com/office/drawing/2010/main" val="0"/>
              </a:ext>
            </a:extLst>
          </a:blip>
          <a:srcRect b="12527"/>
          <a:stretch>
            <a:fillRect/>
          </a:stretch>
        </p:blipFill>
        <p:spPr bwMode="auto">
          <a:xfrm>
            <a:off x="3124201" y="1131888"/>
            <a:ext cx="5942013" cy="34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921450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302" name="Group 30"/>
          <p:cNvGraphicFramePr>
            <a:graphicFrameLocks noGrp="1"/>
          </p:cNvGraphicFramePr>
          <p:nvPr/>
        </p:nvGraphicFramePr>
        <p:xfrm>
          <a:off x="1682751" y="3086101"/>
          <a:ext cx="8678863" cy="4067291"/>
        </p:xfrm>
        <a:graphic>
          <a:graphicData uri="http://schemas.openxmlformats.org/drawingml/2006/table">
            <a:tbl>
              <a:tblPr/>
              <a:tblGrid>
                <a:gridCol w="2225675">
                  <a:extLst>
                    <a:ext uri="{9D8B030D-6E8A-4147-A177-3AD203B41FA5}">
                      <a16:colId xmlns:a16="http://schemas.microsoft.com/office/drawing/2014/main" val="20000"/>
                    </a:ext>
                  </a:extLst>
                </a:gridCol>
                <a:gridCol w="2043113">
                  <a:extLst>
                    <a:ext uri="{9D8B030D-6E8A-4147-A177-3AD203B41FA5}">
                      <a16:colId xmlns:a16="http://schemas.microsoft.com/office/drawing/2014/main" val="20001"/>
                    </a:ext>
                  </a:extLst>
                </a:gridCol>
                <a:gridCol w="2074862">
                  <a:extLst>
                    <a:ext uri="{9D8B030D-6E8A-4147-A177-3AD203B41FA5}">
                      <a16:colId xmlns:a16="http://schemas.microsoft.com/office/drawing/2014/main" val="20002"/>
                    </a:ext>
                  </a:extLst>
                </a:gridCol>
                <a:gridCol w="136525">
                  <a:extLst>
                    <a:ext uri="{9D8B030D-6E8A-4147-A177-3AD203B41FA5}">
                      <a16:colId xmlns:a16="http://schemas.microsoft.com/office/drawing/2014/main" val="20003"/>
                    </a:ext>
                  </a:extLst>
                </a:gridCol>
                <a:gridCol w="2198688">
                  <a:extLst>
                    <a:ext uri="{9D8B030D-6E8A-4147-A177-3AD203B41FA5}">
                      <a16:colId xmlns:a16="http://schemas.microsoft.com/office/drawing/2014/main" val="20004"/>
                    </a:ext>
                  </a:extLst>
                </a:gridCol>
              </a:tblGrid>
              <a:tr h="29838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Sinus rhythm at 62 bpm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Yes</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303146">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100 ms</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295209">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I, </a:t>
                      </a:r>
                      <a:r>
                        <a:rPr kumimoji="0" lang="en-US" sz="1400" b="0" i="0" u="none" strike="noStrike" cap="none" normalizeH="0" baseline="0" dirty="0" err="1">
                          <a:ln>
                            <a:noFill/>
                          </a:ln>
                          <a:solidFill>
                            <a:schemeClr val="tx1"/>
                          </a:solidFill>
                          <a:effectLst/>
                          <a:latin typeface="Arial" charset="0"/>
                          <a:ea typeface="ＭＳ Ｐゴシック" pitchFamily="32" charset="-128"/>
                        </a:rPr>
                        <a:t>aVL</a:t>
                      </a:r>
                      <a:r>
                        <a:rPr kumimoji="0" lang="en-US" sz="1400" b="0" i="0" u="none" strike="noStrike" cap="none" normalizeH="0" baseline="0" dirty="0">
                          <a:ln>
                            <a:noFill/>
                          </a:ln>
                          <a:solidFill>
                            <a:schemeClr val="tx1"/>
                          </a:solidFill>
                          <a:effectLst/>
                          <a:latin typeface="Arial" charset="0"/>
                          <a:ea typeface="ＭＳ Ｐゴシック" pitchFamily="32" charset="-128"/>
                        </a:rPr>
                        <a:t>, V</a:t>
                      </a:r>
                      <a:r>
                        <a:rPr kumimoji="0" lang="en-US" sz="1400" b="0" i="0" u="none" strike="noStrike" cap="none" normalizeH="0" baseline="-25000" dirty="0">
                          <a:ln>
                            <a:noFill/>
                          </a:ln>
                          <a:solidFill>
                            <a:schemeClr val="tx1"/>
                          </a:solidFill>
                          <a:effectLst/>
                          <a:latin typeface="Arial" charset="0"/>
                          <a:ea typeface="ＭＳ Ｐゴシック" pitchFamily="32" charset="-128"/>
                        </a:rPr>
                        <a:t>2</a:t>
                      </a:r>
                      <a:r>
                        <a:rPr kumimoji="0" lang="en-US" sz="1400" b="0" i="0" u="none" strike="noStrike" cap="none" normalizeH="0" baseline="0" dirty="0">
                          <a:ln>
                            <a:noFill/>
                          </a:ln>
                          <a:solidFill>
                            <a:schemeClr val="tx1"/>
                          </a:solidFill>
                          <a:effectLst/>
                          <a:latin typeface="Arial" charset="0"/>
                          <a:ea typeface="ＭＳ Ｐゴシック" pitchFamily="32" charset="-128"/>
                        </a:rPr>
                        <a:t>-V</a:t>
                      </a:r>
                      <a:r>
                        <a:rPr kumimoji="0" lang="en-US" sz="1400" b="0" i="0" u="none" strike="noStrike" cap="none" normalizeH="0" baseline="-25000" dirty="0">
                          <a:ln>
                            <a:noFill/>
                          </a:ln>
                          <a:solidFill>
                            <a:schemeClr val="tx1"/>
                          </a:solidFill>
                          <a:effectLst/>
                          <a:latin typeface="Arial" charset="0"/>
                          <a:ea typeface="ＭＳ Ｐゴシック" pitchFamily="32" charset="-128"/>
                        </a:rPr>
                        <a:t>6</a:t>
                      </a:r>
                      <a:endParaRPr kumimoji="0" lang="en-US" sz="1100" b="0" i="0" u="none" strike="noStrike" cap="none" normalizeH="0" baseline="0" dirty="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III, aVF</a:t>
                      </a: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303146">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III, aVF</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Yes</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4266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Tall in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2</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5</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1130047">
                <a:tc gridSpan="5">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STEMI, extensive anterolateral. ST elevation noted in I, aVL, V</a:t>
                      </a:r>
                      <a:r>
                        <a:rPr kumimoji="0" lang="en-US" sz="1400" b="0" i="0" u="none" strike="noStrike" cap="none" normalizeH="0" baseline="-25000">
                          <a:ln>
                            <a:noFill/>
                          </a:ln>
                          <a:solidFill>
                            <a:schemeClr val="tx1"/>
                          </a:solidFill>
                          <a:effectLst/>
                          <a:latin typeface="Arial" charset="0"/>
                          <a:ea typeface="ＭＳ Ｐゴシック" pitchFamily="32" charset="-128"/>
                        </a:rPr>
                        <a:t>2</a:t>
                      </a: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6</a:t>
                      </a:r>
                      <a:r>
                        <a:rPr kumimoji="0" lang="en-US" sz="1400" b="0" i="0" u="none" strike="noStrike" cap="none" normalizeH="0" baseline="0">
                          <a:ln>
                            <a:noFill/>
                          </a:ln>
                          <a:solidFill>
                            <a:schemeClr val="tx1"/>
                          </a:solidFill>
                          <a:effectLst/>
                          <a:latin typeface="Arial" charset="0"/>
                          <a:ea typeface="ＭＳ Ｐゴシック" pitchFamily="32" charset="-128"/>
                        </a:rPr>
                        <a:t>. QRS duration within normal limits. Clear and obvious reciprocal changes present in III and aVF. Meets minimal voltage criteria for LVH, may be normal variant. </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310552">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192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66, -29, 35</a:t>
                      </a:r>
                    </a:p>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100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a:t>
                      </a:r>
                      <a:r>
                        <a:rPr kumimoji="0" lang="fr-FR" sz="1400" b="0" i="0" u="none" strike="noStrike" cap="none" normalizeH="0" baseline="0">
                          <a:ln>
                            <a:noFill/>
                          </a:ln>
                          <a:solidFill>
                            <a:schemeClr val="tx1"/>
                          </a:solidFill>
                          <a:effectLst/>
                          <a:latin typeface="Arial" charset="0"/>
                          <a:ea typeface="ＭＳ Ｐゴシック" pitchFamily="32" charset="-128"/>
                        </a:rPr>
                        <a:t>388/393 ms</a:t>
                      </a: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a:t>
                      </a: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23580" name="Picture 26" descr="f08-007-9780323080637"/>
          <p:cNvPicPr>
            <a:picLocks noChangeAspect="1" noChangeArrowheads="1"/>
          </p:cNvPicPr>
          <p:nvPr/>
        </p:nvPicPr>
        <p:blipFill>
          <a:blip r:embed="rId3">
            <a:extLst>
              <a:ext uri="{28A0092B-C50C-407E-A947-70E740481C1C}">
                <a14:useLocalDpi xmlns:a14="http://schemas.microsoft.com/office/drawing/2010/main" val="0"/>
              </a:ext>
            </a:extLst>
          </a:blip>
          <a:srcRect b="12788"/>
          <a:stretch>
            <a:fillRect/>
          </a:stretch>
        </p:blipFill>
        <p:spPr bwMode="auto">
          <a:xfrm>
            <a:off x="4081463" y="579439"/>
            <a:ext cx="4081462"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3783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45" name="Group 2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24599" name="Picture 26" descr="f08-008-9780323080637"/>
          <p:cNvPicPr>
            <a:picLocks noChangeAspect="1" noChangeArrowheads="1"/>
          </p:cNvPicPr>
          <p:nvPr/>
        </p:nvPicPr>
        <p:blipFill>
          <a:blip r:embed="rId3">
            <a:extLst>
              <a:ext uri="{28A0092B-C50C-407E-A947-70E740481C1C}">
                <a14:useLocalDpi xmlns:a14="http://schemas.microsoft.com/office/drawing/2010/main" val="0"/>
              </a:ext>
            </a:extLst>
          </a:blip>
          <a:srcRect b="10625"/>
          <a:stretch>
            <a:fillRect/>
          </a:stretch>
        </p:blipFill>
        <p:spPr bwMode="auto">
          <a:xfrm>
            <a:off x="3581401" y="1066801"/>
            <a:ext cx="5027613"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4910163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398" name="Group 30"/>
          <p:cNvGraphicFramePr>
            <a:graphicFrameLocks noGrp="1"/>
          </p:cNvGraphicFramePr>
          <p:nvPr/>
        </p:nvGraphicFramePr>
        <p:xfrm>
          <a:off x="1768476" y="3330576"/>
          <a:ext cx="8678863" cy="3317993"/>
        </p:xfrm>
        <a:graphic>
          <a:graphicData uri="http://schemas.openxmlformats.org/drawingml/2006/table">
            <a:tbl>
              <a:tblPr/>
              <a:tblGrid>
                <a:gridCol w="2103438">
                  <a:extLst>
                    <a:ext uri="{9D8B030D-6E8A-4147-A177-3AD203B41FA5}">
                      <a16:colId xmlns:a16="http://schemas.microsoft.com/office/drawing/2014/main" val="20000"/>
                    </a:ext>
                  </a:extLst>
                </a:gridCol>
                <a:gridCol w="2020887">
                  <a:extLst>
                    <a:ext uri="{9D8B030D-6E8A-4147-A177-3AD203B41FA5}">
                      <a16:colId xmlns:a16="http://schemas.microsoft.com/office/drawing/2014/main" val="20001"/>
                    </a:ext>
                  </a:extLst>
                </a:gridCol>
                <a:gridCol w="2058988">
                  <a:extLst>
                    <a:ext uri="{9D8B030D-6E8A-4147-A177-3AD203B41FA5}">
                      <a16:colId xmlns:a16="http://schemas.microsoft.com/office/drawing/2014/main" val="20002"/>
                    </a:ext>
                  </a:extLst>
                </a:gridCol>
                <a:gridCol w="295275">
                  <a:extLst>
                    <a:ext uri="{9D8B030D-6E8A-4147-A177-3AD203B41FA5}">
                      <a16:colId xmlns:a16="http://schemas.microsoft.com/office/drawing/2014/main" val="20003"/>
                    </a:ext>
                  </a:extLst>
                </a:gridCol>
                <a:gridCol w="2200275">
                  <a:extLst>
                    <a:ext uri="{9D8B030D-6E8A-4147-A177-3AD203B41FA5}">
                      <a16:colId xmlns:a16="http://schemas.microsoft.com/office/drawing/2014/main" val="20004"/>
                    </a:ext>
                  </a:extLst>
                </a:gridCol>
              </a:tblGrid>
              <a:tr h="366657">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Sinus rhythm at 79 bpm</a:t>
                      </a: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166">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82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1737">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V</a:t>
                      </a:r>
                      <a:r>
                        <a:rPr kumimoji="0" lang="en-US" sz="1400" b="0" i="0" u="none" strike="noStrike" cap="none" normalizeH="0" baseline="-25000" dirty="0">
                          <a:ln>
                            <a:noFill/>
                          </a:ln>
                          <a:solidFill>
                            <a:schemeClr val="tx1"/>
                          </a:solidFill>
                          <a:effectLst/>
                          <a:latin typeface="Arial" charset="0"/>
                          <a:ea typeface="ＭＳ Ｐゴシック" pitchFamily="32" charset="-128"/>
                        </a:rPr>
                        <a:t>2</a:t>
                      </a:r>
                      <a:r>
                        <a:rPr kumimoji="0" lang="en-US" sz="1400" b="0" i="0" u="none" strike="noStrike" cap="none" normalizeH="0" baseline="0" dirty="0">
                          <a:ln>
                            <a:noFill/>
                          </a:ln>
                          <a:solidFill>
                            <a:schemeClr val="tx1"/>
                          </a:solidFill>
                          <a:effectLst/>
                          <a:latin typeface="Arial" charset="0"/>
                          <a:ea typeface="ＭＳ Ｐゴシック" pitchFamily="32" charset="-128"/>
                        </a:rPr>
                        <a:t>-V</a:t>
                      </a:r>
                      <a:r>
                        <a:rPr kumimoji="0" lang="en-US" sz="1400" b="0" i="0" u="none" strike="noStrike" cap="none" normalizeH="0" baseline="-25000" dirty="0">
                          <a:ln>
                            <a:noFill/>
                          </a:ln>
                          <a:solidFill>
                            <a:schemeClr val="tx1"/>
                          </a:solidFill>
                          <a:effectLst/>
                          <a:latin typeface="Arial" charset="0"/>
                          <a:ea typeface="ＭＳ Ｐゴシック" pitchFamily="32" charset="-128"/>
                        </a:rPr>
                        <a:t>6</a:t>
                      </a:r>
                      <a:endParaRPr kumimoji="0" lang="en-US" sz="1000" b="0" i="0" u="none" strike="noStrike" cap="none" normalizeH="0" baseline="-25000" dirty="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0475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266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Inverted in III, </a:t>
                      </a: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1</a:t>
                      </a: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792434">
                <a:tc gridSpan="5">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No ECG evidence of STEMI. Artifact in V</a:t>
                      </a:r>
                      <a:r>
                        <a:rPr kumimoji="0" lang="en-US" sz="1400" b="0" i="0" u="none" strike="noStrike" cap="none" normalizeH="0" baseline="-25000" dirty="0">
                          <a:ln>
                            <a:noFill/>
                          </a:ln>
                          <a:solidFill>
                            <a:schemeClr val="tx1"/>
                          </a:solidFill>
                          <a:effectLst/>
                          <a:latin typeface="Arial" charset="0"/>
                          <a:ea typeface="ＭＳ Ｐゴシック" pitchFamily="32" charset="-128"/>
                        </a:rPr>
                        <a:t>1</a:t>
                      </a:r>
                      <a:r>
                        <a:rPr kumimoji="0" lang="en-US" sz="1400" b="0" i="0" u="none" strike="noStrike" cap="none" normalizeH="0" baseline="0" dirty="0">
                          <a:ln>
                            <a:noFill/>
                          </a:ln>
                          <a:solidFill>
                            <a:schemeClr val="tx1"/>
                          </a:solidFill>
                          <a:effectLst/>
                          <a:latin typeface="Arial" charset="0"/>
                          <a:ea typeface="ＭＳ Ｐゴシック" pitchFamily="32" charset="-128"/>
                        </a:rPr>
                        <a:t>. Probable J-point elevation of 1 mm in V</a:t>
                      </a:r>
                      <a:r>
                        <a:rPr kumimoji="0" lang="en-US" sz="1400" b="0" i="0" u="none" strike="noStrike" cap="none" normalizeH="0" baseline="-25000" dirty="0">
                          <a:ln>
                            <a:noFill/>
                          </a:ln>
                          <a:solidFill>
                            <a:schemeClr val="tx1"/>
                          </a:solidFill>
                          <a:effectLst/>
                          <a:latin typeface="Arial" charset="0"/>
                          <a:ea typeface="ＭＳ Ｐゴシック" pitchFamily="32" charset="-128"/>
                        </a:rPr>
                        <a:t>2</a:t>
                      </a:r>
                      <a:r>
                        <a:rPr kumimoji="0" lang="en-US" sz="1400" b="0" i="0" u="none" strike="noStrike" cap="none" normalizeH="0" baseline="0" dirty="0">
                          <a:ln>
                            <a:noFill/>
                          </a:ln>
                          <a:solidFill>
                            <a:schemeClr val="tx1"/>
                          </a:solidFill>
                          <a:effectLst/>
                          <a:latin typeface="Arial" charset="0"/>
                          <a:ea typeface="ＭＳ Ｐゴシック" pitchFamily="32" charset="-128"/>
                        </a:rPr>
                        <a:t>. ST elevation in V</a:t>
                      </a:r>
                      <a:r>
                        <a:rPr kumimoji="0" lang="en-US" sz="1400" b="0" i="0" u="none" strike="noStrike" cap="none" normalizeH="0" baseline="-25000" dirty="0">
                          <a:ln>
                            <a:noFill/>
                          </a:ln>
                          <a:solidFill>
                            <a:schemeClr val="tx1"/>
                          </a:solidFill>
                          <a:effectLst/>
                          <a:latin typeface="Arial" charset="0"/>
                          <a:ea typeface="ＭＳ Ｐゴシック" pitchFamily="32" charset="-128"/>
                        </a:rPr>
                        <a:t>3</a:t>
                      </a:r>
                      <a:r>
                        <a:rPr kumimoji="0" lang="en-US" sz="1400" b="0" i="0" u="none" strike="noStrike" cap="none" normalizeH="0" baseline="0" dirty="0">
                          <a:ln>
                            <a:noFill/>
                          </a:ln>
                          <a:solidFill>
                            <a:schemeClr val="tx1"/>
                          </a:solidFill>
                          <a:effectLst/>
                          <a:latin typeface="Arial" charset="0"/>
                          <a:ea typeface="ＭＳ Ｐゴシック" pitchFamily="32" charset="-128"/>
                        </a:rPr>
                        <a:t>-V</a:t>
                      </a:r>
                      <a:r>
                        <a:rPr kumimoji="0" lang="en-US" sz="1400" b="0" i="0" u="none" strike="noStrike" cap="none" normalizeH="0" baseline="-25000" dirty="0">
                          <a:ln>
                            <a:noFill/>
                          </a:ln>
                          <a:solidFill>
                            <a:schemeClr val="tx1"/>
                          </a:solidFill>
                          <a:effectLst/>
                          <a:latin typeface="Arial" charset="0"/>
                          <a:ea typeface="ＭＳ Ｐゴシック" pitchFamily="32" charset="-128"/>
                        </a:rPr>
                        <a:t>6.</a:t>
                      </a:r>
                      <a:r>
                        <a:rPr kumimoji="0" lang="en-US" sz="1400" b="0" i="0" u="none" strike="noStrike" cap="none" normalizeH="0" baseline="0" dirty="0">
                          <a:ln>
                            <a:noFill/>
                          </a:ln>
                          <a:solidFill>
                            <a:schemeClr val="tx1"/>
                          </a:solidFill>
                          <a:effectLst/>
                          <a:latin typeface="Arial" charset="0"/>
                          <a:ea typeface="ＭＳ Ｐゴシック" pitchFamily="32" charset="-128"/>
                        </a:rPr>
                        <a:t> Consider clinical presentation and use ST trending or serial ECGs.</a:t>
                      </a:r>
                      <a:endParaRPr kumimoji="0" lang="en-US" sz="1400" b="0" i="0" u="none" strike="noStrike" cap="none" normalizeH="0" baseline="-2500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92434">
                <a:tc gridSpan="2">
                  <a:txBody>
                    <a:bodyPr/>
                    <a:lstStyle/>
                    <a:p>
                      <a:pPr marL="0" marR="0" lvl="0" indent="0" algn="l" defTabSz="914400" rtl="0" eaLnBrk="1" fontAlgn="base" latinLnBrk="0" hangingPunct="0">
                        <a:lnSpc>
                          <a:spcPct val="100000"/>
                        </a:lnSpc>
                        <a:spcBef>
                          <a:spcPct val="0"/>
                        </a:spcBef>
                        <a:spcAft>
                          <a:spcPts val="6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152 ms</a:t>
                      </a:r>
                    </a:p>
                    <a:p>
                      <a:pPr marL="0" marR="0" lvl="0" indent="0" algn="l" defTabSz="914400" rtl="0" eaLnBrk="1" fontAlgn="base" latinLnBrk="0" hangingPunct="0">
                        <a:lnSpc>
                          <a:spcPct val="100000"/>
                        </a:lnSpc>
                        <a:spcBef>
                          <a:spcPct val="0"/>
                        </a:spcBef>
                        <a:spcAft>
                          <a:spcPts val="6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40, 25, 20</a:t>
                      </a:r>
                      <a:endParaRPr kumimoji="0" lang="en-US" sz="1400" b="0" i="0" u="none" strike="noStrike" cap="none" normalizeH="0" baseline="0">
                        <a:ln>
                          <a:noFill/>
                        </a:ln>
                        <a:solidFill>
                          <a:schemeClr val="tx1"/>
                        </a:solidFill>
                        <a:effectLst/>
                        <a:latin typeface="Arial" charset="0"/>
                        <a:ea typeface="ＭＳ Ｐゴシック" pitchFamily="32" charset="-128"/>
                      </a:endParaRPr>
                    </a:p>
                    <a:p>
                      <a:pPr marL="0" marR="0" lvl="0" indent="0" algn="l"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0">
                        <a:lnSpc>
                          <a:spcPct val="100000"/>
                        </a:lnSpc>
                        <a:spcBef>
                          <a:spcPct val="0"/>
                        </a:spcBef>
                        <a:spcAft>
                          <a:spcPts val="6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rPr>
                        <a:t>• QRS duration 82 ms</a:t>
                      </a:r>
                      <a:endParaRPr kumimoji="0" lang="en-US" sz="1400" b="0" i="0" u="none" strike="noStrike" cap="none" normalizeH="0" baseline="0">
                        <a:ln>
                          <a:noFill/>
                        </a:ln>
                        <a:solidFill>
                          <a:schemeClr val="tx1"/>
                        </a:solidFill>
                        <a:effectLst/>
                        <a:latin typeface="Arial" charset="0"/>
                        <a:ea typeface="ＭＳ Ｐゴシック" pitchFamily="32" charset="-128"/>
                      </a:endParaRPr>
                    </a:p>
                    <a:p>
                      <a:pPr marL="0" marR="0" lvl="0" indent="0" algn="l" defTabSz="914400" rtl="0" eaLnBrk="1" fontAlgn="base" latinLnBrk="0" hangingPunct="1">
                        <a:lnSpc>
                          <a:spcPct val="100000"/>
                        </a:lnSpc>
                        <a:spcBef>
                          <a:spcPct val="0"/>
                        </a:spcBef>
                        <a:spcAft>
                          <a:spcPts val="6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rPr>
                        <a:t>• QT/QTc 344/401 ms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bl>
          </a:graphicData>
        </a:graphic>
      </p:graphicFrame>
      <p:pic>
        <p:nvPicPr>
          <p:cNvPr id="25628" name="Picture 26" descr="f08-008-9780323080637"/>
          <p:cNvPicPr>
            <a:picLocks noChangeAspect="1" noChangeArrowheads="1"/>
          </p:cNvPicPr>
          <p:nvPr/>
        </p:nvPicPr>
        <p:blipFill>
          <a:blip r:embed="rId3">
            <a:extLst>
              <a:ext uri="{28A0092B-C50C-407E-A947-70E740481C1C}">
                <a14:useLocalDpi xmlns:a14="http://schemas.microsoft.com/office/drawing/2010/main" val="0"/>
              </a:ext>
            </a:extLst>
          </a:blip>
          <a:srcRect b="10394"/>
          <a:stretch>
            <a:fillRect/>
          </a:stretch>
        </p:blipFill>
        <p:spPr bwMode="auto">
          <a:xfrm>
            <a:off x="4090988" y="436563"/>
            <a:ext cx="3535362"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8085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26647" name="Picture 25" descr="f08-009-9780323080637"/>
          <p:cNvPicPr>
            <a:picLocks noChangeAspect="1" noChangeArrowheads="1"/>
          </p:cNvPicPr>
          <p:nvPr/>
        </p:nvPicPr>
        <p:blipFill>
          <a:blip r:embed="rId3">
            <a:extLst>
              <a:ext uri="{28A0092B-C50C-407E-A947-70E740481C1C}">
                <a14:useLocalDpi xmlns:a14="http://schemas.microsoft.com/office/drawing/2010/main" val="0"/>
              </a:ext>
            </a:extLst>
          </a:blip>
          <a:srcRect b="11499"/>
          <a:stretch>
            <a:fillRect/>
          </a:stretch>
        </p:blipFill>
        <p:spPr bwMode="auto">
          <a:xfrm>
            <a:off x="3565526" y="1128714"/>
            <a:ext cx="5027613"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272076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94" name="Group 30"/>
          <p:cNvGraphicFramePr>
            <a:graphicFrameLocks noGrp="1"/>
          </p:cNvGraphicFramePr>
          <p:nvPr/>
        </p:nvGraphicFramePr>
        <p:xfrm>
          <a:off x="1768476" y="1982788"/>
          <a:ext cx="8678863" cy="5243581"/>
        </p:xfrm>
        <a:graphic>
          <a:graphicData uri="http://schemas.openxmlformats.org/drawingml/2006/table">
            <a:tbl>
              <a:tblPr/>
              <a:tblGrid>
                <a:gridCol w="2225675">
                  <a:extLst>
                    <a:ext uri="{9D8B030D-6E8A-4147-A177-3AD203B41FA5}">
                      <a16:colId xmlns:a16="http://schemas.microsoft.com/office/drawing/2014/main" val="20000"/>
                    </a:ext>
                  </a:extLst>
                </a:gridCol>
                <a:gridCol w="1706563">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384425">
                  <a:extLst>
                    <a:ext uri="{9D8B030D-6E8A-4147-A177-3AD203B41FA5}">
                      <a16:colId xmlns:a16="http://schemas.microsoft.com/office/drawing/2014/main" val="20003"/>
                    </a:ext>
                  </a:extLst>
                </a:gridCol>
              </a:tblGrid>
              <a:tr h="595264">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Sinus rhythm at 98 </a:t>
                      </a:r>
                      <a:r>
                        <a:rPr kumimoji="0" lang="en-US" sz="1400" b="0" i="0" u="none" strike="noStrike" cap="none" normalizeH="0" baseline="0" dirty="0" err="1">
                          <a:ln>
                            <a:noFill/>
                          </a:ln>
                          <a:solidFill>
                            <a:schemeClr val="tx1"/>
                          </a:solidFill>
                          <a:effectLst/>
                          <a:latin typeface="Arial" charset="0"/>
                          <a:ea typeface="ＭＳ Ｐゴシック" pitchFamily="32" charset="-128"/>
                          <a:cs typeface="Times New Roman" pitchFamily="32" charset="0"/>
                        </a:rPr>
                        <a:t>bpm</a:t>
                      </a: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 with LBBB</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188">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176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20648">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1</a:t>
                      </a:r>
                      <a:r>
                        <a:rPr kumimoji="0" lang="en-US" sz="1400" b="0" i="0" u="none" strike="noStrike" cap="none" normalizeH="0" baseline="0">
                          <a:ln>
                            <a:noFill/>
                          </a:ln>
                          <a:solidFill>
                            <a:schemeClr val="tx1"/>
                          </a:solidFill>
                          <a:effectLst/>
                          <a:latin typeface="Arial" charset="0"/>
                          <a:ea typeface="ＭＳ Ｐゴシック" pitchFamily="32" charset="-128"/>
                        </a:rPr>
                        <a:t>, V</a:t>
                      </a:r>
                      <a:r>
                        <a:rPr kumimoji="0" lang="en-US" sz="1400" b="0" i="0" u="none" strike="noStrike" cap="none" normalizeH="0" baseline="-25000">
                          <a:ln>
                            <a:noFill/>
                          </a:ln>
                          <a:solidFill>
                            <a:schemeClr val="tx1"/>
                          </a:solidFill>
                          <a:effectLst/>
                          <a:latin typeface="Arial" charset="0"/>
                          <a:ea typeface="ＭＳ Ｐゴシック" pitchFamily="32" charset="-128"/>
                        </a:rPr>
                        <a:t>2</a:t>
                      </a:r>
                      <a:r>
                        <a:rPr kumimoji="0" lang="en-US" sz="1400" b="0" i="0" u="none" strike="noStrike" cap="none" normalizeH="0" baseline="0">
                          <a:ln>
                            <a:noFill/>
                          </a:ln>
                          <a:solidFill>
                            <a:schemeClr val="tx1"/>
                          </a:solidFill>
                          <a:effectLst/>
                          <a:latin typeface="Arial" charset="0"/>
                          <a:ea typeface="ＭＳ Ｐゴシック" pitchFamily="32" charset="-128"/>
                        </a:rPr>
                        <a:t>, V</a:t>
                      </a:r>
                      <a:r>
                        <a:rPr kumimoji="0" lang="en-US" sz="1400" b="0" i="0" u="none" strike="noStrike" cap="none" normalizeH="0" baseline="-25000">
                          <a:ln>
                            <a:noFill/>
                          </a:ln>
                          <a:solidFill>
                            <a:schemeClr val="tx1"/>
                          </a:solidFill>
                          <a:effectLst/>
                          <a:latin typeface="Arial" charset="0"/>
                          <a:ea typeface="ＭＳ Ｐゴシック" pitchFamily="32" charset="-128"/>
                        </a:rPr>
                        <a:t>3</a:t>
                      </a:r>
                      <a:r>
                        <a:rPr kumimoji="0" lang="en-US" sz="1400" b="0" i="0" u="none" strike="noStrike" cap="none" normalizeH="0" baseline="0">
                          <a:ln>
                            <a:noFill/>
                          </a:ln>
                          <a:solidFill>
                            <a:schemeClr val="tx1"/>
                          </a:solidFill>
                          <a:effectLst/>
                          <a:latin typeface="Arial" charset="0"/>
                          <a:ea typeface="ＭＳ Ｐゴシック" pitchFamily="32" charset="-128"/>
                        </a:rPr>
                        <a:t>, V</a:t>
                      </a:r>
                      <a:r>
                        <a:rPr kumimoji="0" lang="en-US" sz="1400" b="0" i="0" u="none" strike="noStrike" cap="none" normalizeH="0" baseline="-25000">
                          <a:ln>
                            <a:noFill/>
                          </a:ln>
                          <a:solidFill>
                            <a:schemeClr val="tx1"/>
                          </a:solidFill>
                          <a:effectLst/>
                          <a:latin typeface="Arial" charset="0"/>
                          <a:ea typeface="ＭＳ Ｐゴシック" pitchFamily="32" charset="-128"/>
                        </a:rPr>
                        <a:t>4</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426708">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Possible STEMI/(Definite maybe)</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267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1494641">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Possible STEMI/new-onset LBBB.  ST elevation of 5 mm or more meets </a:t>
                      </a:r>
                      <a:r>
                        <a:rPr kumimoji="0" lang="en-US" sz="1400" b="0" i="0" u="none" strike="noStrike" cap="none" normalizeH="0" baseline="0" dirty="0" err="1">
                          <a:ln>
                            <a:noFill/>
                          </a:ln>
                          <a:solidFill>
                            <a:schemeClr val="tx1"/>
                          </a:solidFill>
                          <a:effectLst/>
                          <a:latin typeface="Arial" charset="0"/>
                          <a:ea typeface="ＭＳ Ｐゴシック" pitchFamily="32" charset="-128"/>
                        </a:rPr>
                        <a:t>Sgarbossa</a:t>
                      </a:r>
                      <a:r>
                        <a:rPr kumimoji="0" lang="en-US" sz="1400" b="0" i="0" u="none" strike="noStrike" cap="none" normalizeH="0" baseline="0" dirty="0">
                          <a:ln>
                            <a:noFill/>
                          </a:ln>
                          <a:solidFill>
                            <a:schemeClr val="tx1"/>
                          </a:solidFill>
                          <a:effectLst/>
                          <a:latin typeface="Arial" charset="0"/>
                          <a:ea typeface="ＭＳ Ｐゴシック" pitchFamily="32" charset="-128"/>
                        </a:rPr>
                        <a:t> criteria.  Note: ST elevation is the least persuasive of </a:t>
                      </a:r>
                      <a:r>
                        <a:rPr kumimoji="0" lang="en-US" sz="1400" b="0" i="0" u="none" strike="noStrike" cap="none" normalizeH="0" baseline="0" dirty="0" err="1">
                          <a:ln>
                            <a:noFill/>
                          </a:ln>
                          <a:solidFill>
                            <a:schemeClr val="tx1"/>
                          </a:solidFill>
                          <a:effectLst/>
                          <a:latin typeface="Arial" charset="0"/>
                          <a:ea typeface="ＭＳ Ｐゴシック" pitchFamily="32" charset="-128"/>
                        </a:rPr>
                        <a:t>Sgarbossa</a:t>
                      </a:r>
                      <a:r>
                        <a:rPr kumimoji="0" lang="en-US" sz="1400" b="0" i="0" u="none" strike="noStrike" cap="none" normalizeH="0" baseline="0" dirty="0">
                          <a:ln>
                            <a:noFill/>
                          </a:ln>
                          <a:solidFill>
                            <a:schemeClr val="tx1"/>
                          </a:solidFill>
                          <a:effectLst/>
                          <a:latin typeface="Arial" charset="0"/>
                          <a:ea typeface="ＭＳ Ｐゴシック" pitchFamily="32" charset="-128"/>
                        </a:rPr>
                        <a:t> criteria.  Always consider proportion of QRS amplitude to amount of ST elevation.  In this case, the magnitude of the QRS (approx 40 in V2) calls into question the significance of 7 mm of elevation.  Remember: this could very well be new-onset. As always, consider clinical presentation and use ST trending or serial ECGs. </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76354">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164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10, -30, 124</a:t>
                      </a:r>
                    </a:p>
                    <a:p>
                      <a:pPr marL="0" marR="0" lvl="0" indent="0" algn="l" defTabSz="914400" rtl="0" eaLnBrk="1" fontAlgn="base" latinLnBrk="0" hangingPunct="0">
                        <a:lnSpc>
                          <a:spcPct val="100000"/>
                        </a:lnSpc>
                        <a:spcBef>
                          <a:spcPct val="0"/>
                        </a:spcBef>
                        <a:spcAft>
                          <a:spcPts val="1200"/>
                        </a:spcAft>
                        <a:buClrTx/>
                        <a:buSzTx/>
                        <a:buFontTx/>
                        <a:buNone/>
                        <a:tabLst/>
                      </a:pPr>
                      <a:endPar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 QRS </a:t>
                      </a:r>
                      <a:r>
                        <a:rPr kumimoji="0" lang="fr-FR" sz="1400" b="0" i="0" u="none" strike="noStrike" cap="none" normalizeH="0" baseline="0" dirty="0" err="1">
                          <a:ln>
                            <a:noFill/>
                          </a:ln>
                          <a:solidFill>
                            <a:schemeClr val="tx1"/>
                          </a:solidFill>
                          <a:effectLst/>
                          <a:latin typeface="Arial" charset="0"/>
                          <a:ea typeface="ＭＳ Ｐゴシック" pitchFamily="32" charset="-128"/>
                          <a:cs typeface="Times New Roman" pitchFamily="32" charset="0"/>
                        </a:rPr>
                        <a:t>duration</a:t>
                      </a:r>
                      <a:r>
                        <a:rPr kumimoji="0" lang="fr-FR"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 176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 QT/</a:t>
                      </a:r>
                      <a:r>
                        <a:rPr kumimoji="0" lang="fr-FR" sz="1400" b="0" i="0" u="none" strike="noStrike" cap="none" normalizeH="0" baseline="0" dirty="0" err="1">
                          <a:ln>
                            <a:noFill/>
                          </a:ln>
                          <a:solidFill>
                            <a:schemeClr val="tx1"/>
                          </a:solidFill>
                          <a:effectLst/>
                          <a:latin typeface="Arial" charset="0"/>
                          <a:ea typeface="ＭＳ Ｐゴシック" pitchFamily="32" charset="-128"/>
                          <a:cs typeface="Times New Roman" pitchFamily="32" charset="0"/>
                        </a:rPr>
                        <a:t>QTc</a:t>
                      </a:r>
                      <a:r>
                        <a:rPr kumimoji="0" lang="fr-FR"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 420/475 ms</a:t>
                      </a:r>
                      <a:endPar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27676" name="Picture 25" descr="f08-009-9780323080637"/>
          <p:cNvPicPr>
            <a:picLocks noChangeAspect="1" noChangeArrowheads="1"/>
          </p:cNvPicPr>
          <p:nvPr/>
        </p:nvPicPr>
        <p:blipFill>
          <a:blip r:embed="rId3">
            <a:extLst>
              <a:ext uri="{28A0092B-C50C-407E-A947-70E740481C1C}">
                <a14:useLocalDpi xmlns:a14="http://schemas.microsoft.com/office/drawing/2010/main" val="0"/>
              </a:ext>
            </a:extLst>
          </a:blip>
          <a:srcRect b="11391"/>
          <a:stretch>
            <a:fillRect/>
          </a:stretch>
        </p:blipFill>
        <p:spPr bwMode="auto">
          <a:xfrm>
            <a:off x="4484688" y="1"/>
            <a:ext cx="29083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1360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37" name="Group 2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28695" name="Picture 26" descr="f08-010-9780323080637"/>
          <p:cNvPicPr>
            <a:picLocks noChangeAspect="1" noChangeArrowheads="1"/>
          </p:cNvPicPr>
          <p:nvPr/>
        </p:nvPicPr>
        <p:blipFill>
          <a:blip r:embed="rId3">
            <a:extLst>
              <a:ext uri="{28A0092B-C50C-407E-A947-70E740481C1C}">
                <a14:useLocalDpi xmlns:a14="http://schemas.microsoft.com/office/drawing/2010/main" val="0"/>
              </a:ext>
            </a:extLst>
          </a:blip>
          <a:srcRect b="12337"/>
          <a:stretch>
            <a:fillRect/>
          </a:stretch>
        </p:blipFill>
        <p:spPr bwMode="auto">
          <a:xfrm>
            <a:off x="3140076" y="977900"/>
            <a:ext cx="594201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5345685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91" name="Group 31"/>
          <p:cNvGraphicFramePr>
            <a:graphicFrameLocks noGrp="1"/>
          </p:cNvGraphicFramePr>
          <p:nvPr/>
        </p:nvGraphicFramePr>
        <p:xfrm>
          <a:off x="1716088" y="2973388"/>
          <a:ext cx="8678863" cy="3884698"/>
        </p:xfrm>
        <a:graphic>
          <a:graphicData uri="http://schemas.openxmlformats.org/drawingml/2006/table">
            <a:tbl>
              <a:tblPr/>
              <a:tblGrid>
                <a:gridCol w="2225675">
                  <a:extLst>
                    <a:ext uri="{9D8B030D-6E8A-4147-A177-3AD203B41FA5}">
                      <a16:colId xmlns:a16="http://schemas.microsoft.com/office/drawing/2014/main" val="20000"/>
                    </a:ext>
                  </a:extLst>
                </a:gridCol>
                <a:gridCol w="1949450">
                  <a:extLst>
                    <a:ext uri="{9D8B030D-6E8A-4147-A177-3AD203B41FA5}">
                      <a16:colId xmlns:a16="http://schemas.microsoft.com/office/drawing/2014/main" val="20001"/>
                    </a:ext>
                  </a:extLst>
                </a:gridCol>
                <a:gridCol w="2282825">
                  <a:extLst>
                    <a:ext uri="{9D8B030D-6E8A-4147-A177-3AD203B41FA5}">
                      <a16:colId xmlns:a16="http://schemas.microsoft.com/office/drawing/2014/main" val="20002"/>
                    </a:ext>
                  </a:extLst>
                </a:gridCol>
                <a:gridCol w="2220913">
                  <a:extLst>
                    <a:ext uri="{9D8B030D-6E8A-4147-A177-3AD203B41FA5}">
                      <a16:colId xmlns:a16="http://schemas.microsoft.com/office/drawing/2014/main" val="20003"/>
                    </a:ext>
                  </a:extLst>
                </a:gridCol>
              </a:tblGrid>
              <a:tr h="64005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Sinus rhythm at 69 bpm with occasional premature complexes</a:t>
                      </a:r>
                      <a:endPar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175">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110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1747">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19048">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267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919048">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RSR (QR) in V</a:t>
                      </a:r>
                      <a:r>
                        <a:rPr kumimoji="0" lang="en-US" sz="1400" b="0" i="0" u="none" strike="noStrike" cap="none" normalizeH="0" baseline="-25000">
                          <a:ln>
                            <a:noFill/>
                          </a:ln>
                          <a:solidFill>
                            <a:schemeClr val="tx1"/>
                          </a:solidFill>
                          <a:effectLst/>
                          <a:latin typeface="Arial" charset="0"/>
                          <a:ea typeface="ＭＳ Ｐゴシック" pitchFamily="32" charset="-128"/>
                        </a:rPr>
                        <a:t>1</a:t>
                      </a: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2</a:t>
                      </a:r>
                      <a:r>
                        <a:rPr kumimoji="0" lang="en-US" sz="1400" b="0" i="0" u="none" strike="noStrike" cap="none" normalizeH="0" baseline="0">
                          <a:ln>
                            <a:noFill/>
                          </a:ln>
                          <a:solidFill>
                            <a:schemeClr val="tx1"/>
                          </a:solidFill>
                          <a:effectLst/>
                          <a:latin typeface="Arial" charset="0"/>
                          <a:ea typeface="ＭＳ Ｐゴシック" pitchFamily="32" charset="-128"/>
                        </a:rPr>
                        <a:t> consistent with right ventricular conduction delay</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944840">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172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74, 69, 44</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110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400/420 ms</a:t>
                      </a: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29725" name="Picture 26" descr="f08-010-9780323080637"/>
          <p:cNvPicPr>
            <a:picLocks noChangeAspect="1" noChangeArrowheads="1"/>
          </p:cNvPicPr>
          <p:nvPr/>
        </p:nvPicPr>
        <p:blipFill>
          <a:blip r:embed="rId3">
            <a:extLst>
              <a:ext uri="{28A0092B-C50C-407E-A947-70E740481C1C}">
                <a14:useLocalDpi xmlns:a14="http://schemas.microsoft.com/office/drawing/2010/main" val="0"/>
              </a:ext>
            </a:extLst>
          </a:blip>
          <a:srcRect b="11401"/>
          <a:stretch>
            <a:fillRect/>
          </a:stretch>
        </p:blipFill>
        <p:spPr bwMode="auto">
          <a:xfrm>
            <a:off x="4049714" y="425451"/>
            <a:ext cx="3595687"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5941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30743" name="Picture 25" descr="f08-011-9780323080637"/>
          <p:cNvPicPr>
            <a:picLocks noChangeAspect="1" noChangeArrowheads="1"/>
          </p:cNvPicPr>
          <p:nvPr/>
        </p:nvPicPr>
        <p:blipFill>
          <a:blip r:embed="rId3">
            <a:extLst>
              <a:ext uri="{28A0092B-C50C-407E-A947-70E740481C1C}">
                <a14:useLocalDpi xmlns:a14="http://schemas.microsoft.com/office/drawing/2010/main" val="0"/>
              </a:ext>
            </a:extLst>
          </a:blip>
          <a:srcRect b="10353"/>
          <a:stretch>
            <a:fillRect/>
          </a:stretch>
        </p:blipFill>
        <p:spPr bwMode="auto">
          <a:xfrm>
            <a:off x="3533776" y="1163638"/>
            <a:ext cx="5027613" cy="34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527942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86" name="Group 30"/>
          <p:cNvGraphicFramePr>
            <a:graphicFrameLocks noGrp="1"/>
          </p:cNvGraphicFramePr>
          <p:nvPr/>
        </p:nvGraphicFramePr>
        <p:xfrm>
          <a:off x="1662113" y="2957514"/>
          <a:ext cx="8678863" cy="3900489"/>
        </p:xfrm>
        <a:graphic>
          <a:graphicData uri="http://schemas.openxmlformats.org/drawingml/2006/table">
            <a:tbl>
              <a:tblPr/>
              <a:tblGrid>
                <a:gridCol w="2225675">
                  <a:extLst>
                    <a:ext uri="{9D8B030D-6E8A-4147-A177-3AD203B41FA5}">
                      <a16:colId xmlns:a16="http://schemas.microsoft.com/office/drawing/2014/main" val="20000"/>
                    </a:ext>
                  </a:extLst>
                </a:gridCol>
                <a:gridCol w="1949450">
                  <a:extLst>
                    <a:ext uri="{9D8B030D-6E8A-4147-A177-3AD203B41FA5}">
                      <a16:colId xmlns:a16="http://schemas.microsoft.com/office/drawing/2014/main" val="20001"/>
                    </a:ext>
                  </a:extLst>
                </a:gridCol>
                <a:gridCol w="2282825">
                  <a:extLst>
                    <a:ext uri="{9D8B030D-6E8A-4147-A177-3AD203B41FA5}">
                      <a16:colId xmlns:a16="http://schemas.microsoft.com/office/drawing/2014/main" val="20002"/>
                    </a:ext>
                  </a:extLst>
                </a:gridCol>
                <a:gridCol w="2220913">
                  <a:extLst>
                    <a:ext uri="{9D8B030D-6E8A-4147-A177-3AD203B41FA5}">
                      <a16:colId xmlns:a16="http://schemas.microsoft.com/office/drawing/2014/main" val="20003"/>
                    </a:ext>
                  </a:extLst>
                </a:gridCol>
              </a:tblGrid>
              <a:tr h="59531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Sinus bradycardia at 58 bpm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21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92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6036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 aVL,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2</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6</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II, III, aVF</a:t>
                      </a: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6550">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II, III, aVF</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Yes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267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933450">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STEMI, extensive anterolateral. ST elevation noted in I, aVL, V</a:t>
                      </a:r>
                      <a:r>
                        <a:rPr kumimoji="0" lang="en-US" sz="1400" b="0" i="0" u="none" strike="noStrike" cap="none" normalizeH="0" baseline="-25000">
                          <a:ln>
                            <a:noFill/>
                          </a:ln>
                          <a:solidFill>
                            <a:schemeClr val="tx1"/>
                          </a:solidFill>
                          <a:effectLst/>
                          <a:latin typeface="Arial" charset="0"/>
                          <a:ea typeface="ＭＳ Ｐゴシック" pitchFamily="32" charset="-128"/>
                        </a:rPr>
                        <a:t>2</a:t>
                      </a: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6</a:t>
                      </a:r>
                      <a:r>
                        <a:rPr kumimoji="0" lang="en-US" sz="1400" b="0" i="0" u="none" strike="noStrike" cap="none" normalizeH="0" baseline="0">
                          <a:ln>
                            <a:noFill/>
                          </a:ln>
                          <a:solidFill>
                            <a:schemeClr val="tx1"/>
                          </a:solidFill>
                          <a:effectLst/>
                          <a:latin typeface="Arial" charset="0"/>
                          <a:ea typeface="ＭＳ Ｐゴシック" pitchFamily="32" charset="-128"/>
                        </a:rPr>
                        <a:t>. Does not meet voltage criteria for LVH. QRS duration within normal limits. Obvious reciprocal changes in II, III, and aVF.</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944880">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184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39, 16, 16</a:t>
                      </a: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92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416/409 ms</a:t>
                      </a:r>
                      <a:endParaRPr kumimoji="0" lang="en-US" sz="1400" b="0" i="0" u="none" strike="noStrike" cap="none" normalizeH="0" baseline="0">
                        <a:ln>
                          <a:noFill/>
                        </a:ln>
                        <a:solidFill>
                          <a:schemeClr val="tx1"/>
                        </a:solidFill>
                        <a:effectLst/>
                        <a:latin typeface="Arial" charset="0"/>
                        <a:ea typeface="ＭＳ Ｐゴシック" pitchFamily="32" charset="-128"/>
                      </a:endParaRP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31773" name="Picture 25" descr="f08-011-9780323080637"/>
          <p:cNvPicPr>
            <a:picLocks noChangeAspect="1" noChangeArrowheads="1"/>
          </p:cNvPicPr>
          <p:nvPr/>
        </p:nvPicPr>
        <p:blipFill>
          <a:blip r:embed="rId3">
            <a:extLst>
              <a:ext uri="{28A0092B-C50C-407E-A947-70E740481C1C}">
                <a14:useLocalDpi xmlns:a14="http://schemas.microsoft.com/office/drawing/2010/main" val="0"/>
              </a:ext>
            </a:extLst>
          </a:blip>
          <a:srcRect b="10820"/>
          <a:stretch>
            <a:fillRect/>
          </a:stretch>
        </p:blipFill>
        <p:spPr bwMode="auto">
          <a:xfrm>
            <a:off x="4314825" y="585788"/>
            <a:ext cx="2967038"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125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a:ea typeface="ＭＳ Ｐゴシック" panose="020B0600070205080204" pitchFamily="34" charset="-128"/>
              </a:rPr>
              <a:t>Five-Step 12-Lead Analysis</a:t>
            </a:r>
          </a:p>
        </p:txBody>
      </p:sp>
      <p:sp>
        <p:nvSpPr>
          <p:cNvPr id="8195" name="Content Placeholder 2"/>
          <p:cNvSpPr>
            <a:spLocks noGrp="1"/>
          </p:cNvSpPr>
          <p:nvPr>
            <p:ph idx="1"/>
          </p:nvPr>
        </p:nvSpPr>
        <p:spPr/>
        <p:txBody>
          <a:bodyPr/>
          <a:lstStyle/>
          <a:p>
            <a:pPr marL="514350" indent="-514350">
              <a:buFont typeface="Arial" panose="020B0604020202020204" pitchFamily="34" charset="0"/>
              <a:buAutoNum type="arabicPeriod" startAt="5"/>
            </a:pPr>
            <a:r>
              <a:rPr lang="en-US" altLang="en-US">
                <a:ea typeface="ＭＳ Ｐゴシック" panose="020B0600070205080204" pitchFamily="34" charset="-128"/>
              </a:rPr>
              <a:t>Make a STEMI decision.</a:t>
            </a:r>
          </a:p>
          <a:p>
            <a:pPr marL="914400" lvl="1" indent="-514350">
              <a:spcAft>
                <a:spcPts val="600"/>
              </a:spcAft>
            </a:pPr>
            <a:r>
              <a:rPr lang="en-US" altLang="en-US">
                <a:ea typeface="ＭＳ Ｐゴシック" panose="020B0600070205080204" pitchFamily="34" charset="-128"/>
              </a:rPr>
              <a:t>Definitely NOT a STEMI</a:t>
            </a:r>
          </a:p>
          <a:p>
            <a:pPr marL="914400" lvl="1" indent="-514350">
              <a:spcAft>
                <a:spcPts val="600"/>
              </a:spcAft>
            </a:pPr>
            <a:r>
              <a:rPr lang="en-US" altLang="en-US">
                <a:ea typeface="ＭＳ Ｐゴシック" panose="020B0600070205080204" pitchFamily="34" charset="-128"/>
              </a:rPr>
              <a:t>Suspected STEMI</a:t>
            </a:r>
          </a:p>
          <a:p>
            <a:pPr marL="914400" lvl="1" indent="-514350">
              <a:spcAft>
                <a:spcPts val="600"/>
              </a:spcAft>
            </a:pPr>
            <a:r>
              <a:rPr lang="en-US" altLang="en-US">
                <a:ea typeface="ＭＳ Ｐゴシック" panose="020B0600070205080204" pitchFamily="34" charset="-128"/>
              </a:rPr>
              <a:t>Definite maybe</a:t>
            </a:r>
          </a:p>
        </p:txBody>
      </p:sp>
    </p:spTree>
    <p:extLst>
      <p:ext uri="{BB962C8B-B14F-4D97-AF65-F5344CB8AC3E}">
        <p14:creationId xmlns:p14="http://schemas.microsoft.com/office/powerpoint/2010/main" val="28985369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32791" name="Picture 25" descr="f08-012-9780323080637"/>
          <p:cNvPicPr>
            <a:picLocks noChangeAspect="1" noChangeArrowheads="1"/>
          </p:cNvPicPr>
          <p:nvPr/>
        </p:nvPicPr>
        <p:blipFill>
          <a:blip r:embed="rId3">
            <a:extLst>
              <a:ext uri="{28A0092B-C50C-407E-A947-70E740481C1C}">
                <a14:useLocalDpi xmlns:a14="http://schemas.microsoft.com/office/drawing/2010/main" val="0"/>
              </a:ext>
            </a:extLst>
          </a:blip>
          <a:srcRect b="11652"/>
          <a:stretch>
            <a:fillRect/>
          </a:stretch>
        </p:blipFill>
        <p:spPr bwMode="auto">
          <a:xfrm>
            <a:off x="3108326" y="895350"/>
            <a:ext cx="5942013"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3467129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83" name="Group 31"/>
          <p:cNvGraphicFramePr>
            <a:graphicFrameLocks noGrp="1"/>
          </p:cNvGraphicFramePr>
          <p:nvPr/>
        </p:nvGraphicFramePr>
        <p:xfrm>
          <a:off x="1768476" y="2714626"/>
          <a:ext cx="8678863" cy="4130676"/>
        </p:xfrm>
        <a:graphic>
          <a:graphicData uri="http://schemas.openxmlformats.org/drawingml/2006/table">
            <a:tbl>
              <a:tblPr/>
              <a:tblGrid>
                <a:gridCol w="2212975">
                  <a:extLst>
                    <a:ext uri="{9D8B030D-6E8A-4147-A177-3AD203B41FA5}">
                      <a16:colId xmlns:a16="http://schemas.microsoft.com/office/drawing/2014/main" val="20000"/>
                    </a:ext>
                  </a:extLst>
                </a:gridCol>
                <a:gridCol w="1962150">
                  <a:extLst>
                    <a:ext uri="{9D8B030D-6E8A-4147-A177-3AD203B41FA5}">
                      <a16:colId xmlns:a16="http://schemas.microsoft.com/office/drawing/2014/main" val="20001"/>
                    </a:ext>
                  </a:extLst>
                </a:gridCol>
                <a:gridCol w="152400">
                  <a:extLst>
                    <a:ext uri="{9D8B030D-6E8A-4147-A177-3AD203B41FA5}">
                      <a16:colId xmlns:a16="http://schemas.microsoft.com/office/drawing/2014/main" val="20002"/>
                    </a:ext>
                  </a:extLst>
                </a:gridCol>
                <a:gridCol w="2130425">
                  <a:extLst>
                    <a:ext uri="{9D8B030D-6E8A-4147-A177-3AD203B41FA5}">
                      <a16:colId xmlns:a16="http://schemas.microsoft.com/office/drawing/2014/main" val="20003"/>
                    </a:ext>
                  </a:extLst>
                </a:gridCol>
                <a:gridCol w="2220913">
                  <a:extLst>
                    <a:ext uri="{9D8B030D-6E8A-4147-A177-3AD203B41FA5}">
                      <a16:colId xmlns:a16="http://schemas.microsoft.com/office/drawing/2014/main" val="20004"/>
                    </a:ext>
                  </a:extLst>
                </a:gridCol>
              </a:tblGrid>
              <a:tr h="376238">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Sinus rhythm at 71 bpm</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21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108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69888">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II, III, aVF</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aVL</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96875">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2</a:t>
                      </a: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4</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Yes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267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Inverted in V</a:t>
                      </a:r>
                      <a:r>
                        <a:rPr kumimoji="0" lang="en-US" sz="1400" b="0" i="0" u="none" strike="noStrike" cap="none" normalizeH="0" baseline="-25000">
                          <a:ln>
                            <a:noFill/>
                          </a:ln>
                          <a:solidFill>
                            <a:schemeClr val="tx1"/>
                          </a:solidFill>
                          <a:effectLst/>
                          <a:latin typeface="Arial" charset="0"/>
                          <a:ea typeface="ＭＳ Ｐゴシック" pitchFamily="32" charset="-128"/>
                        </a:rPr>
                        <a:t>1</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1312862">
                <a:tc gridSpan="5">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STEMI, inferior. ST elevation noted in II, III, and </a:t>
                      </a:r>
                      <a:r>
                        <a:rPr kumimoji="0" lang="en-US" sz="1400" b="0" i="0" u="none" strike="noStrike" cap="none" normalizeH="0" baseline="0" dirty="0" err="1">
                          <a:ln>
                            <a:noFill/>
                          </a:ln>
                          <a:solidFill>
                            <a:schemeClr val="tx1"/>
                          </a:solidFill>
                          <a:effectLst/>
                          <a:latin typeface="Arial" charset="0"/>
                          <a:ea typeface="ＭＳ Ｐゴシック" pitchFamily="32" charset="-128"/>
                        </a:rPr>
                        <a:t>aVF</a:t>
                      </a:r>
                      <a:r>
                        <a:rPr kumimoji="0" lang="en-US" sz="1400" b="0" i="0" u="none" strike="noStrike" cap="none" normalizeH="0" baseline="0" dirty="0">
                          <a:ln>
                            <a:noFill/>
                          </a:ln>
                          <a:solidFill>
                            <a:schemeClr val="tx1"/>
                          </a:solidFill>
                          <a:effectLst/>
                          <a:latin typeface="Arial" charset="0"/>
                          <a:ea typeface="ＭＳ Ｐゴシック" pitchFamily="32" charset="-128"/>
                        </a:rPr>
                        <a:t>. Does not meet voltage criteria for LVH. QRS duration within normal limits. Reciprocal changes noted in </a:t>
                      </a:r>
                      <a:r>
                        <a:rPr kumimoji="0" lang="en-US" sz="1400" b="0" i="0" u="none" strike="noStrike" cap="none" normalizeH="0" baseline="0" dirty="0" err="1">
                          <a:ln>
                            <a:noFill/>
                          </a:ln>
                          <a:solidFill>
                            <a:schemeClr val="tx1"/>
                          </a:solidFill>
                          <a:effectLst/>
                          <a:latin typeface="Arial" charset="0"/>
                          <a:ea typeface="ＭＳ Ｐゴシック" pitchFamily="32" charset="-128"/>
                        </a:rPr>
                        <a:t>aVL</a:t>
                      </a:r>
                      <a:r>
                        <a:rPr kumimoji="0" lang="en-US" sz="1400" b="0" i="0" u="none" strike="noStrike" cap="none" normalizeH="0" baseline="0" dirty="0">
                          <a:ln>
                            <a:noFill/>
                          </a:ln>
                          <a:solidFill>
                            <a:schemeClr val="tx1"/>
                          </a:solidFill>
                          <a:effectLst/>
                          <a:latin typeface="Arial" charset="0"/>
                          <a:ea typeface="ＭＳ Ｐゴシック" pitchFamily="32" charset="-128"/>
                        </a:rPr>
                        <a:t>. Obtain V</a:t>
                      </a:r>
                      <a:r>
                        <a:rPr kumimoji="0" lang="en-US" sz="1400" b="0" i="0" u="none" strike="noStrike" cap="none" normalizeH="0" baseline="-25000" dirty="0">
                          <a:ln>
                            <a:noFill/>
                          </a:ln>
                          <a:solidFill>
                            <a:schemeClr val="tx1"/>
                          </a:solidFill>
                          <a:effectLst/>
                          <a:latin typeface="Arial" charset="0"/>
                          <a:ea typeface="ＭＳ Ｐゴシック" pitchFamily="32" charset="-128"/>
                        </a:rPr>
                        <a:t>4</a:t>
                      </a:r>
                      <a:r>
                        <a:rPr kumimoji="0" lang="en-US" sz="1400" b="0" i="0" u="none" strike="noStrike" cap="none" normalizeH="0" baseline="0" dirty="0">
                          <a:ln>
                            <a:noFill/>
                          </a:ln>
                          <a:solidFill>
                            <a:schemeClr val="tx1"/>
                          </a:solidFill>
                          <a:effectLst/>
                          <a:latin typeface="Arial" charset="0"/>
                          <a:ea typeface="ＭＳ Ｐゴシック" pitchFamily="32" charset="-128"/>
                        </a:rPr>
                        <a:t>R to assess for RVI. ST depression in V</a:t>
                      </a:r>
                      <a:r>
                        <a:rPr kumimoji="0" lang="en-US" sz="1400" b="0" i="0" u="none" strike="noStrike" cap="none" normalizeH="0" baseline="-25000" dirty="0">
                          <a:ln>
                            <a:noFill/>
                          </a:ln>
                          <a:solidFill>
                            <a:schemeClr val="tx1"/>
                          </a:solidFill>
                          <a:effectLst/>
                          <a:latin typeface="Arial" charset="0"/>
                          <a:ea typeface="ＭＳ Ｐゴシック" pitchFamily="32" charset="-128"/>
                        </a:rPr>
                        <a:t>2</a:t>
                      </a:r>
                      <a:r>
                        <a:rPr kumimoji="0" lang="en-US" sz="1400" b="0" i="0" u="none" strike="noStrike" cap="none" normalizeH="0" baseline="0" dirty="0">
                          <a:ln>
                            <a:noFill/>
                          </a:ln>
                          <a:solidFill>
                            <a:schemeClr val="tx1"/>
                          </a:solidFill>
                          <a:effectLst/>
                          <a:latin typeface="Arial" charset="0"/>
                          <a:ea typeface="ＭＳ Ｐゴシック" pitchFamily="32" charset="-128"/>
                        </a:rPr>
                        <a:t>-V</a:t>
                      </a:r>
                      <a:r>
                        <a:rPr kumimoji="0" lang="en-US" sz="1400" b="0" i="0" u="none" strike="noStrike" cap="none" normalizeH="0" baseline="-25000" dirty="0">
                          <a:ln>
                            <a:noFill/>
                          </a:ln>
                          <a:solidFill>
                            <a:schemeClr val="tx1"/>
                          </a:solidFill>
                          <a:effectLst/>
                          <a:latin typeface="Arial" charset="0"/>
                          <a:ea typeface="ＭＳ Ｐゴシック" pitchFamily="32" charset="-128"/>
                        </a:rPr>
                        <a:t>4 </a:t>
                      </a:r>
                      <a:r>
                        <a:rPr kumimoji="0" lang="en-US" sz="1400" b="0" i="0" u="none" strike="noStrike" cap="none" normalizeH="0" baseline="0" dirty="0">
                          <a:ln>
                            <a:noFill/>
                          </a:ln>
                          <a:solidFill>
                            <a:schemeClr val="tx1"/>
                          </a:solidFill>
                          <a:effectLst/>
                          <a:latin typeface="Arial" charset="0"/>
                          <a:ea typeface="ＭＳ Ｐゴシック" pitchFamily="32" charset="-128"/>
                        </a:rPr>
                        <a:t>possibly from posterior involvement; consider obtaining posterior leads. Low QRS voltage in limb leads.</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944880">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192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43, 44, 38</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108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376/398 ms</a:t>
                      </a: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33821" name="Picture 25" descr="f08-012-9780323080637"/>
          <p:cNvPicPr>
            <a:picLocks noChangeAspect="1" noChangeArrowheads="1"/>
          </p:cNvPicPr>
          <p:nvPr/>
        </p:nvPicPr>
        <p:blipFill>
          <a:blip r:embed="rId3">
            <a:extLst>
              <a:ext uri="{28A0092B-C50C-407E-A947-70E740481C1C}">
                <a14:useLocalDpi xmlns:a14="http://schemas.microsoft.com/office/drawing/2010/main" val="0"/>
              </a:ext>
            </a:extLst>
          </a:blip>
          <a:srcRect b="11935"/>
          <a:stretch>
            <a:fillRect/>
          </a:stretch>
        </p:blipFill>
        <p:spPr bwMode="auto">
          <a:xfrm>
            <a:off x="4187826" y="338138"/>
            <a:ext cx="3262313"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31796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25" name="Group 2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34839" name="Picture 26" descr="f08-013-9780323080637"/>
          <p:cNvPicPr>
            <a:picLocks noChangeAspect="1" noChangeArrowheads="1"/>
          </p:cNvPicPr>
          <p:nvPr/>
        </p:nvPicPr>
        <p:blipFill>
          <a:blip r:embed="rId3">
            <a:extLst>
              <a:ext uri="{28A0092B-C50C-407E-A947-70E740481C1C}">
                <a14:useLocalDpi xmlns:a14="http://schemas.microsoft.com/office/drawing/2010/main" val="0"/>
              </a:ext>
            </a:extLst>
          </a:blip>
          <a:srcRect b="14104"/>
          <a:stretch>
            <a:fillRect/>
          </a:stretch>
        </p:blipFill>
        <p:spPr bwMode="auto">
          <a:xfrm>
            <a:off x="2651126" y="1062039"/>
            <a:ext cx="6856413"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2006918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78" name="Group 30"/>
          <p:cNvGraphicFramePr>
            <a:graphicFrameLocks noGrp="1"/>
          </p:cNvGraphicFramePr>
          <p:nvPr/>
        </p:nvGraphicFramePr>
        <p:xfrm>
          <a:off x="1768475" y="2544764"/>
          <a:ext cx="8655050" cy="4949826"/>
        </p:xfrm>
        <a:graphic>
          <a:graphicData uri="http://schemas.openxmlformats.org/drawingml/2006/table">
            <a:tbl>
              <a:tblPr/>
              <a:tblGrid>
                <a:gridCol w="2219325">
                  <a:extLst>
                    <a:ext uri="{9D8B030D-6E8A-4147-A177-3AD203B41FA5}">
                      <a16:colId xmlns:a16="http://schemas.microsoft.com/office/drawing/2014/main" val="20000"/>
                    </a:ext>
                  </a:extLst>
                </a:gridCol>
                <a:gridCol w="2079625">
                  <a:extLst>
                    <a:ext uri="{9D8B030D-6E8A-4147-A177-3AD203B41FA5}">
                      <a16:colId xmlns:a16="http://schemas.microsoft.com/office/drawing/2014/main" val="20001"/>
                    </a:ext>
                  </a:extLst>
                </a:gridCol>
                <a:gridCol w="2141538">
                  <a:extLst>
                    <a:ext uri="{9D8B030D-6E8A-4147-A177-3AD203B41FA5}">
                      <a16:colId xmlns:a16="http://schemas.microsoft.com/office/drawing/2014/main" val="20002"/>
                    </a:ext>
                  </a:extLst>
                </a:gridCol>
                <a:gridCol w="2214562">
                  <a:extLst>
                    <a:ext uri="{9D8B030D-6E8A-4147-A177-3AD203B41FA5}">
                      <a16:colId xmlns:a16="http://schemas.microsoft.com/office/drawing/2014/main" val="20003"/>
                    </a:ext>
                  </a:extLst>
                </a:gridCol>
              </a:tblGrid>
              <a:tr h="335006">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Sinus rhythm at 82 bpm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288962">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76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17541">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1</a:t>
                      </a: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3</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426775">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Possible STEMI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(Definite maybe)</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26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1555949">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Possible STEMI, </a:t>
                      </a:r>
                      <a:r>
                        <a:rPr kumimoji="0" lang="en-US" sz="1400" b="0" i="0" u="none" strike="noStrike" cap="none" normalizeH="0" baseline="0" dirty="0" err="1">
                          <a:ln>
                            <a:noFill/>
                          </a:ln>
                          <a:solidFill>
                            <a:schemeClr val="tx1"/>
                          </a:solidFill>
                          <a:effectLst/>
                          <a:latin typeface="Arial" charset="0"/>
                          <a:ea typeface="ＭＳ Ｐゴシック" pitchFamily="32" charset="-128"/>
                        </a:rPr>
                        <a:t>septal</a:t>
                      </a:r>
                      <a:r>
                        <a:rPr kumimoji="0" lang="en-US" sz="1400" b="0" i="0" u="none" strike="noStrike" cap="none" normalizeH="0" baseline="0" dirty="0">
                          <a:ln>
                            <a:noFill/>
                          </a:ln>
                          <a:solidFill>
                            <a:schemeClr val="tx1"/>
                          </a:solidFill>
                          <a:effectLst/>
                          <a:latin typeface="Arial" charset="0"/>
                          <a:ea typeface="ＭＳ Ｐゴシック" pitchFamily="32" charset="-128"/>
                        </a:rPr>
                        <a:t>. (ST elevation noted in V</a:t>
                      </a:r>
                      <a:r>
                        <a:rPr kumimoji="0" lang="en-US" sz="1400" b="0" i="0" u="none" strike="noStrike" cap="none" normalizeH="0" baseline="-25000" dirty="0">
                          <a:ln>
                            <a:noFill/>
                          </a:ln>
                          <a:solidFill>
                            <a:schemeClr val="tx1"/>
                          </a:solidFill>
                          <a:effectLst/>
                          <a:latin typeface="Arial" charset="0"/>
                          <a:ea typeface="ＭＳ Ｐゴシック" pitchFamily="32" charset="-128"/>
                        </a:rPr>
                        <a:t>1</a:t>
                      </a:r>
                      <a:r>
                        <a:rPr kumimoji="0" lang="en-US" sz="1400" b="0" i="0" u="none" strike="noStrike" cap="none" normalizeH="0" baseline="0" dirty="0">
                          <a:ln>
                            <a:noFill/>
                          </a:ln>
                          <a:solidFill>
                            <a:schemeClr val="tx1"/>
                          </a:solidFill>
                          <a:effectLst/>
                          <a:latin typeface="Arial" charset="0"/>
                          <a:ea typeface="ＭＳ Ｐゴシック" pitchFamily="32" charset="-128"/>
                        </a:rPr>
                        <a:t>-V</a:t>
                      </a:r>
                      <a:r>
                        <a:rPr kumimoji="0" lang="en-US" sz="1400" b="0" i="0" u="none" strike="noStrike" cap="none" normalizeH="0" baseline="-25000" dirty="0">
                          <a:ln>
                            <a:noFill/>
                          </a:ln>
                          <a:solidFill>
                            <a:schemeClr val="tx1"/>
                          </a:solidFill>
                          <a:effectLst/>
                          <a:latin typeface="Arial" charset="0"/>
                          <a:ea typeface="ＭＳ Ｐゴシック" pitchFamily="32" charset="-128"/>
                        </a:rPr>
                        <a:t>3</a:t>
                      </a:r>
                      <a:r>
                        <a:rPr kumimoji="0" lang="en-US" sz="1400" b="0" i="0" u="none" strike="noStrike" cap="none" normalizeH="0" baseline="0" dirty="0">
                          <a:ln>
                            <a:noFill/>
                          </a:ln>
                          <a:solidFill>
                            <a:schemeClr val="tx1"/>
                          </a:solidFill>
                          <a:effectLst/>
                          <a:latin typeface="Arial" charset="0"/>
                          <a:ea typeface="ＭＳ Ｐゴシック" pitchFamily="32" charset="-128"/>
                        </a:rPr>
                        <a:t>). Does not meet voltage criteria for LVH. QRS duration within normal limits. No reciprocal changes noted.  This DOES NOT rule out STEMI. Remember, not all STEMI produce reciprocal changes. However, without reciprocal changes BER and </a:t>
                      </a:r>
                      <a:r>
                        <a:rPr kumimoji="0" lang="en-US" sz="1400" b="0" i="0" u="none" strike="noStrike" cap="none" normalizeH="0" baseline="0" dirty="0" err="1">
                          <a:ln>
                            <a:noFill/>
                          </a:ln>
                          <a:solidFill>
                            <a:schemeClr val="tx1"/>
                          </a:solidFill>
                          <a:effectLst/>
                          <a:latin typeface="Arial" charset="0"/>
                          <a:ea typeface="ＭＳ Ｐゴシック" pitchFamily="32" charset="-128"/>
                        </a:rPr>
                        <a:t>pericarditis</a:t>
                      </a:r>
                      <a:r>
                        <a:rPr kumimoji="0" lang="en-US" sz="1400" b="0" i="0" u="none" strike="noStrike" cap="none" normalizeH="0" baseline="0" dirty="0">
                          <a:ln>
                            <a:noFill/>
                          </a:ln>
                          <a:solidFill>
                            <a:schemeClr val="tx1"/>
                          </a:solidFill>
                          <a:effectLst/>
                          <a:latin typeface="Arial" charset="0"/>
                          <a:ea typeface="ＭＳ Ｐゴシック" pitchFamily="32" charset="-128"/>
                        </a:rPr>
                        <a:t> remain possible explanations for ST elevation. In addition, slight ST elevation in V</a:t>
                      </a:r>
                      <a:r>
                        <a:rPr kumimoji="0" lang="en-US" sz="1400" b="0" i="0" u="none" strike="noStrike" cap="none" normalizeH="0" baseline="-25000" dirty="0">
                          <a:ln>
                            <a:noFill/>
                          </a:ln>
                          <a:solidFill>
                            <a:schemeClr val="tx1"/>
                          </a:solidFill>
                          <a:effectLst/>
                          <a:latin typeface="Arial" charset="0"/>
                          <a:ea typeface="ＭＳ Ｐゴシック" pitchFamily="32" charset="-128"/>
                        </a:rPr>
                        <a:t>1</a:t>
                      </a:r>
                      <a:r>
                        <a:rPr kumimoji="0" lang="en-US" sz="1400" b="0" i="0" u="none" strike="noStrike" cap="none" normalizeH="0" baseline="0" dirty="0">
                          <a:ln>
                            <a:noFill/>
                          </a:ln>
                          <a:solidFill>
                            <a:schemeClr val="tx1"/>
                          </a:solidFill>
                          <a:effectLst/>
                          <a:latin typeface="Arial" charset="0"/>
                          <a:ea typeface="ＭＳ Ｐゴシック" pitchFamily="32" charset="-128"/>
                        </a:rPr>
                        <a:t>-V</a:t>
                      </a:r>
                      <a:r>
                        <a:rPr kumimoji="0" lang="en-US" sz="1400" b="0" i="0" u="none" strike="noStrike" cap="none" normalizeH="0" baseline="-25000" dirty="0">
                          <a:ln>
                            <a:noFill/>
                          </a:ln>
                          <a:solidFill>
                            <a:schemeClr val="tx1"/>
                          </a:solidFill>
                          <a:effectLst/>
                          <a:latin typeface="Arial" charset="0"/>
                          <a:ea typeface="ＭＳ Ｐゴシック" pitchFamily="32" charset="-128"/>
                        </a:rPr>
                        <a:t>3</a:t>
                      </a:r>
                      <a:r>
                        <a:rPr kumimoji="0" lang="en-US" sz="1400" b="0" i="0" u="none" strike="noStrike" cap="none" normalizeH="0" baseline="0" dirty="0">
                          <a:ln>
                            <a:noFill/>
                          </a:ln>
                          <a:solidFill>
                            <a:schemeClr val="tx1"/>
                          </a:solidFill>
                          <a:effectLst/>
                          <a:latin typeface="Arial" charset="0"/>
                          <a:ea typeface="ＭＳ Ｐゴシック" pitchFamily="32" charset="-128"/>
                        </a:rPr>
                        <a:t> can be a normal variant (high take off). As always, consider clinical presentation and use ST trending or serial ECGs. </a:t>
                      </a:r>
                      <a:endParaRPr kumimoji="0" lang="en-US" sz="11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598818">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168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68, 67, 38</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76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356/395 ms</a:t>
                      </a:r>
                    </a:p>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35869" name="Picture 26" descr="f08-013-9780323080637"/>
          <p:cNvPicPr>
            <a:picLocks noChangeAspect="1" noChangeArrowheads="1"/>
          </p:cNvPicPr>
          <p:nvPr/>
        </p:nvPicPr>
        <p:blipFill>
          <a:blip r:embed="rId3">
            <a:extLst>
              <a:ext uri="{28A0092B-C50C-407E-A947-70E740481C1C}">
                <a14:useLocalDpi xmlns:a14="http://schemas.microsoft.com/office/drawing/2010/main" val="0"/>
              </a:ext>
            </a:extLst>
          </a:blip>
          <a:srcRect b="13326"/>
          <a:stretch>
            <a:fillRect/>
          </a:stretch>
        </p:blipFill>
        <p:spPr bwMode="auto">
          <a:xfrm>
            <a:off x="4049714" y="552451"/>
            <a:ext cx="31146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883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921" name="Group 2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36887" name="Picture 26" descr="f08-014-9780323080637"/>
          <p:cNvPicPr>
            <a:picLocks noChangeAspect="1" noChangeArrowheads="1"/>
          </p:cNvPicPr>
          <p:nvPr/>
        </p:nvPicPr>
        <p:blipFill>
          <a:blip r:embed="rId3">
            <a:extLst>
              <a:ext uri="{28A0092B-C50C-407E-A947-70E740481C1C}">
                <a14:useLocalDpi xmlns:a14="http://schemas.microsoft.com/office/drawing/2010/main" val="0"/>
              </a:ext>
            </a:extLst>
          </a:blip>
          <a:srcRect b="12280"/>
          <a:stretch>
            <a:fillRect/>
          </a:stretch>
        </p:blipFill>
        <p:spPr bwMode="auto">
          <a:xfrm>
            <a:off x="3155951" y="1047750"/>
            <a:ext cx="5942013"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8910252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75" name="Group 31"/>
          <p:cNvGraphicFramePr>
            <a:graphicFrameLocks noGrp="1"/>
          </p:cNvGraphicFramePr>
          <p:nvPr/>
        </p:nvGraphicFramePr>
        <p:xfrm>
          <a:off x="1768476" y="2852738"/>
          <a:ext cx="8678863" cy="3948114"/>
        </p:xfrm>
        <a:graphic>
          <a:graphicData uri="http://schemas.openxmlformats.org/drawingml/2006/table">
            <a:tbl>
              <a:tblPr/>
              <a:tblGrid>
                <a:gridCol w="2403475">
                  <a:extLst>
                    <a:ext uri="{9D8B030D-6E8A-4147-A177-3AD203B41FA5}">
                      <a16:colId xmlns:a16="http://schemas.microsoft.com/office/drawing/2014/main" val="20000"/>
                    </a:ext>
                  </a:extLst>
                </a:gridCol>
                <a:gridCol w="1790700">
                  <a:extLst>
                    <a:ext uri="{9D8B030D-6E8A-4147-A177-3AD203B41FA5}">
                      <a16:colId xmlns:a16="http://schemas.microsoft.com/office/drawing/2014/main" val="20001"/>
                    </a:ext>
                  </a:extLst>
                </a:gridCol>
                <a:gridCol w="2092325">
                  <a:extLst>
                    <a:ext uri="{9D8B030D-6E8A-4147-A177-3AD203B41FA5}">
                      <a16:colId xmlns:a16="http://schemas.microsoft.com/office/drawing/2014/main" val="20002"/>
                    </a:ext>
                  </a:extLst>
                </a:gridCol>
                <a:gridCol w="2392363">
                  <a:extLst>
                    <a:ext uri="{9D8B030D-6E8A-4147-A177-3AD203B41FA5}">
                      <a16:colId xmlns:a16="http://schemas.microsoft.com/office/drawing/2014/main" val="20003"/>
                    </a:ext>
                  </a:extLst>
                </a:gridCol>
              </a:tblGrid>
              <a:tr h="59531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Sinus bradycardia at 58 bpm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21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104 ms</a:t>
                      </a: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69888">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1</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2</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3</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II, aVF</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71475">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III, aVF</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Yes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267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Inverted in III, tall in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2</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4</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936625">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STEMI, anteroseptal. Does not meet voltage criteria for LVH. QRS duration within normal limits. Reciprocal changes noted in II and aVF.</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944880">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168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18, -53, -14</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104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436/434 ms</a:t>
                      </a: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37917" name="Picture 26" descr="f08-014-9780323080637"/>
          <p:cNvPicPr>
            <a:picLocks noChangeAspect="1" noChangeArrowheads="1"/>
          </p:cNvPicPr>
          <p:nvPr/>
        </p:nvPicPr>
        <p:blipFill>
          <a:blip r:embed="rId3">
            <a:extLst>
              <a:ext uri="{28A0092B-C50C-407E-A947-70E740481C1C}">
                <a14:useLocalDpi xmlns:a14="http://schemas.microsoft.com/office/drawing/2010/main" val="0"/>
              </a:ext>
            </a:extLst>
          </a:blip>
          <a:srcRect b="12367"/>
          <a:stretch>
            <a:fillRect/>
          </a:stretch>
        </p:blipFill>
        <p:spPr bwMode="auto">
          <a:xfrm>
            <a:off x="4081463" y="490539"/>
            <a:ext cx="34163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62017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017" name="Group 2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38935" name="Picture 26" descr="f08-015-9780323080637"/>
          <p:cNvPicPr>
            <a:picLocks noChangeAspect="1" noChangeArrowheads="1"/>
          </p:cNvPicPr>
          <p:nvPr/>
        </p:nvPicPr>
        <p:blipFill>
          <a:blip r:embed="rId3">
            <a:extLst>
              <a:ext uri="{28A0092B-C50C-407E-A947-70E740481C1C}">
                <a14:useLocalDpi xmlns:a14="http://schemas.microsoft.com/office/drawing/2010/main" val="0"/>
              </a:ext>
            </a:extLst>
          </a:blip>
          <a:srcRect b="14194"/>
          <a:stretch>
            <a:fillRect/>
          </a:stretch>
        </p:blipFill>
        <p:spPr bwMode="auto">
          <a:xfrm>
            <a:off x="2730501" y="1108076"/>
            <a:ext cx="6856413"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1166257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070" name="Group 30"/>
          <p:cNvGraphicFramePr>
            <a:graphicFrameLocks noGrp="1"/>
          </p:cNvGraphicFramePr>
          <p:nvPr/>
        </p:nvGraphicFramePr>
        <p:xfrm>
          <a:off x="1768476" y="3054351"/>
          <a:ext cx="8678863" cy="3795734"/>
        </p:xfrm>
        <a:graphic>
          <a:graphicData uri="http://schemas.openxmlformats.org/drawingml/2006/table">
            <a:tbl>
              <a:tblPr/>
              <a:tblGrid>
                <a:gridCol w="24130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051050">
                  <a:extLst>
                    <a:ext uri="{9D8B030D-6E8A-4147-A177-3AD203B41FA5}">
                      <a16:colId xmlns:a16="http://schemas.microsoft.com/office/drawing/2014/main" val="20002"/>
                    </a:ext>
                  </a:extLst>
                </a:gridCol>
                <a:gridCol w="2386013">
                  <a:extLst>
                    <a:ext uri="{9D8B030D-6E8A-4147-A177-3AD203B41FA5}">
                      <a16:colId xmlns:a16="http://schemas.microsoft.com/office/drawing/2014/main" val="20003"/>
                    </a:ext>
                  </a:extLst>
                </a:gridCol>
              </a:tblGrid>
              <a:tr h="595250">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Sinus </a:t>
                      </a:r>
                      <a:r>
                        <a:rPr kumimoji="0" lang="en-US" sz="1400" b="0" i="0" u="none" strike="noStrike" cap="none" normalizeH="0" baseline="0" dirty="0" err="1">
                          <a:ln>
                            <a:noFill/>
                          </a:ln>
                          <a:solidFill>
                            <a:schemeClr val="tx1"/>
                          </a:solidFill>
                          <a:effectLst/>
                          <a:latin typeface="Arial" charset="0"/>
                          <a:ea typeface="ＭＳ Ｐゴシック" pitchFamily="32" charset="-128"/>
                          <a:cs typeface="Times New Roman" pitchFamily="32" charset="0"/>
                        </a:rPr>
                        <a:t>bradycardia</a:t>
                      </a: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 at 53 </a:t>
                      </a:r>
                      <a:r>
                        <a:rPr kumimoji="0" lang="en-US" sz="1400" b="0" i="0" u="none" strike="noStrike" cap="none" normalizeH="0" baseline="0" dirty="0" err="1">
                          <a:ln>
                            <a:noFill/>
                          </a:ln>
                          <a:solidFill>
                            <a:schemeClr val="tx1"/>
                          </a:solidFill>
                          <a:effectLst/>
                          <a:latin typeface="Arial" charset="0"/>
                          <a:ea typeface="ＭＳ Ｐゴシック" pitchFamily="32" charset="-128"/>
                          <a:cs typeface="Times New Roman" pitchFamily="32" charset="0"/>
                        </a:rPr>
                        <a:t>bpm</a:t>
                      </a:r>
                      <a:endPar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182">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96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01594">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1</a:t>
                      </a: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5</a:t>
                      </a: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II, III, aVF</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29048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II, III, aVF</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Yes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349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1025417">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STEMI, anteroseptal. Does not meet voltage criteria for LVH. QRS duration within normal limits. Reciprocal changes noted in II, III, and aVF. </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944860">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172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50, 18, -40</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96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444/427 ms</a:t>
                      </a: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39965" name="Picture 26" descr="f08-015-9780323080637"/>
          <p:cNvPicPr>
            <a:picLocks noChangeAspect="1" noChangeArrowheads="1"/>
          </p:cNvPicPr>
          <p:nvPr/>
        </p:nvPicPr>
        <p:blipFill>
          <a:blip r:embed="rId3">
            <a:extLst>
              <a:ext uri="{28A0092B-C50C-407E-A947-70E740481C1C}">
                <a14:useLocalDpi xmlns:a14="http://schemas.microsoft.com/office/drawing/2010/main" val="0"/>
              </a:ext>
            </a:extLst>
          </a:blip>
          <a:srcRect b="14093"/>
          <a:stretch>
            <a:fillRect/>
          </a:stretch>
        </p:blipFill>
        <p:spPr bwMode="auto">
          <a:xfrm>
            <a:off x="3846514" y="434975"/>
            <a:ext cx="3895725"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87799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113" name="Group 25"/>
          <p:cNvGraphicFramePr>
            <a:graphicFrameLocks noGrp="1"/>
          </p:cNvGraphicFramePr>
          <p:nvPr/>
        </p:nvGraphicFramePr>
        <p:xfrm>
          <a:off x="1808164" y="4695825"/>
          <a:ext cx="8428037" cy="1608137"/>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40983" name="Picture 26" descr="f08-016-9780323080637"/>
          <p:cNvPicPr>
            <a:picLocks noChangeAspect="1" noChangeArrowheads="1"/>
          </p:cNvPicPr>
          <p:nvPr/>
        </p:nvPicPr>
        <p:blipFill>
          <a:blip r:embed="rId3">
            <a:extLst>
              <a:ext uri="{28A0092B-C50C-407E-A947-70E740481C1C}">
                <a14:useLocalDpi xmlns:a14="http://schemas.microsoft.com/office/drawing/2010/main" val="0"/>
              </a:ext>
            </a:extLst>
          </a:blip>
          <a:srcRect b="12444"/>
          <a:stretch>
            <a:fillRect/>
          </a:stretch>
        </p:blipFill>
        <p:spPr bwMode="auto">
          <a:xfrm>
            <a:off x="3140076" y="1185864"/>
            <a:ext cx="5942013"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4" name="Title 1"/>
          <p:cNvSpPr>
            <a:spLocks noGrp="1"/>
          </p:cNvSpPr>
          <p:nvPr>
            <p:ph type="title"/>
          </p:nvPr>
        </p:nvSpPr>
        <p:spPr/>
        <p:txBody>
          <a:bodyPr/>
          <a:lstStyle/>
          <a:p>
            <a:r>
              <a:rPr lang="en-US" altLang="en-US">
                <a:ea typeface="ＭＳ Ｐゴシック" panose="020B0600070205080204" pitchFamily="34" charset="-128"/>
              </a:rPr>
              <a:t>Figure 8-16</a:t>
            </a:r>
          </a:p>
        </p:txBody>
      </p:sp>
    </p:spTree>
    <p:extLst>
      <p:ext uri="{BB962C8B-B14F-4D97-AF65-F5344CB8AC3E}">
        <p14:creationId xmlns:p14="http://schemas.microsoft.com/office/powerpoint/2010/main" val="13361528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67" name="Group 31"/>
          <p:cNvGraphicFramePr>
            <a:graphicFrameLocks noGrp="1"/>
          </p:cNvGraphicFramePr>
          <p:nvPr/>
        </p:nvGraphicFramePr>
        <p:xfrm>
          <a:off x="1768476" y="2459039"/>
          <a:ext cx="8678863" cy="4046563"/>
        </p:xfrm>
        <a:graphic>
          <a:graphicData uri="http://schemas.openxmlformats.org/drawingml/2006/table">
            <a:tbl>
              <a:tblPr/>
              <a:tblGrid>
                <a:gridCol w="2403475">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122488">
                  <a:extLst>
                    <a:ext uri="{9D8B030D-6E8A-4147-A177-3AD203B41FA5}">
                      <a16:colId xmlns:a16="http://schemas.microsoft.com/office/drawing/2014/main" val="20002"/>
                    </a:ext>
                  </a:extLst>
                </a:gridCol>
                <a:gridCol w="2476500">
                  <a:extLst>
                    <a:ext uri="{9D8B030D-6E8A-4147-A177-3AD203B41FA5}">
                      <a16:colId xmlns:a16="http://schemas.microsoft.com/office/drawing/2014/main" val="20003"/>
                    </a:ext>
                  </a:extLst>
                </a:gridCol>
              </a:tblGrid>
              <a:tr h="595284">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lang="en-US" sz="1400" kern="1200" dirty="0">
                          <a:solidFill>
                            <a:schemeClr val="tx1"/>
                          </a:solidFill>
                          <a:latin typeface="+mn-lt"/>
                          <a:ea typeface="+mn-ea"/>
                          <a:cs typeface="+mn-cs"/>
                        </a:rPr>
                        <a:t>Sinus rhythm at 60 </a:t>
                      </a:r>
                      <a:r>
                        <a:rPr lang="en-US" sz="1400" kern="1200" dirty="0" err="1">
                          <a:solidFill>
                            <a:schemeClr val="tx1"/>
                          </a:solidFill>
                          <a:latin typeface="+mn-lt"/>
                          <a:ea typeface="+mn-ea"/>
                          <a:cs typeface="+mn-cs"/>
                        </a:rPr>
                        <a:t>bpm</a:t>
                      </a:r>
                      <a:r>
                        <a:rPr lang="en-US" sz="1400" kern="1200" dirty="0">
                          <a:solidFill>
                            <a:schemeClr val="tx1"/>
                          </a:solidFill>
                          <a:latin typeface="+mn-lt"/>
                          <a:ea typeface="+mn-ea"/>
                          <a:cs typeface="+mn-cs"/>
                        </a:rPr>
                        <a:t> with LBBB</a:t>
                      </a:r>
                      <a:endPar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199">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136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461941">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III, V</a:t>
                      </a:r>
                      <a:r>
                        <a:rPr kumimoji="0" lang="en-US" sz="1400" b="0" i="0" u="none" strike="noStrike" cap="none" normalizeH="0" baseline="-25000" dirty="0">
                          <a:ln>
                            <a:noFill/>
                          </a:ln>
                          <a:solidFill>
                            <a:schemeClr val="tx1"/>
                          </a:solidFill>
                          <a:effectLst/>
                          <a:latin typeface="Arial" charset="0"/>
                          <a:ea typeface="ＭＳ Ｐゴシック" pitchFamily="32" charset="-128"/>
                          <a:cs typeface="Times New Roman" pitchFamily="32" charset="0"/>
                        </a:rPr>
                        <a:t>1</a:t>
                      </a: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-V</a:t>
                      </a:r>
                      <a:r>
                        <a:rPr kumimoji="0" lang="en-US" sz="1400" b="0" i="0" u="none" strike="noStrike" cap="none" normalizeH="0" baseline="-25000" dirty="0">
                          <a:ln>
                            <a:noFill/>
                          </a:ln>
                          <a:solidFill>
                            <a:schemeClr val="tx1"/>
                          </a:solidFill>
                          <a:effectLst/>
                          <a:latin typeface="Arial" charset="0"/>
                          <a:ea typeface="ＭＳ Ｐゴシック" pitchFamily="32" charset="-128"/>
                          <a:cs typeface="Times New Roman" pitchFamily="32" charset="0"/>
                        </a:rPr>
                        <a:t>4</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426714">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 aVL,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5</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6</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Possible STEMI/(Definite maybe)</a:t>
                      </a:r>
                      <a:endParaRPr kumimoji="0" lang="en-US" sz="1100" b="0" i="0" u="none" strike="noStrike" cap="none" normalizeH="0" baseline="0" dirty="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267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Inverted in I, aVL,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5</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6</a:t>
                      </a: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887819">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Possible STEMI/new-onset LBBB. ST elevation noted in V</a:t>
                      </a:r>
                      <a:r>
                        <a:rPr kumimoji="0" lang="en-US" sz="1400" b="0" i="0" u="none" strike="noStrike" cap="none" normalizeH="0" baseline="-25000" dirty="0">
                          <a:ln>
                            <a:noFill/>
                          </a:ln>
                          <a:solidFill>
                            <a:schemeClr val="tx1"/>
                          </a:solidFill>
                          <a:effectLst/>
                          <a:latin typeface="Arial" charset="0"/>
                          <a:ea typeface="ＭＳ Ｐゴシック" pitchFamily="32" charset="-128"/>
                        </a:rPr>
                        <a:t>1</a:t>
                      </a:r>
                      <a:r>
                        <a:rPr kumimoji="0" lang="en-US" sz="1400" b="0" i="0" u="none" strike="noStrike" cap="none" normalizeH="0" baseline="0" dirty="0">
                          <a:ln>
                            <a:noFill/>
                          </a:ln>
                          <a:solidFill>
                            <a:schemeClr val="tx1"/>
                          </a:solidFill>
                          <a:effectLst/>
                          <a:latin typeface="Arial" charset="0"/>
                          <a:ea typeface="ＭＳ Ｐゴシック" pitchFamily="32" charset="-128"/>
                        </a:rPr>
                        <a:t>-V</a:t>
                      </a:r>
                      <a:r>
                        <a:rPr kumimoji="0" lang="en-US" sz="1400" b="0" i="0" u="none" strike="noStrike" cap="none" normalizeH="0" baseline="-25000" dirty="0">
                          <a:ln>
                            <a:noFill/>
                          </a:ln>
                          <a:solidFill>
                            <a:schemeClr val="tx1"/>
                          </a:solidFill>
                          <a:effectLst/>
                          <a:latin typeface="Arial" charset="0"/>
                          <a:ea typeface="ＭＳ Ｐゴシック" pitchFamily="32" charset="-128"/>
                        </a:rPr>
                        <a:t>4</a:t>
                      </a:r>
                      <a:r>
                        <a:rPr kumimoji="0" lang="en-US" sz="1400" b="0" i="0" u="none" strike="noStrike" cap="none" normalizeH="0" baseline="0" dirty="0">
                          <a:ln>
                            <a:noFill/>
                          </a:ln>
                          <a:solidFill>
                            <a:schemeClr val="tx1"/>
                          </a:solidFill>
                          <a:effectLst/>
                          <a:latin typeface="Arial" charset="0"/>
                          <a:ea typeface="ＭＳ Ｐゴシック" pitchFamily="32" charset="-128"/>
                        </a:rPr>
                        <a:t>.  Does not meet </a:t>
                      </a:r>
                      <a:r>
                        <a:rPr kumimoji="0" lang="en-US" sz="1400" b="0" i="0" u="none" strike="noStrike" cap="none" normalizeH="0" baseline="0" dirty="0" err="1">
                          <a:ln>
                            <a:noFill/>
                          </a:ln>
                          <a:solidFill>
                            <a:schemeClr val="tx1"/>
                          </a:solidFill>
                          <a:effectLst/>
                          <a:latin typeface="Arial" charset="0"/>
                          <a:ea typeface="ＭＳ Ｐゴシック" pitchFamily="32" charset="-128"/>
                        </a:rPr>
                        <a:t>Sgarbossa</a:t>
                      </a:r>
                      <a:r>
                        <a:rPr kumimoji="0" lang="en-US" sz="1400" b="0" i="0" u="none" strike="noStrike" cap="none" normalizeH="0" baseline="0" dirty="0">
                          <a:ln>
                            <a:noFill/>
                          </a:ln>
                          <a:solidFill>
                            <a:schemeClr val="tx1"/>
                          </a:solidFill>
                          <a:effectLst/>
                          <a:latin typeface="Arial" charset="0"/>
                          <a:ea typeface="ＭＳ Ｐゴシック" pitchFamily="32" charset="-128"/>
                        </a:rPr>
                        <a:t> criteria. As always, consider clinical presentation and use ST trending or serial ECGs. Abnormal left axis deviation. </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944866">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164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60, -38, 96</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 QRS </a:t>
                      </a:r>
                      <a:r>
                        <a:rPr kumimoji="0" lang="fr-FR" sz="1400" b="0" i="0" u="none" strike="noStrike" cap="none" normalizeH="0" baseline="0" dirty="0" err="1">
                          <a:ln>
                            <a:noFill/>
                          </a:ln>
                          <a:solidFill>
                            <a:schemeClr val="tx1"/>
                          </a:solidFill>
                          <a:effectLst/>
                          <a:latin typeface="Arial" charset="0"/>
                          <a:ea typeface="ＭＳ Ｐゴシック" pitchFamily="32" charset="-128"/>
                          <a:cs typeface="Times New Roman" pitchFamily="32" charset="0"/>
                        </a:rPr>
                        <a:t>duration</a:t>
                      </a:r>
                      <a:r>
                        <a:rPr kumimoji="0" lang="fr-FR"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 136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 QT/</a:t>
                      </a:r>
                      <a:r>
                        <a:rPr kumimoji="0" lang="fr-FR" sz="1400" b="0" i="0" u="none" strike="noStrike" cap="none" normalizeH="0" baseline="0" dirty="0" err="1">
                          <a:ln>
                            <a:noFill/>
                          </a:ln>
                          <a:solidFill>
                            <a:schemeClr val="tx1"/>
                          </a:solidFill>
                          <a:effectLst/>
                          <a:latin typeface="Arial" charset="0"/>
                          <a:ea typeface="ＭＳ Ｐゴシック" pitchFamily="32" charset="-128"/>
                          <a:cs typeface="Times New Roman" pitchFamily="32" charset="0"/>
                        </a:rPr>
                        <a:t>QTc</a:t>
                      </a:r>
                      <a:r>
                        <a:rPr kumimoji="0" lang="fr-FR"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 424/425 ms</a:t>
                      </a: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42013" name="Picture 26" descr="f08-016-9780323080637"/>
          <p:cNvPicPr>
            <a:picLocks noChangeAspect="1" noChangeArrowheads="1"/>
          </p:cNvPicPr>
          <p:nvPr/>
        </p:nvPicPr>
        <p:blipFill>
          <a:blip r:embed="rId3">
            <a:extLst>
              <a:ext uri="{28A0092B-C50C-407E-A947-70E740481C1C}">
                <a14:useLocalDpi xmlns:a14="http://schemas.microsoft.com/office/drawing/2010/main" val="0"/>
              </a:ext>
            </a:extLst>
          </a:blip>
          <a:srcRect b="12370"/>
          <a:stretch>
            <a:fillRect/>
          </a:stretch>
        </p:blipFill>
        <p:spPr bwMode="auto">
          <a:xfrm>
            <a:off x="4452939" y="534989"/>
            <a:ext cx="2751137"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376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0" y="365125"/>
            <a:ext cx="10515600" cy="1325563"/>
          </a:xfrm>
        </p:spPr>
        <p:txBody>
          <a:bodyPr vert="horz" lIns="45720" tIns="45720" rIns="45720" bIns="45720" rtlCol="0" anchor="ctr">
            <a:normAutofit/>
          </a:bodyPr>
          <a:lstStyle/>
          <a:p>
            <a:pPr eaLnBrk="1" hangingPunct="1"/>
            <a:r>
              <a:rPr lang="en-US" altLang="en-US">
                <a:ea typeface="ＭＳ Ｐゴシック" panose="020B0600070205080204" pitchFamily="34" charset="-128"/>
              </a:rPr>
              <a:t>Frontal Plane Leads</a:t>
            </a:r>
          </a:p>
        </p:txBody>
      </p:sp>
      <p:sp>
        <p:nvSpPr>
          <p:cNvPr id="20483" name="Rectangle 3"/>
          <p:cNvSpPr>
            <a:spLocks noGrp="1" noChangeArrowheads="1"/>
          </p:cNvSpPr>
          <p:nvPr>
            <p:ph type="body" idx="4294967295"/>
          </p:nvPr>
        </p:nvSpPr>
        <p:spPr>
          <a:xfrm>
            <a:off x="0" y="1641475"/>
            <a:ext cx="4905375" cy="4454525"/>
          </a:xfrm>
        </p:spPr>
        <p:txBody>
          <a:bodyPr/>
          <a:lstStyle/>
          <a:p>
            <a:pPr eaLnBrk="1" hangingPunct="1"/>
            <a:r>
              <a:rPr lang="en-US" altLang="en-US">
                <a:ea typeface="ＭＳ Ｐゴシック" panose="020B0600070205080204" pitchFamily="34" charset="-128"/>
              </a:rPr>
              <a:t>View the heart from the front of the body as if it were flat.</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Directions</a:t>
            </a:r>
          </a:p>
          <a:p>
            <a:pPr lvl="1" eaLnBrk="1" hangingPunct="1"/>
            <a:r>
              <a:rPr lang="en-US" altLang="en-US">
                <a:ea typeface="ＭＳ Ｐゴシック" panose="020B0600070205080204" pitchFamily="34" charset="-128"/>
              </a:rPr>
              <a:t>Superior</a:t>
            </a:r>
          </a:p>
          <a:p>
            <a:pPr lvl="1" eaLnBrk="1" hangingPunct="1"/>
            <a:r>
              <a:rPr lang="en-US" altLang="en-US">
                <a:ea typeface="ＭＳ Ｐゴシック" panose="020B0600070205080204" pitchFamily="34" charset="-128"/>
              </a:rPr>
              <a:t>Inferior</a:t>
            </a:r>
          </a:p>
          <a:p>
            <a:pPr lvl="1" eaLnBrk="1" hangingPunct="1"/>
            <a:r>
              <a:rPr lang="en-US" altLang="en-US">
                <a:ea typeface="ＭＳ Ｐゴシック" panose="020B0600070205080204" pitchFamily="34" charset="-128"/>
              </a:rPr>
              <a:t>Right</a:t>
            </a:r>
          </a:p>
          <a:p>
            <a:pPr lvl="1" eaLnBrk="1" hangingPunct="1"/>
            <a:r>
              <a:rPr lang="en-US" altLang="en-US">
                <a:ea typeface="ＭＳ Ｐゴシック" panose="020B0600070205080204" pitchFamily="34" charset="-128"/>
              </a:rPr>
              <a:t>Left</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339" y="1481139"/>
            <a:ext cx="2643187" cy="444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299072"/>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43031" name="Picture 25" descr="f08-017-9780323080637"/>
          <p:cNvPicPr>
            <a:picLocks noChangeAspect="1" noChangeArrowheads="1"/>
          </p:cNvPicPr>
          <p:nvPr/>
        </p:nvPicPr>
        <p:blipFill>
          <a:blip r:embed="rId3">
            <a:extLst>
              <a:ext uri="{28A0092B-C50C-407E-A947-70E740481C1C}">
                <a14:useLocalDpi xmlns:a14="http://schemas.microsoft.com/office/drawing/2010/main" val="0"/>
              </a:ext>
            </a:extLst>
          </a:blip>
          <a:srcRect b="13786"/>
          <a:stretch>
            <a:fillRect/>
          </a:stretch>
        </p:blipFill>
        <p:spPr bwMode="auto">
          <a:xfrm>
            <a:off x="2667001" y="1095375"/>
            <a:ext cx="6856413"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7753014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63" name="Group 31"/>
          <p:cNvGraphicFramePr>
            <a:graphicFrameLocks noGrp="1"/>
          </p:cNvGraphicFramePr>
          <p:nvPr/>
        </p:nvGraphicFramePr>
        <p:xfrm>
          <a:off x="1768476" y="3097213"/>
          <a:ext cx="8678863" cy="3759201"/>
        </p:xfrm>
        <a:graphic>
          <a:graphicData uri="http://schemas.openxmlformats.org/drawingml/2006/table">
            <a:tbl>
              <a:tblPr/>
              <a:tblGrid>
                <a:gridCol w="2225675">
                  <a:extLst>
                    <a:ext uri="{9D8B030D-6E8A-4147-A177-3AD203B41FA5}">
                      <a16:colId xmlns:a16="http://schemas.microsoft.com/office/drawing/2014/main" val="20000"/>
                    </a:ext>
                  </a:extLst>
                </a:gridCol>
                <a:gridCol w="2101850">
                  <a:extLst>
                    <a:ext uri="{9D8B030D-6E8A-4147-A177-3AD203B41FA5}">
                      <a16:colId xmlns:a16="http://schemas.microsoft.com/office/drawing/2014/main" val="20001"/>
                    </a:ext>
                  </a:extLst>
                </a:gridCol>
                <a:gridCol w="2130425">
                  <a:extLst>
                    <a:ext uri="{9D8B030D-6E8A-4147-A177-3AD203B41FA5}">
                      <a16:colId xmlns:a16="http://schemas.microsoft.com/office/drawing/2014/main" val="20002"/>
                    </a:ext>
                  </a:extLst>
                </a:gridCol>
                <a:gridCol w="2220913">
                  <a:extLst>
                    <a:ext uri="{9D8B030D-6E8A-4147-A177-3AD203B41FA5}">
                      <a16:colId xmlns:a16="http://schemas.microsoft.com/office/drawing/2014/main" val="20003"/>
                    </a:ext>
                  </a:extLst>
                </a:gridCol>
              </a:tblGrid>
              <a:tr h="33496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Sinus rhythm at 99 bpm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21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84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9725">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40481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 II, aVL,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4</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5</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6</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267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1004887">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 ECG evidence of STEMI. Widespread ST depression noted. </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944880">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148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56, 7, 18</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84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324/380 ms</a:t>
                      </a: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44061" name="Picture 25" descr="f08-017-9780323080637"/>
          <p:cNvPicPr>
            <a:picLocks noChangeAspect="1" noChangeArrowheads="1"/>
          </p:cNvPicPr>
          <p:nvPr/>
        </p:nvPicPr>
        <p:blipFill>
          <a:blip r:embed="rId3">
            <a:extLst>
              <a:ext uri="{28A0092B-C50C-407E-A947-70E740481C1C}">
                <a14:useLocalDpi xmlns:a14="http://schemas.microsoft.com/office/drawing/2010/main" val="0"/>
              </a:ext>
            </a:extLst>
          </a:blip>
          <a:srcRect b="14169"/>
          <a:stretch>
            <a:fillRect/>
          </a:stretch>
        </p:blipFill>
        <p:spPr bwMode="auto">
          <a:xfrm>
            <a:off x="3633789" y="508001"/>
            <a:ext cx="472122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46624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305" name="Group 2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45079" name="Picture 26" descr="f08-018-9780323080637"/>
          <p:cNvPicPr>
            <a:picLocks noChangeAspect="1" noChangeArrowheads="1"/>
          </p:cNvPicPr>
          <p:nvPr/>
        </p:nvPicPr>
        <p:blipFill>
          <a:blip r:embed="rId3">
            <a:extLst>
              <a:ext uri="{28A0092B-C50C-407E-A947-70E740481C1C}">
                <a14:useLocalDpi xmlns:a14="http://schemas.microsoft.com/office/drawing/2010/main" val="0"/>
              </a:ext>
            </a:extLst>
          </a:blip>
          <a:srcRect b="14063"/>
          <a:stretch>
            <a:fillRect/>
          </a:stretch>
        </p:blipFill>
        <p:spPr bwMode="auto">
          <a:xfrm>
            <a:off x="2682876" y="1122364"/>
            <a:ext cx="6856413"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5209604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359" name="Group 31"/>
          <p:cNvGraphicFramePr>
            <a:graphicFrameLocks noGrp="1"/>
          </p:cNvGraphicFramePr>
          <p:nvPr/>
        </p:nvGraphicFramePr>
        <p:xfrm>
          <a:off x="1768476" y="2979739"/>
          <a:ext cx="8678863" cy="4238624"/>
        </p:xfrm>
        <a:graphic>
          <a:graphicData uri="http://schemas.openxmlformats.org/drawingml/2006/table">
            <a:tbl>
              <a:tblPr/>
              <a:tblGrid>
                <a:gridCol w="2225675">
                  <a:extLst>
                    <a:ext uri="{9D8B030D-6E8A-4147-A177-3AD203B41FA5}">
                      <a16:colId xmlns:a16="http://schemas.microsoft.com/office/drawing/2014/main" val="20000"/>
                    </a:ext>
                  </a:extLst>
                </a:gridCol>
                <a:gridCol w="1949450">
                  <a:extLst>
                    <a:ext uri="{9D8B030D-6E8A-4147-A177-3AD203B41FA5}">
                      <a16:colId xmlns:a16="http://schemas.microsoft.com/office/drawing/2014/main" val="20001"/>
                    </a:ext>
                  </a:extLst>
                </a:gridCol>
                <a:gridCol w="2282825">
                  <a:extLst>
                    <a:ext uri="{9D8B030D-6E8A-4147-A177-3AD203B41FA5}">
                      <a16:colId xmlns:a16="http://schemas.microsoft.com/office/drawing/2014/main" val="20002"/>
                    </a:ext>
                  </a:extLst>
                </a:gridCol>
                <a:gridCol w="2220913">
                  <a:extLst>
                    <a:ext uri="{9D8B030D-6E8A-4147-A177-3AD203B41FA5}">
                      <a16:colId xmlns:a16="http://schemas.microsoft.com/office/drawing/2014/main" val="20003"/>
                    </a:ext>
                  </a:extLst>
                </a:gridCol>
              </a:tblGrid>
              <a:tr h="595402">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Sinus tachycardia at 107 bpm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258">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100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09609">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II, III, aVF</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 aVL</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274679">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 aVL</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Yes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2842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Inverted in I, aVL</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1160636">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STEMI, inferior. ST elevation in II, III, and </a:t>
                      </a:r>
                      <a:r>
                        <a:rPr kumimoji="0" lang="en-US" sz="1400" b="0" i="0" u="none" strike="noStrike" cap="none" normalizeH="0" baseline="0" dirty="0" err="1">
                          <a:ln>
                            <a:noFill/>
                          </a:ln>
                          <a:solidFill>
                            <a:schemeClr val="tx1"/>
                          </a:solidFill>
                          <a:effectLst/>
                          <a:latin typeface="Arial" charset="0"/>
                          <a:ea typeface="ＭＳ Ｐゴシック" pitchFamily="32" charset="-128"/>
                        </a:rPr>
                        <a:t>aVF</a:t>
                      </a:r>
                      <a:r>
                        <a:rPr kumimoji="0" lang="en-US" sz="1400" b="0" i="0" u="none" strike="noStrike" cap="none" normalizeH="0" baseline="0" dirty="0">
                          <a:ln>
                            <a:noFill/>
                          </a:ln>
                          <a:solidFill>
                            <a:schemeClr val="tx1"/>
                          </a:solidFill>
                          <a:effectLst/>
                          <a:latin typeface="Arial" charset="0"/>
                          <a:ea typeface="ＭＳ Ｐゴシック" pitchFamily="32" charset="-128"/>
                        </a:rPr>
                        <a:t>. Does not meet voltage criteria for LVH. QRS duration within normal limits. Reciprocal changes noted (</a:t>
                      </a:r>
                      <a:r>
                        <a:rPr kumimoji="0" lang="en-US" sz="1400" b="0" i="0" u="none" strike="noStrike" cap="none" normalizeH="0" baseline="0" dirty="0" err="1">
                          <a:ln>
                            <a:noFill/>
                          </a:ln>
                          <a:solidFill>
                            <a:schemeClr val="tx1"/>
                          </a:solidFill>
                          <a:effectLst/>
                          <a:latin typeface="Arial" charset="0"/>
                          <a:ea typeface="ＭＳ Ｐゴシック" pitchFamily="32" charset="-128"/>
                        </a:rPr>
                        <a:t>aVL</a:t>
                      </a:r>
                      <a:r>
                        <a:rPr kumimoji="0" lang="en-US" sz="1400" b="0" i="0" u="none" strike="noStrike" cap="none" normalizeH="0" baseline="0" dirty="0">
                          <a:ln>
                            <a:noFill/>
                          </a:ln>
                          <a:solidFill>
                            <a:schemeClr val="tx1"/>
                          </a:solidFill>
                          <a:effectLst/>
                          <a:latin typeface="Arial" charset="0"/>
                          <a:ea typeface="ＭＳ Ｐゴシック" pitchFamily="32" charset="-128"/>
                        </a:rPr>
                        <a:t> and, to a lesser extent, I). Obtain V</a:t>
                      </a:r>
                      <a:r>
                        <a:rPr kumimoji="0" lang="en-US" sz="1400" b="0" i="0" u="none" strike="noStrike" cap="none" normalizeH="0" baseline="-25000" dirty="0">
                          <a:ln>
                            <a:noFill/>
                          </a:ln>
                          <a:solidFill>
                            <a:schemeClr val="tx1"/>
                          </a:solidFill>
                          <a:effectLst/>
                          <a:latin typeface="Arial" charset="0"/>
                          <a:ea typeface="ＭＳ Ｐゴシック" pitchFamily="32" charset="-128"/>
                        </a:rPr>
                        <a:t>4</a:t>
                      </a:r>
                      <a:r>
                        <a:rPr kumimoji="0" lang="en-US" sz="1400" b="0" i="0" u="none" strike="noStrike" cap="none" normalizeH="0" baseline="0" dirty="0">
                          <a:ln>
                            <a:noFill/>
                          </a:ln>
                          <a:solidFill>
                            <a:schemeClr val="tx1"/>
                          </a:solidFill>
                          <a:effectLst/>
                          <a:latin typeface="Arial" charset="0"/>
                          <a:ea typeface="ＭＳ Ｐゴシック" pitchFamily="32" charset="-128"/>
                        </a:rPr>
                        <a:t>R to assess for RVI.</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310835">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192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75, 82, 92</a:t>
                      </a: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100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332/395 ms</a:t>
                      </a:r>
                    </a:p>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46109" name="Picture 26" descr="f08-018-9780323080637"/>
          <p:cNvPicPr>
            <a:picLocks noChangeAspect="1" noChangeArrowheads="1"/>
          </p:cNvPicPr>
          <p:nvPr/>
        </p:nvPicPr>
        <p:blipFill>
          <a:blip r:embed="rId3">
            <a:extLst>
              <a:ext uri="{28A0092B-C50C-407E-A947-70E740481C1C}">
                <a14:useLocalDpi xmlns:a14="http://schemas.microsoft.com/office/drawing/2010/main" val="0"/>
              </a:ext>
            </a:extLst>
          </a:blip>
          <a:srcRect r="359" b="14487"/>
          <a:stretch>
            <a:fillRect/>
          </a:stretch>
        </p:blipFill>
        <p:spPr bwMode="auto">
          <a:xfrm>
            <a:off x="3762375" y="550863"/>
            <a:ext cx="3879850"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98472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47127" name="Picture 25" descr="f08-019-9780323080637"/>
          <p:cNvPicPr>
            <a:picLocks noChangeAspect="1" noChangeArrowheads="1"/>
          </p:cNvPicPr>
          <p:nvPr/>
        </p:nvPicPr>
        <p:blipFill>
          <a:blip r:embed="rId3">
            <a:extLst>
              <a:ext uri="{28A0092B-C50C-407E-A947-70E740481C1C}">
                <a14:useLocalDpi xmlns:a14="http://schemas.microsoft.com/office/drawing/2010/main" val="0"/>
              </a:ext>
            </a:extLst>
          </a:blip>
          <a:srcRect b="13065"/>
          <a:stretch>
            <a:fillRect/>
          </a:stretch>
        </p:blipFill>
        <p:spPr bwMode="auto">
          <a:xfrm>
            <a:off x="3108326" y="1273175"/>
            <a:ext cx="5942013"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3771968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455" name="Group 31"/>
          <p:cNvGraphicFramePr>
            <a:graphicFrameLocks noGrp="1"/>
          </p:cNvGraphicFramePr>
          <p:nvPr/>
        </p:nvGraphicFramePr>
        <p:xfrm>
          <a:off x="1757363" y="2767014"/>
          <a:ext cx="8678863" cy="4397474"/>
        </p:xfrm>
        <a:graphic>
          <a:graphicData uri="http://schemas.openxmlformats.org/drawingml/2006/table">
            <a:tbl>
              <a:tblPr/>
              <a:tblGrid>
                <a:gridCol w="2225675">
                  <a:extLst>
                    <a:ext uri="{9D8B030D-6E8A-4147-A177-3AD203B41FA5}">
                      <a16:colId xmlns:a16="http://schemas.microsoft.com/office/drawing/2014/main" val="20000"/>
                    </a:ext>
                  </a:extLst>
                </a:gridCol>
                <a:gridCol w="1949450">
                  <a:extLst>
                    <a:ext uri="{9D8B030D-6E8A-4147-A177-3AD203B41FA5}">
                      <a16:colId xmlns:a16="http://schemas.microsoft.com/office/drawing/2014/main" val="20001"/>
                    </a:ext>
                  </a:extLst>
                </a:gridCol>
                <a:gridCol w="123825">
                  <a:extLst>
                    <a:ext uri="{9D8B030D-6E8A-4147-A177-3AD203B41FA5}">
                      <a16:colId xmlns:a16="http://schemas.microsoft.com/office/drawing/2014/main" val="20002"/>
                    </a:ext>
                  </a:extLst>
                </a:gridCol>
                <a:gridCol w="2159000">
                  <a:extLst>
                    <a:ext uri="{9D8B030D-6E8A-4147-A177-3AD203B41FA5}">
                      <a16:colId xmlns:a16="http://schemas.microsoft.com/office/drawing/2014/main" val="20003"/>
                    </a:ext>
                  </a:extLst>
                </a:gridCol>
                <a:gridCol w="2220913">
                  <a:extLst>
                    <a:ext uri="{9D8B030D-6E8A-4147-A177-3AD203B41FA5}">
                      <a16:colId xmlns:a16="http://schemas.microsoft.com/office/drawing/2014/main" val="20004"/>
                    </a:ext>
                  </a:extLst>
                </a:gridCol>
              </a:tblGrid>
              <a:tr h="363464">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Sinus rhythm at 93 bpm</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152">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1</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4</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100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17436">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1</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4</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III, </a:t>
                      </a:r>
                      <a:r>
                        <a:rPr kumimoji="0" lang="en-US" sz="1400" b="0" i="0" u="none" strike="noStrike" cap="none" normalizeH="0" baseline="0" dirty="0" err="1">
                          <a:ln>
                            <a:noFill/>
                          </a:ln>
                          <a:solidFill>
                            <a:schemeClr val="tx1"/>
                          </a:solidFill>
                          <a:effectLst/>
                          <a:latin typeface="Arial" charset="0"/>
                          <a:ea typeface="ＭＳ Ｐゴシック" pitchFamily="32" charset="-128"/>
                        </a:rPr>
                        <a:t>aVF</a:t>
                      </a: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26959">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II, III, aVF</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Yes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266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1349103">
                <a:tc gridSpan="5">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STEMI, anteroseptal. ST elevation noted in V</a:t>
                      </a:r>
                      <a:r>
                        <a:rPr kumimoji="0" lang="en-US" sz="1400" b="0" i="0" u="none" strike="noStrike" cap="none" normalizeH="0" baseline="-25000">
                          <a:ln>
                            <a:noFill/>
                          </a:ln>
                          <a:solidFill>
                            <a:schemeClr val="tx1"/>
                          </a:solidFill>
                          <a:effectLst/>
                          <a:latin typeface="Arial" charset="0"/>
                          <a:ea typeface="ＭＳ Ｐゴシック" pitchFamily="32" charset="-128"/>
                        </a:rPr>
                        <a:t>1</a:t>
                      </a: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4</a:t>
                      </a:r>
                      <a:r>
                        <a:rPr kumimoji="0" lang="en-US" sz="1400" b="0" i="0" u="none" strike="noStrike" cap="none" normalizeH="0" baseline="0">
                          <a:ln>
                            <a:noFill/>
                          </a:ln>
                          <a:solidFill>
                            <a:schemeClr val="tx1"/>
                          </a:solidFill>
                          <a:effectLst/>
                          <a:latin typeface="Arial" charset="0"/>
                          <a:ea typeface="ＭＳ Ｐゴシック" pitchFamily="32" charset="-128"/>
                        </a:rPr>
                        <a:t>. Does not meet voltage criteria for LVH. QRS duration within normal limits. Artifact makes assessment of reciprocal changes difficult but assumed to be present in III and aVF.</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310565">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160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53, 18, 71</a:t>
                      </a: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100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376/426 ms</a:t>
                      </a:r>
                    </a:p>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48157" name="Picture 25" descr="f08-019-9780323080637"/>
          <p:cNvPicPr>
            <a:picLocks noChangeAspect="1" noChangeArrowheads="1"/>
          </p:cNvPicPr>
          <p:nvPr/>
        </p:nvPicPr>
        <p:blipFill>
          <a:blip r:embed="rId3">
            <a:extLst>
              <a:ext uri="{28A0092B-C50C-407E-A947-70E740481C1C}">
                <a14:useLocalDpi xmlns:a14="http://schemas.microsoft.com/office/drawing/2010/main" val="0"/>
              </a:ext>
            </a:extLst>
          </a:blip>
          <a:srcRect b="13922"/>
          <a:stretch>
            <a:fillRect/>
          </a:stretch>
        </p:blipFill>
        <p:spPr bwMode="auto">
          <a:xfrm>
            <a:off x="4084639" y="754064"/>
            <a:ext cx="3665537"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043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97" name="Group 2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49175" name="Picture 26" descr="f08-020-9780323080637"/>
          <p:cNvPicPr>
            <a:picLocks noChangeAspect="1" noChangeArrowheads="1"/>
          </p:cNvPicPr>
          <p:nvPr/>
        </p:nvPicPr>
        <p:blipFill>
          <a:blip r:embed="rId3">
            <a:extLst>
              <a:ext uri="{28A0092B-C50C-407E-A947-70E740481C1C}">
                <a14:useLocalDpi xmlns:a14="http://schemas.microsoft.com/office/drawing/2010/main" val="0"/>
              </a:ext>
            </a:extLst>
          </a:blip>
          <a:srcRect b="12723"/>
          <a:stretch>
            <a:fillRect/>
          </a:stretch>
        </p:blipFill>
        <p:spPr bwMode="auto">
          <a:xfrm>
            <a:off x="3067051" y="1308101"/>
            <a:ext cx="5942013"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7964610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551" name="Group 31"/>
          <p:cNvGraphicFramePr>
            <a:graphicFrameLocks noGrp="1"/>
          </p:cNvGraphicFramePr>
          <p:nvPr/>
        </p:nvGraphicFramePr>
        <p:xfrm>
          <a:off x="1768476" y="3416301"/>
          <a:ext cx="8678863" cy="3433764"/>
        </p:xfrm>
        <a:graphic>
          <a:graphicData uri="http://schemas.openxmlformats.org/drawingml/2006/table">
            <a:tbl>
              <a:tblPr/>
              <a:tblGrid>
                <a:gridCol w="2279650">
                  <a:extLst>
                    <a:ext uri="{9D8B030D-6E8A-4147-A177-3AD203B41FA5}">
                      <a16:colId xmlns:a16="http://schemas.microsoft.com/office/drawing/2014/main" val="20000"/>
                    </a:ext>
                  </a:extLst>
                </a:gridCol>
                <a:gridCol w="2143125">
                  <a:extLst>
                    <a:ext uri="{9D8B030D-6E8A-4147-A177-3AD203B41FA5}">
                      <a16:colId xmlns:a16="http://schemas.microsoft.com/office/drawing/2014/main" val="20001"/>
                    </a:ext>
                  </a:extLst>
                </a:gridCol>
                <a:gridCol w="2035175">
                  <a:extLst>
                    <a:ext uri="{9D8B030D-6E8A-4147-A177-3AD203B41FA5}">
                      <a16:colId xmlns:a16="http://schemas.microsoft.com/office/drawing/2014/main" val="20002"/>
                    </a:ext>
                  </a:extLst>
                </a:gridCol>
                <a:gridCol w="2220913">
                  <a:extLst>
                    <a:ext uri="{9D8B030D-6E8A-4147-A177-3AD203B41FA5}">
                      <a16:colId xmlns:a16="http://schemas.microsoft.com/office/drawing/2014/main" val="20003"/>
                    </a:ext>
                  </a:extLst>
                </a:gridCol>
              </a:tblGrid>
              <a:tr h="323850">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Sinus rhythm at 84 bpm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21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82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01625">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66713">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267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766763">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Normal ECG, no ECG evidence of STEMI.</a:t>
                      </a: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944880">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156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81, 75, 65</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82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340/401 ms</a:t>
                      </a: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50205" name="Picture 26" descr="f08-020-9780323080637"/>
          <p:cNvPicPr>
            <a:picLocks noChangeAspect="1" noChangeArrowheads="1"/>
          </p:cNvPicPr>
          <p:nvPr/>
        </p:nvPicPr>
        <p:blipFill>
          <a:blip r:embed="rId3">
            <a:extLst>
              <a:ext uri="{28A0092B-C50C-407E-A947-70E740481C1C}">
                <a14:useLocalDpi xmlns:a14="http://schemas.microsoft.com/office/drawing/2010/main" val="0"/>
              </a:ext>
            </a:extLst>
          </a:blip>
          <a:srcRect b="13638"/>
          <a:stretch>
            <a:fillRect/>
          </a:stretch>
        </p:blipFill>
        <p:spPr bwMode="auto">
          <a:xfrm>
            <a:off x="4049714" y="709613"/>
            <a:ext cx="3640137"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1107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593" name="Group 25"/>
          <p:cNvGraphicFramePr>
            <a:graphicFrameLocks noGrp="1"/>
          </p:cNvGraphicFramePr>
          <p:nvPr/>
        </p:nvGraphicFramePr>
        <p:xfrm>
          <a:off x="1808164" y="4695825"/>
          <a:ext cx="8428037" cy="1608151"/>
        </p:xfrm>
        <a:graphic>
          <a:graphicData uri="http://schemas.openxmlformats.org/drawingml/2006/table">
            <a:tbl>
              <a:tblPr/>
              <a:tblGrid>
                <a:gridCol w="1762125">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1852613">
                  <a:extLst>
                    <a:ext uri="{9D8B030D-6E8A-4147-A177-3AD203B41FA5}">
                      <a16:colId xmlns:a16="http://schemas.microsoft.com/office/drawing/2014/main" val="20002"/>
                    </a:ext>
                  </a:extLst>
                </a:gridCol>
                <a:gridCol w="3230562">
                  <a:extLst>
                    <a:ext uri="{9D8B030D-6E8A-4147-A177-3AD203B41FA5}">
                      <a16:colId xmlns:a16="http://schemas.microsoft.com/office/drawing/2014/main" val="20003"/>
                    </a:ext>
                  </a:extLst>
                </a:gridCol>
              </a:tblGrid>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endParaRPr kumimoji="0" lang="en-US" sz="1100" b="0" i="0" u="none" strike="noStrike" cap="none" normalizeH="0" baseline="0" dirty="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0121">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Reciprocal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________________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5266">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Suspected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rPr>
                        <a:t>  Definite no </a:t>
                      </a:r>
                      <a:r>
                        <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 Definite maybe  </a:t>
                      </a:r>
                      <a:r>
                        <a:rPr kumimoji="0" lang="en-US" sz="1200" b="0" i="0" u="none" strike="noStrike" cap="none" normalizeH="0" baseline="0">
                          <a:ln>
                            <a:noFill/>
                          </a:ln>
                          <a:solidFill>
                            <a:schemeClr val="tx1"/>
                          </a:solidFill>
                          <a:effectLst/>
                          <a:latin typeface="Arial" charset="0"/>
                          <a:ea typeface="ＭＳ Ｐゴシック" pitchFamily="32" charset="-128"/>
                          <a:cs typeface="Times New Roman" pitchFamily="32" charset="0"/>
                          <a:sym typeface="Wingdings 2" pitchFamily="32" charset="2"/>
                        </a:rPr>
                        <a:t></a:t>
                      </a:r>
                      <a:endParaRPr kumimoji="0" lang="en-US" sz="1100" b="0" i="0" u="none" strike="noStrike" cap="none" normalizeH="0" baseline="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14250">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2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ＭＳ Ｐゴシック" pitchFamily="32" charset="-128"/>
                          <a:cs typeface="Times New Roman" pitchFamily="32" charset="0"/>
                        </a:rPr>
                        <a:t>Leads:  __________</a:t>
                      </a:r>
                      <a:endParaRPr kumimoji="0" lang="en-US" sz="11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Interpretation:  ____________________________________________</a:t>
                      </a:r>
                      <a:endParaRPr kumimoji="0" lang="en-US" sz="11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51223" name="Picture 26" descr="f08-021-9780323080637"/>
          <p:cNvPicPr>
            <a:picLocks noChangeAspect="1" noChangeArrowheads="1"/>
          </p:cNvPicPr>
          <p:nvPr/>
        </p:nvPicPr>
        <p:blipFill>
          <a:blip r:embed="rId3">
            <a:extLst>
              <a:ext uri="{28A0092B-C50C-407E-A947-70E740481C1C}">
                <a14:useLocalDpi xmlns:a14="http://schemas.microsoft.com/office/drawing/2010/main" val="0"/>
              </a:ext>
            </a:extLst>
          </a:blip>
          <a:srcRect b="11700"/>
          <a:stretch>
            <a:fillRect/>
          </a:stretch>
        </p:blipFill>
        <p:spPr bwMode="auto">
          <a:xfrm>
            <a:off x="3086101" y="960439"/>
            <a:ext cx="5942013"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5266192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646" name="Group 30"/>
          <p:cNvGraphicFramePr>
            <a:graphicFrameLocks noGrp="1"/>
          </p:cNvGraphicFramePr>
          <p:nvPr/>
        </p:nvGraphicFramePr>
        <p:xfrm>
          <a:off x="1693863" y="2619376"/>
          <a:ext cx="8678863" cy="4214813"/>
        </p:xfrm>
        <a:graphic>
          <a:graphicData uri="http://schemas.openxmlformats.org/drawingml/2006/table">
            <a:tbl>
              <a:tblPr/>
              <a:tblGrid>
                <a:gridCol w="2225675">
                  <a:extLst>
                    <a:ext uri="{9D8B030D-6E8A-4147-A177-3AD203B41FA5}">
                      <a16:colId xmlns:a16="http://schemas.microsoft.com/office/drawing/2014/main" val="20000"/>
                    </a:ext>
                  </a:extLst>
                </a:gridCol>
                <a:gridCol w="1949450">
                  <a:extLst>
                    <a:ext uri="{9D8B030D-6E8A-4147-A177-3AD203B41FA5}">
                      <a16:colId xmlns:a16="http://schemas.microsoft.com/office/drawing/2014/main" val="20001"/>
                    </a:ext>
                  </a:extLst>
                </a:gridCol>
                <a:gridCol w="2282825">
                  <a:extLst>
                    <a:ext uri="{9D8B030D-6E8A-4147-A177-3AD203B41FA5}">
                      <a16:colId xmlns:a16="http://schemas.microsoft.com/office/drawing/2014/main" val="20002"/>
                    </a:ext>
                  </a:extLst>
                </a:gridCol>
                <a:gridCol w="2220913">
                  <a:extLst>
                    <a:ext uri="{9D8B030D-6E8A-4147-A177-3AD203B41FA5}">
                      <a16:colId xmlns:a16="http://schemas.microsoft.com/office/drawing/2014/main" val="20003"/>
                    </a:ext>
                  </a:extLst>
                </a:gridCol>
              </a:tblGrid>
              <a:tr h="853568">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cs typeface="Times New Roman" pitchFamily="32" charset="0"/>
                        </a:rPr>
                        <a:t>Rate and rhythm?</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Sinus rhythm at 79 bpm with occasional ectopic premature complexes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Voltage criteria for LVH?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No</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3259">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Pathologic Q waves?  </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QRS width?</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88 ms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25487">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elevation?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1</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4</a:t>
                      </a: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Reciprocal changes?</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III, aVF</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58829">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ST-segment depression?</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II, III, aVF</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STEMI?</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32" charset="-128"/>
                        </a:rPr>
                        <a:t>Yes</a:t>
                      </a: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267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T-wave changes?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Tall, peaked in 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2</a:t>
                      </a: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-V</a:t>
                      </a:r>
                      <a:r>
                        <a:rPr kumimoji="0" lang="en-US" sz="1400" b="0" i="0" u="none" strike="noStrike" cap="none" normalizeH="0" baseline="-25000">
                          <a:ln>
                            <a:noFill/>
                          </a:ln>
                          <a:solidFill>
                            <a:schemeClr val="tx1"/>
                          </a:solidFill>
                          <a:effectLst/>
                          <a:latin typeface="Arial" charset="0"/>
                          <a:ea typeface="ＭＳ Ｐゴシック" pitchFamily="32" charset="-128"/>
                          <a:cs typeface="Times New Roman" pitchFamily="32" charset="0"/>
                        </a:rPr>
                        <a:t>5</a:t>
                      </a: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1001864">
                <a:tc gridSpan="4">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Interpretation:</a:t>
                      </a:r>
                    </a:p>
                    <a:p>
                      <a:pPr marL="0" marR="0" lvl="0" indent="0" algn="l" defTabSz="914400" rtl="0" eaLnBrk="1" fontAlgn="base" latinLnBrk="0" hangingPunct="1">
                        <a:lnSpc>
                          <a:spcPct val="100000"/>
                        </a:lnSpc>
                        <a:spcBef>
                          <a:spcPct val="0"/>
                        </a:spcBef>
                        <a:spcAft>
                          <a:spcPts val="120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pitchFamily="32" charset="-128"/>
                        </a:rPr>
                        <a:t>STEMI, anteroseptal. ST elevation noted in V</a:t>
                      </a:r>
                      <a:r>
                        <a:rPr kumimoji="0" lang="en-US" sz="1400" b="0" i="0" u="none" strike="noStrike" cap="none" normalizeH="0" baseline="-25000">
                          <a:ln>
                            <a:noFill/>
                          </a:ln>
                          <a:solidFill>
                            <a:schemeClr val="tx1"/>
                          </a:solidFill>
                          <a:effectLst/>
                          <a:latin typeface="Arial" charset="0"/>
                          <a:ea typeface="ＭＳ Ｐゴシック" pitchFamily="32" charset="-128"/>
                        </a:rPr>
                        <a:t>1</a:t>
                      </a: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4</a:t>
                      </a:r>
                      <a:r>
                        <a:rPr kumimoji="0" lang="en-US" sz="1400" b="0" i="0" u="none" strike="noStrike" cap="none" normalizeH="0" baseline="0">
                          <a:ln>
                            <a:noFill/>
                          </a:ln>
                          <a:solidFill>
                            <a:schemeClr val="tx1"/>
                          </a:solidFill>
                          <a:effectLst/>
                          <a:latin typeface="Arial" charset="0"/>
                          <a:ea typeface="ＭＳ Ｐゴシック" pitchFamily="32" charset="-128"/>
                        </a:rPr>
                        <a:t>. Tall, peaked T waves noted in V</a:t>
                      </a:r>
                      <a:r>
                        <a:rPr kumimoji="0" lang="en-US" sz="1400" b="0" i="0" u="none" strike="noStrike" cap="none" normalizeH="0" baseline="-25000">
                          <a:ln>
                            <a:noFill/>
                          </a:ln>
                          <a:solidFill>
                            <a:schemeClr val="tx1"/>
                          </a:solidFill>
                          <a:effectLst/>
                          <a:latin typeface="Arial" charset="0"/>
                          <a:ea typeface="ＭＳ Ｐゴシック" pitchFamily="32" charset="-128"/>
                        </a:rPr>
                        <a:t>2</a:t>
                      </a:r>
                      <a:r>
                        <a:rPr kumimoji="0" lang="en-US" sz="1400" b="0" i="0" u="none" strike="noStrike" cap="none" normalizeH="0" baseline="0">
                          <a:ln>
                            <a:noFill/>
                          </a:ln>
                          <a:solidFill>
                            <a:schemeClr val="tx1"/>
                          </a:solidFill>
                          <a:effectLst/>
                          <a:latin typeface="Arial" charset="0"/>
                          <a:ea typeface="ＭＳ Ｐゴシック" pitchFamily="32" charset="-128"/>
                        </a:rPr>
                        <a:t>-V</a:t>
                      </a:r>
                      <a:r>
                        <a:rPr kumimoji="0" lang="en-US" sz="1400" b="0" i="0" u="none" strike="noStrike" cap="none" normalizeH="0" baseline="-25000">
                          <a:ln>
                            <a:noFill/>
                          </a:ln>
                          <a:solidFill>
                            <a:schemeClr val="tx1"/>
                          </a:solidFill>
                          <a:effectLst/>
                          <a:latin typeface="Arial" charset="0"/>
                          <a:ea typeface="ＭＳ Ｐゴシック" pitchFamily="32" charset="-128"/>
                        </a:rPr>
                        <a:t>5</a:t>
                      </a:r>
                      <a:r>
                        <a:rPr kumimoji="0" lang="en-US" sz="1400" b="0" i="0" u="none" strike="noStrike" cap="none" normalizeH="0" baseline="0">
                          <a:ln>
                            <a:noFill/>
                          </a:ln>
                          <a:solidFill>
                            <a:schemeClr val="tx1"/>
                          </a:solidFill>
                          <a:effectLst/>
                          <a:latin typeface="Arial" charset="0"/>
                          <a:ea typeface="ＭＳ Ｐゴシック" pitchFamily="32" charset="-128"/>
                        </a:rPr>
                        <a:t>. Does not meet voltage criteria for LVH. QRS duration within normal limits. Reciprocal changes noted in III and aVF.</a:t>
                      </a:r>
                      <a:endParaRPr kumimoji="0" lang="en-US" sz="10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945022">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PR interval 168 ms</a:t>
                      </a:r>
                    </a:p>
                    <a:p>
                      <a:pPr marL="0" marR="0" lvl="0" indent="0" algn="l"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P-QRS-T axes 78, 45, 18</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QRS duration 88 ms</a:t>
                      </a:r>
                    </a:p>
                    <a:p>
                      <a:pPr marL="0" marR="0" lvl="0" indent="0" algn="just" defTabSz="914400" rtl="0" eaLnBrk="1" fontAlgn="base" latinLnBrk="0" hangingPunct="0">
                        <a:lnSpc>
                          <a:spcPct val="100000"/>
                        </a:lnSpc>
                        <a:spcBef>
                          <a:spcPct val="0"/>
                        </a:spcBef>
                        <a:spcAft>
                          <a:spcPts val="1200"/>
                        </a:spcAft>
                        <a:buClrTx/>
                        <a:buSzTx/>
                        <a:buFontTx/>
                        <a:buNone/>
                        <a:tabLst/>
                      </a:pPr>
                      <a:r>
                        <a:rPr kumimoji="0" lang="fr-FR" sz="1400" b="0" i="0" u="none" strike="noStrike" cap="none" normalizeH="0" baseline="0">
                          <a:ln>
                            <a:noFill/>
                          </a:ln>
                          <a:solidFill>
                            <a:schemeClr val="tx1"/>
                          </a:solidFill>
                          <a:effectLst/>
                          <a:latin typeface="Arial" charset="0"/>
                          <a:ea typeface="ＭＳ Ｐゴシック" pitchFamily="32" charset="-128"/>
                          <a:cs typeface="Times New Roman" pitchFamily="32" charset="0"/>
                        </a:rPr>
                        <a:t>• QT/QTc 364/399 ms</a:t>
                      </a:r>
                    </a:p>
                    <a:p>
                      <a:pPr marL="0" marR="0" lvl="0" indent="0" algn="just" defTabSz="914400" rtl="0" eaLnBrk="1" fontAlgn="base" latinLnBrk="0" hangingPunct="0">
                        <a:lnSpc>
                          <a:spcPct val="100000"/>
                        </a:lnSpc>
                        <a:spcBef>
                          <a:spcPct val="0"/>
                        </a:spcBef>
                        <a:spcAft>
                          <a:spcPts val="120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pitchFamily="32" charset="-128"/>
                        <a:cs typeface="Times New Roman" pitchFamily="32" charset="0"/>
                      </a:endParaRPr>
                    </a:p>
                  </a:txBody>
                  <a:tcPr marL="53736" marR="53736"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120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pitchFamily="32" charset="-128"/>
                      </a:endParaRPr>
                    </a:p>
                  </a:txBody>
                  <a:tcPr marL="53736" marR="53736"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52253" name="Picture 26" descr="f08-021-9780323080637"/>
          <p:cNvPicPr>
            <a:picLocks noChangeAspect="1" noChangeArrowheads="1"/>
          </p:cNvPicPr>
          <p:nvPr/>
        </p:nvPicPr>
        <p:blipFill>
          <a:blip r:embed="rId3">
            <a:extLst>
              <a:ext uri="{28A0092B-C50C-407E-A947-70E740481C1C}">
                <a14:useLocalDpi xmlns:a14="http://schemas.microsoft.com/office/drawing/2010/main" val="0"/>
              </a:ext>
            </a:extLst>
          </a:blip>
          <a:srcRect b="11559"/>
          <a:stretch>
            <a:fillRect/>
          </a:stretch>
        </p:blipFill>
        <p:spPr bwMode="auto">
          <a:xfrm>
            <a:off x="4294189" y="603251"/>
            <a:ext cx="315753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10020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90</TotalTime>
  <Words>10548</Words>
  <Application>Microsoft Office PowerPoint</Application>
  <PresentationFormat>Widescreen</PresentationFormat>
  <Paragraphs>1917</Paragraphs>
  <Slides>128</Slides>
  <Notes>128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128</vt:i4>
      </vt:variant>
    </vt:vector>
  </HeadingPairs>
  <TitlesOfParts>
    <vt:vector size="136" baseType="lpstr">
      <vt:lpstr>ＭＳ Ｐゴシック</vt:lpstr>
      <vt:lpstr>Arial</vt:lpstr>
      <vt:lpstr>Calibri</vt:lpstr>
      <vt:lpstr>Century Gothic</vt:lpstr>
      <vt:lpstr>Times New Roman</vt:lpstr>
      <vt:lpstr>Wingdings 2</vt:lpstr>
      <vt:lpstr>Wingdings 3</vt:lpstr>
      <vt:lpstr>Ion</vt:lpstr>
      <vt:lpstr>PowerPoint Presentation</vt:lpstr>
      <vt:lpstr>Jim Cole, LP, MAHE, NRP, FP-C, CEMSO, CMTE</vt:lpstr>
      <vt:lpstr>Objectives</vt:lpstr>
      <vt:lpstr>Five-Step 12-Lead Analysis</vt:lpstr>
      <vt:lpstr>Five-Step 12-Lead Analysis</vt:lpstr>
      <vt:lpstr>Five-Step 12-Lead Analysis</vt:lpstr>
      <vt:lpstr>Five-Step 12-Lead Analysis</vt:lpstr>
      <vt:lpstr>Five-Step 12-Lead Analysis</vt:lpstr>
      <vt:lpstr>Frontal Plane Leads</vt:lpstr>
      <vt:lpstr>Frontal Plane Leads</vt:lpstr>
      <vt:lpstr>Frontal Plane Leads</vt:lpstr>
      <vt:lpstr>Frontal Plane Leads</vt:lpstr>
      <vt:lpstr>Standard Limb Leads</vt:lpstr>
      <vt:lpstr>Lead I</vt:lpstr>
      <vt:lpstr>Lead II</vt:lpstr>
      <vt:lpstr>Lead III</vt:lpstr>
      <vt:lpstr>Standard Limb Leads</vt:lpstr>
      <vt:lpstr>Augmented Limb Leads</vt:lpstr>
      <vt:lpstr>Augmented Limb Leads</vt:lpstr>
      <vt:lpstr>Augmented Limb Leads</vt:lpstr>
      <vt:lpstr>Augmented Limb Leads</vt:lpstr>
      <vt:lpstr>Augmented Limb Leads</vt:lpstr>
      <vt:lpstr>Horizontal Plane Leads</vt:lpstr>
      <vt:lpstr>Horizontal Plane Leads</vt:lpstr>
      <vt:lpstr>Chest Lead Placement</vt:lpstr>
      <vt:lpstr>Chest Lead Placement</vt:lpstr>
      <vt:lpstr>Chest Lead Placement</vt:lpstr>
      <vt:lpstr>Chest Lead Placement</vt:lpstr>
      <vt:lpstr>Chest Lead Placement</vt:lpstr>
      <vt:lpstr>Chest Leads</vt:lpstr>
      <vt:lpstr>Right Chest Leads</vt:lpstr>
      <vt:lpstr>Right Chest Lead Placement</vt:lpstr>
      <vt:lpstr>Right Chest Lead Placement</vt:lpstr>
      <vt:lpstr>Posterior Chest Leads</vt:lpstr>
      <vt:lpstr>Posterior Chest Lead Placement</vt:lpstr>
      <vt:lpstr>Posterior Chest Lead Placement</vt:lpstr>
      <vt:lpstr>Posterior Chest Lead Placement</vt:lpstr>
      <vt:lpstr>Posterior Chest Lead Placement</vt:lpstr>
      <vt:lpstr>Posterior Chest Lead Placement</vt:lpstr>
      <vt:lpstr>What Each Lead “Sees”</vt:lpstr>
      <vt:lpstr>Leads II, III, and aVF</vt:lpstr>
      <vt:lpstr>Leads I and aVL</vt:lpstr>
      <vt:lpstr>Leads V5 and V6</vt:lpstr>
      <vt:lpstr>Leads V3 and V4</vt:lpstr>
      <vt:lpstr>Leads V1 and V2</vt:lpstr>
      <vt:lpstr>What Each Lead “Sees” — Summary</vt:lpstr>
      <vt:lpstr>Format of the 12-Lead ECG</vt:lpstr>
      <vt:lpstr>QRS Variations</vt:lpstr>
      <vt:lpstr>QRS Variations</vt:lpstr>
      <vt:lpstr>ST Segment</vt:lpstr>
      <vt:lpstr>Normal ST Segment</vt:lpstr>
      <vt:lpstr>ST Segment</vt:lpstr>
      <vt:lpstr>ST-Segment Deviation</vt:lpstr>
      <vt:lpstr>ST-Segment Elevation</vt:lpstr>
      <vt:lpstr>Abnormal ST Segments</vt:lpstr>
      <vt:lpstr>Intervals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Figure 8-16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 Jim</dc:creator>
  <cp:lastModifiedBy>Cole, Jim</cp:lastModifiedBy>
  <cp:revision>9</cp:revision>
  <dcterms:created xsi:type="dcterms:W3CDTF">2016-11-07T16:44:45Z</dcterms:created>
  <dcterms:modified xsi:type="dcterms:W3CDTF">2018-03-02T18:00:49Z</dcterms:modified>
</cp:coreProperties>
</file>